
<file path=[Content_Types].xml><?xml version="1.0" encoding="utf-8"?>
<Types xmlns="http://schemas.openxmlformats.org/package/2006/content-types">
  <Default Extension="glb" ContentType="model/gltf.binary"/>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omments/modernComment_255_928D87A4.xml" ContentType="application/vnd.ms-powerpoint.comments+xml"/>
  <Override PartName="/ppt/notesSlides/notesSlide1.xml" ContentType="application/vnd.openxmlformats-officedocument.presentationml.notesSlide+xml"/>
  <Override PartName="/ppt/comments/modernComment_1DD_25B6A8F5.xml" ContentType="application/vnd.ms-powerpoint.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modernComment_1EE_48A92601.xml" ContentType="application/vnd.ms-powerpoint.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modernComment_1BC_46DE646D.xml" ContentType="application/vnd.ms-powerpoint.comment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omments/modernComment_1EB_1C3CC608.xml" ContentType="application/vnd.ms-powerpoint.comments+xml"/>
  <Override PartName="/ppt/comments/modernComment_23A_C7A7A0F7.xml" ContentType="application/vnd.ms-powerpoint.comment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omments/modernComment_1CA_4FBDFE57.xml" ContentType="application/vnd.ms-powerpoint.comment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comments/modernComment_182_98CEAC8D.xml" ContentType="application/vnd.ms-powerpoint.comments+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comments/modernComment_173_FE5CC5DA.xml" ContentType="application/vnd.ms-powerpoint.comments+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comments/modernComment_18E_A0546852.xml" ContentType="application/vnd.ms-powerpoint.comments+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notesSlides/notesSlide52.xml" ContentType="application/vnd.openxmlformats-officedocument.presentationml.notesSlide+xml"/>
  <Override PartName="/ppt/comments/modernComment_1B2_9F436B4F.xml" ContentType="application/vnd.ms-powerpoint.comments+xml"/>
  <Override PartName="/ppt/comments/modernComment_1CF_2F9E6732.xml" ContentType="application/vnd.ms-powerpoint.comment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omments/modernComment_217_9A6769CC.xml" ContentType="application/vnd.ms-powerpoint.comments+xml"/>
  <Override PartName="/ppt/comments/modernComment_20C_E5A79AA5.xml" ContentType="application/vnd.ms-powerpoint.comment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omments/modernComment_212_D159CF84.xml" ContentType="application/vnd.ms-powerpoint.comments+xml"/>
  <Override PartName="/ppt/notesSlides/notesSlide53.xml" ContentType="application/vnd.openxmlformats-officedocument.presentationml.notesSlide+xml"/>
  <Override PartName="/ppt/comments/modernComment_26E_AF428DF6.xml" ContentType="application/vnd.ms-powerpoint.comments+xml"/>
  <Override PartName="/ppt/notesSlides/notesSlide54.xml" ContentType="application/vnd.openxmlformats-officedocument.presentationml.notesSlide+xml"/>
  <Override PartName="/ppt/comments/modernComment_26D_D81A28C1.xml" ContentType="application/vnd.ms-powerpoint.comments+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comments/modernComment_269_26CDFD7A.xml" ContentType="application/vnd.ms-powerpoint.comments+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comments/modernComment_1FA_7F2801D0.xml" ContentType="application/vnd.ms-powerpoint.comments+xml"/>
  <Override PartName="/ppt/notesSlides/notesSlide61.xml" ContentType="application/vnd.openxmlformats-officedocument.presentationml.notesSlide+xml"/>
  <Override PartName="/ppt/comments/modernComment_1F9_BD531931.xml" ContentType="application/vnd.ms-powerpoint.comments+xml"/>
  <Override PartName="/ppt/comments/modernComment_1F8_E57263C2.xml" ContentType="application/vnd.ms-powerpoint.comments+xml"/>
  <Override PartName="/ppt/notesSlides/notesSlide62.xml" ContentType="application/vnd.openxmlformats-officedocument.presentationml.notesSlide+xml"/>
  <Override PartName="/ppt/comments/modernComment_1D2_6DAA0086.xml" ContentType="application/vnd.ms-powerpoint.comments+xml"/>
  <Override PartName="/ppt/notesSlides/notesSlide63.xml" ContentType="application/vnd.openxmlformats-officedocument.presentationml.notesSlide+xml"/>
  <Override PartName="/ppt/comments/modernComment_1A2_FD62E881.xml" ContentType="application/vnd.ms-powerpoint.comments+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comments/modernComment_1A4_F7F6EAF8.xml" ContentType="application/vnd.ms-powerpoint.comments+xml"/>
  <Override PartName="/ppt/comments/modernComment_1F5_A65C752B.xml" ContentType="application/vnd.ms-powerpoint.comment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47" r:id="rId2"/>
  </p:sldMasterIdLst>
  <p:notesMasterIdLst>
    <p:notesMasterId r:id="rId158"/>
  </p:notesMasterIdLst>
  <p:sldIdLst>
    <p:sldId id="293" r:id="rId3"/>
    <p:sldId id="597" r:id="rId4"/>
    <p:sldId id="477" r:id="rId5"/>
    <p:sldId id="364" r:id="rId6"/>
    <p:sldId id="587" r:id="rId7"/>
    <p:sldId id="507" r:id="rId8"/>
    <p:sldId id="605" r:id="rId9"/>
    <p:sldId id="494" r:id="rId10"/>
    <p:sldId id="365" r:id="rId11"/>
    <p:sldId id="295" r:id="rId12"/>
    <p:sldId id="563" r:id="rId13"/>
    <p:sldId id="564" r:id="rId14"/>
    <p:sldId id="592" r:id="rId15"/>
    <p:sldId id="591" r:id="rId16"/>
    <p:sldId id="588" r:id="rId17"/>
    <p:sldId id="594" r:id="rId18"/>
    <p:sldId id="593" r:id="rId19"/>
    <p:sldId id="595" r:id="rId20"/>
    <p:sldId id="596" r:id="rId21"/>
    <p:sldId id="444" r:id="rId22"/>
    <p:sldId id="527" r:id="rId23"/>
    <p:sldId id="526" r:id="rId24"/>
    <p:sldId id="575" r:id="rId25"/>
    <p:sldId id="491" r:id="rId26"/>
    <p:sldId id="570" r:id="rId27"/>
    <p:sldId id="640" r:id="rId28"/>
    <p:sldId id="642" r:id="rId29"/>
    <p:sldId id="558" r:id="rId30"/>
    <p:sldId id="557" r:id="rId31"/>
    <p:sldId id="627" r:id="rId32"/>
    <p:sldId id="556" r:id="rId33"/>
    <p:sldId id="602" r:id="rId34"/>
    <p:sldId id="554" r:id="rId35"/>
    <p:sldId id="553" r:id="rId36"/>
    <p:sldId id="551" r:id="rId37"/>
    <p:sldId id="608" r:id="rId38"/>
    <p:sldId id="643" r:id="rId39"/>
    <p:sldId id="633" r:id="rId40"/>
    <p:sldId id="552" r:id="rId41"/>
    <p:sldId id="606" r:id="rId42"/>
    <p:sldId id="571" r:id="rId43"/>
    <p:sldId id="573" r:id="rId44"/>
    <p:sldId id="456" r:id="rId45"/>
    <p:sldId id="457" r:id="rId46"/>
    <p:sldId id="340" r:id="rId47"/>
    <p:sldId id="304" r:id="rId48"/>
    <p:sldId id="458" r:id="rId49"/>
    <p:sldId id="459" r:id="rId50"/>
    <p:sldId id="460" r:id="rId51"/>
    <p:sldId id="363" r:id="rId52"/>
    <p:sldId id="478" r:id="rId53"/>
    <p:sldId id="515" r:id="rId54"/>
    <p:sldId id="273" r:id="rId55"/>
    <p:sldId id="275" r:id="rId56"/>
    <p:sldId id="274" r:id="rId57"/>
    <p:sldId id="516" r:id="rId58"/>
    <p:sldId id="278" r:id="rId59"/>
    <p:sldId id="348" r:id="rId60"/>
    <p:sldId id="479" r:id="rId61"/>
    <p:sldId id="341" r:id="rId62"/>
    <p:sldId id="361" r:id="rId63"/>
    <p:sldId id="362" r:id="rId64"/>
    <p:sldId id="344" r:id="rId65"/>
    <p:sldId id="347" r:id="rId66"/>
    <p:sldId id="517" r:id="rId67"/>
    <p:sldId id="438" r:id="rId68"/>
    <p:sldId id="626" r:id="rId69"/>
    <p:sldId id="578" r:id="rId70"/>
    <p:sldId id="580" r:id="rId71"/>
    <p:sldId id="581" r:id="rId72"/>
    <p:sldId id="582" r:id="rId73"/>
    <p:sldId id="353" r:id="rId74"/>
    <p:sldId id="350" r:id="rId75"/>
    <p:sldId id="354" r:id="rId76"/>
    <p:sldId id="266" r:id="rId77"/>
    <p:sldId id="579" r:id="rId78"/>
    <p:sldId id="648" r:id="rId79"/>
    <p:sldId id="358" r:id="rId80"/>
    <p:sldId id="357" r:id="rId81"/>
    <p:sldId id="583" r:id="rId82"/>
    <p:sldId id="584" r:id="rId83"/>
    <p:sldId id="359" r:id="rId84"/>
    <p:sldId id="356" r:id="rId85"/>
    <p:sldId id="355" r:id="rId86"/>
    <p:sldId id="646" r:id="rId87"/>
    <p:sldId id="360" r:id="rId88"/>
    <p:sldId id="604" r:id="rId89"/>
    <p:sldId id="630" r:id="rId90"/>
    <p:sldId id="311" r:id="rId91"/>
    <p:sldId id="351" r:id="rId92"/>
    <p:sldId id="396" r:id="rId93"/>
    <p:sldId id="264" r:id="rId94"/>
    <p:sldId id="386" r:id="rId95"/>
    <p:sldId id="445" r:id="rId96"/>
    <p:sldId id="346" r:id="rId97"/>
    <p:sldId id="446" r:id="rId98"/>
    <p:sldId id="265" r:id="rId99"/>
    <p:sldId id="277" r:id="rId100"/>
    <p:sldId id="447" r:id="rId101"/>
    <p:sldId id="448" r:id="rId102"/>
    <p:sldId id="371" r:id="rId103"/>
    <p:sldId id="397" r:id="rId104"/>
    <p:sldId id="375" r:id="rId105"/>
    <p:sldId id="405" r:id="rId106"/>
    <p:sldId id="644" r:id="rId107"/>
    <p:sldId id="399" r:id="rId108"/>
    <p:sldId id="398" r:id="rId109"/>
    <p:sldId id="645" r:id="rId110"/>
    <p:sldId id="598" r:id="rId111"/>
    <p:sldId id="525" r:id="rId112"/>
    <p:sldId id="631" r:id="rId113"/>
    <p:sldId id="628" r:id="rId114"/>
    <p:sldId id="434" r:id="rId115"/>
    <p:sldId id="601" r:id="rId116"/>
    <p:sldId id="432" r:id="rId117"/>
    <p:sldId id="463" r:id="rId118"/>
    <p:sldId id="634" r:id="rId119"/>
    <p:sldId id="636" r:id="rId120"/>
    <p:sldId id="430" r:id="rId121"/>
    <p:sldId id="453" r:id="rId122"/>
    <p:sldId id="549" r:id="rId123"/>
    <p:sldId id="536" r:id="rId124"/>
    <p:sldId id="535" r:id="rId125"/>
    <p:sldId id="524" r:id="rId126"/>
    <p:sldId id="629" r:id="rId127"/>
    <p:sldId id="532" r:id="rId128"/>
    <p:sldId id="531" r:id="rId129"/>
    <p:sldId id="530" r:id="rId130"/>
    <p:sldId id="529" r:id="rId131"/>
    <p:sldId id="599" r:id="rId132"/>
    <p:sldId id="639" r:id="rId133"/>
    <p:sldId id="637" r:id="rId134"/>
    <p:sldId id="622" r:id="rId135"/>
    <p:sldId id="621" r:id="rId136"/>
    <p:sldId id="620" r:id="rId137"/>
    <p:sldId id="619" r:id="rId138"/>
    <p:sldId id="618" r:id="rId139"/>
    <p:sldId id="617" r:id="rId140"/>
    <p:sldId id="616" r:id="rId141"/>
    <p:sldId id="615" r:id="rId142"/>
    <p:sldId id="614" r:id="rId143"/>
    <p:sldId id="613" r:id="rId144"/>
    <p:sldId id="612" r:id="rId145"/>
    <p:sldId id="611" r:id="rId146"/>
    <p:sldId id="506" r:id="rId147"/>
    <p:sldId id="505" r:id="rId148"/>
    <p:sldId id="504" r:id="rId149"/>
    <p:sldId id="518" r:id="rId150"/>
    <p:sldId id="466" r:id="rId151"/>
    <p:sldId id="418" r:id="rId152"/>
    <p:sldId id="419" r:id="rId153"/>
    <p:sldId id="503" r:id="rId154"/>
    <p:sldId id="420" r:id="rId155"/>
    <p:sldId id="501" r:id="rId156"/>
    <p:sldId id="600" r:id="rId15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7CDAD19-BADD-B7D5-C7F8-1BA7FB9FCFC7}" name="Mahmood el-Mahalawy (MEng Mechanical Engineering FT)" initials="Me" userId="S::mxe159@student.bham.ac.uk::9c414f1a-e610-40a8-81ce-0bdddba3e7f7" providerId="AD"/>
  <p188:author id="{01AC941A-0D7D-E43B-C749-8F8A340202A8}" name="Abdullah Ahmed (BEng Mechanical Engineering FT)" initials="AA" userId="S::AXA1629@student.bham.ac.uk::85d71bfe-5de2-41c6-a18b-5dab4c4c309f" providerId="AD"/>
  <p188:author id="{CB24EF47-8489-06F4-23B1-1B888530F28A}" name="Jack Foster (MEng Elec + Elec Eng w Ind Yea)" initials="JY" userId="S::jxf117@student.bham.ac.uk::44688ec0-4992-44a1-8a92-f9ebe944f9a2" providerId="AD"/>
  <p188:author id="{00DE1293-F96A-B896-D7FD-F42360D2C344}" name="Waddah Alowadh (MEng Mech Eng w Indust Year)" initials="WA" userId="S::wfa170@student.bham.ac.uk::8348705b-1ff4-479b-9a3c-f1adcbe0e66b" providerId="AD"/>
  <p188:author id="{2D4A71C6-4437-BFA7-6773-64B57B6EBFA9}" name="Shelly Tchoutezo (MEng Mech + Materials Eng FT)" initials="ST" userId="S::sxt158@student.bham.ac.uk::cc470536-7da5-41e0-9e6f-132f1bf1ec44" providerId="AD"/>
  <p188:author id="{62FD1CF1-AC64-53E9-8B6C-B2F3FA10F7CD}" name="Valentina Massejeva (BEng Elec + Elec Engineerg FT)" initials="VF" userId="S::vxm357@student.bham.ac.uk::31e1ffb7-8721-44b4-b9e1-9b345ae3f8de" providerId="AD"/>
  <p188:author id="{90B84EF1-837F-9891-C089-88DB46BF3401}" name="Heba Ali (MEng Mech Eng w Indust Year)" initials="HY" userId="S::hxa137@student.bham.ac.uk::1b29f3f3-82b1-4d1a-9706-6ba74ba4bea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5B7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B2739A-0F6A-405F-3883-388B7F4F937A}" v="4" dt="2024-09-19T15:33:24.28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2" d="100"/>
          <a:sy n="102" d="100"/>
        </p:scale>
        <p:origin x="834"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59" Type="http://schemas.openxmlformats.org/officeDocument/2006/relationships/presProps" Target="presProps.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slide" Target="slides/slide147.xml"/><Relationship Id="rId5" Type="http://schemas.openxmlformats.org/officeDocument/2006/relationships/slide" Target="slides/slide3.xml"/><Relationship Id="rId95" Type="http://schemas.openxmlformats.org/officeDocument/2006/relationships/slide" Target="slides/slide93.xml"/><Relationship Id="rId160" Type="http://schemas.openxmlformats.org/officeDocument/2006/relationships/viewProps" Target="viewProps.xml"/><Relationship Id="rId22" Type="http://schemas.openxmlformats.org/officeDocument/2006/relationships/slide" Target="slides/slide20.xml"/><Relationship Id="rId43" Type="http://schemas.openxmlformats.org/officeDocument/2006/relationships/slide" Target="slides/slide41.xml"/><Relationship Id="rId64" Type="http://schemas.openxmlformats.org/officeDocument/2006/relationships/slide" Target="slides/slide62.xml"/><Relationship Id="rId118" Type="http://schemas.openxmlformats.org/officeDocument/2006/relationships/slide" Target="slides/slide116.xml"/><Relationship Id="rId139" Type="http://schemas.openxmlformats.org/officeDocument/2006/relationships/slide" Target="slides/slide137.xml"/><Relationship Id="rId85" Type="http://schemas.openxmlformats.org/officeDocument/2006/relationships/slide" Target="slides/slide83.xml"/><Relationship Id="rId150" Type="http://schemas.openxmlformats.org/officeDocument/2006/relationships/slide" Target="slides/slide148.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slide" Target="slides/slide138.xml"/><Relationship Id="rId145" Type="http://schemas.openxmlformats.org/officeDocument/2006/relationships/slide" Target="slides/slide143.xml"/><Relationship Id="rId16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51" Type="http://schemas.openxmlformats.org/officeDocument/2006/relationships/slide" Target="slides/slide149.xml"/><Relationship Id="rId156" Type="http://schemas.openxmlformats.org/officeDocument/2006/relationships/slide" Target="slides/slide154.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162" Type="http://schemas.openxmlformats.org/officeDocument/2006/relationships/tableStyles" Target="tableStyles.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157" Type="http://schemas.openxmlformats.org/officeDocument/2006/relationships/slide" Target="slides/slide155.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slide" Target="slides/slide15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163" Type="http://schemas.microsoft.com/office/2015/10/relationships/revisionInfo" Target="revisionInfo.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slide" Target="slides/slide146.xml"/><Relationship Id="rId164" Type="http://schemas.microsoft.com/office/2018/10/relationships/authors" Target="authors.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slide" Target="slides/slide152.xml"/><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90" Type="http://schemas.openxmlformats.org/officeDocument/2006/relationships/slide" Target="slides/slide88.xml"/><Relationship Id="rId27" Type="http://schemas.openxmlformats.org/officeDocument/2006/relationships/slide" Target="slides/slide25.xml"/><Relationship Id="rId48" Type="http://schemas.openxmlformats.org/officeDocument/2006/relationships/slide" Target="slides/slide46.xml"/><Relationship Id="rId69" Type="http://schemas.openxmlformats.org/officeDocument/2006/relationships/slide" Target="slides/slide67.xml"/><Relationship Id="rId113" Type="http://schemas.openxmlformats.org/officeDocument/2006/relationships/slide" Target="slides/slide111.xml"/><Relationship Id="rId134" Type="http://schemas.openxmlformats.org/officeDocument/2006/relationships/slide" Target="slides/slide132.xml"/><Relationship Id="rId80" Type="http://schemas.openxmlformats.org/officeDocument/2006/relationships/slide" Target="slides/slide78.xml"/><Relationship Id="rId155" Type="http://schemas.openxmlformats.org/officeDocument/2006/relationships/slide" Target="slides/slide153.xml"/></Relationships>
</file>

<file path=ppt/comments/modernComment_1A2_FD62E881.xml><?xml version="1.0" encoding="utf-8"?>
<p188:cmLst xmlns:a="http://schemas.openxmlformats.org/drawingml/2006/main" xmlns:r="http://schemas.openxmlformats.org/officeDocument/2006/relationships" xmlns:p188="http://schemas.microsoft.com/office/powerpoint/2018/8/main">
  <p188:cm id="{B3D5F508-82DA-4777-9604-9760CB7A9103}" authorId="{2D4A71C6-4437-BFA7-6773-64B57B6EBFA9}" created="2024-02-21T18:08:44.823">
    <pc:sldMkLst xmlns:pc="http://schemas.microsoft.com/office/powerpoint/2013/main/command">
      <pc:docMk/>
      <pc:sldMk cId="4251117697" sldId="418"/>
    </pc:sldMkLst>
    <p188:txBody>
      <a:bodyPr/>
      <a:lstStyle/>
      <a:p>
        <a:r>
          <a:rPr lang="en-GB"/>
          <a:t>Please make box bigger.</a:t>
        </a:r>
      </a:p>
    </p188:txBody>
  </p188:cm>
</p188:cmLst>
</file>

<file path=ppt/comments/modernComment_1A4_F7F6EAF8.xml><?xml version="1.0" encoding="utf-8"?>
<p188:cmLst xmlns:a="http://schemas.openxmlformats.org/drawingml/2006/main" xmlns:r="http://schemas.openxmlformats.org/officeDocument/2006/relationships" xmlns:p188="http://schemas.microsoft.com/office/powerpoint/2018/8/main">
  <p188:cm id="{83DEBC09-507D-4FC3-9D91-3A76B42C3996}" authorId="{B7CDAD19-BADD-B7D5-C7F8-1BA7FB9FCFC7}" created="2024-02-19T14:45:33.807">
    <pc:sldMkLst xmlns:pc="http://schemas.microsoft.com/office/powerpoint/2013/main/command">
      <pc:docMk/>
      <pc:sldMk cId="4160154360" sldId="420"/>
    </pc:sldMkLst>
    <p188:txBody>
      <a:bodyPr/>
      <a:lstStyle/>
      <a:p>
        <a:r>
          <a:rPr lang="en-GB"/>
          <a:t>No formatting?</a:t>
        </a:r>
      </a:p>
    </p188:txBody>
  </p188:cm>
  <p188:cm id="{80ADA219-7B36-436B-9098-9174A072F0CD}" authorId="{CB24EF47-8489-06F4-23B1-1B888530F28A}" created="2024-02-19T15:18:02.737">
    <pc:sldMkLst xmlns:pc="http://schemas.microsoft.com/office/powerpoint/2013/main/command">
      <pc:docMk/>
      <pc:sldMk cId="4160154360" sldId="420"/>
    </pc:sldMkLst>
    <p188:txBody>
      <a:bodyPr/>
      <a:lstStyle/>
      <a:p>
        <a:r>
          <a:rPr lang="en-US"/>
          <a:t>Mazzanti, G., 2021. Issues and challenges for HVDC extruded cable systems. Energies, 14(15), p.4504.
GEORG, E., POWER TRANSMISSION OVER LONG DISTANCES WITH CABLES.</a:t>
        </a:r>
      </a:p>
    </p188:txBody>
  </p188:cm>
</p188:cmLst>
</file>

<file path=ppt/comments/modernComment_1B2_9F436B4F.xml><?xml version="1.0" encoding="utf-8"?>
<p188:cmLst xmlns:a="http://schemas.openxmlformats.org/drawingml/2006/main" xmlns:r="http://schemas.openxmlformats.org/officeDocument/2006/relationships" xmlns:p188="http://schemas.microsoft.com/office/powerpoint/2018/8/main">
  <p188:cm id="{628E83AD-DBA4-4824-A6AC-14AB88B30DE7}" authorId="{62FD1CF1-AC64-53E9-8B6C-B2F3FA10F7CD}" created="2024-02-21T18:04:44.181">
    <pc:sldMkLst xmlns:pc="http://schemas.microsoft.com/office/powerpoint/2013/main/command">
      <pc:docMk/>
      <pc:sldMk cId="2671995727" sldId="434"/>
    </pc:sldMkLst>
    <p188:txBody>
      <a:bodyPr/>
      <a:lstStyle/>
      <a:p>
        <a:r>
          <a:rPr lang="en-US"/>
          <a:t>Make 7 for group tasks, not enough space to match all fonts and text sizes</a:t>
        </a:r>
      </a:p>
    </p188:txBody>
  </p188:cm>
</p188:cmLst>
</file>

<file path=ppt/comments/modernComment_1BC_46DE646D.xml><?xml version="1.0" encoding="utf-8"?>
<p188:cmLst xmlns:a="http://schemas.openxmlformats.org/drawingml/2006/main" xmlns:r="http://schemas.openxmlformats.org/officeDocument/2006/relationships" xmlns:p188="http://schemas.microsoft.com/office/powerpoint/2018/8/main">
  <p188:cm id="{AAFB96AA-D33D-4ABE-AFBE-D166799F1F33}" authorId="{90B84EF1-837F-9891-C089-88DB46BF3401}" created="2024-02-21T10:07:01.130">
    <pc:sldMkLst xmlns:pc="http://schemas.microsoft.com/office/powerpoint/2013/main/command">
      <pc:docMk/>
      <pc:sldMk cId="1188979821" sldId="444"/>
    </pc:sldMkLst>
    <p188:txBody>
      <a:bodyPr/>
      <a:lstStyle/>
      <a:p>
        <a:r>
          <a:rPr lang="en-US"/>
          <a:t>30 sec</a:t>
        </a:r>
      </a:p>
    </p188:txBody>
  </p188:cm>
</p188:cmLst>
</file>

<file path=ppt/comments/modernComment_1CA_4FBDFE57.xml><?xml version="1.0" encoding="utf-8"?>
<p188:cmLst xmlns:a="http://schemas.openxmlformats.org/drawingml/2006/main" xmlns:r="http://schemas.openxmlformats.org/officeDocument/2006/relationships" xmlns:p188="http://schemas.microsoft.com/office/powerpoint/2018/8/main">
  <p188:cm id="{0DAC5D53-BB40-4363-92E4-908801AD0614}" authorId="{00DE1293-F96A-B896-D7FD-F42360D2C344}" created="2024-02-20T20:41:54.906">
    <pc:sldMkLst xmlns:pc="http://schemas.microsoft.com/office/powerpoint/2013/main/command">
      <pc:docMk/>
      <pc:sldMk cId="1337851479" sldId="277"/>
    </pc:sldMkLst>
    <p188:txBody>
      <a:bodyPr/>
      <a:lstStyle/>
      <a:p>
        <a:r>
          <a:rPr lang="en-GB"/>
          <a:t>Will produce 70% of the energy made by the island
Power produced by one: 21 GWh/year
Number of turbines needed: 24 turbines
Total power produced by all turbines: 504 GWh/year
Area required: 56km</a:t>
        </a:r>
      </a:p>
    </p188:txBody>
  </p188:cm>
</p188:cmLst>
</file>

<file path=ppt/comments/modernComment_1CF_2F9E6732.xml><?xml version="1.0" encoding="utf-8"?>
<p188:cmLst xmlns:a="http://schemas.openxmlformats.org/drawingml/2006/main" xmlns:r="http://schemas.openxmlformats.org/officeDocument/2006/relationships" xmlns:p188="http://schemas.microsoft.com/office/powerpoint/2018/8/main">
  <p188:cm id="{5514323B-D4FD-42F6-B728-11DA4DAA181F}" authorId="{62FD1CF1-AC64-53E9-8B6C-B2F3FA10F7CD}" created="2024-02-21T18:11:05.300">
    <pc:sldMkLst xmlns:pc="http://schemas.microsoft.com/office/powerpoint/2013/main/command">
      <pc:docMk/>
      <pc:sldMk cId="798910258" sldId="463"/>
    </pc:sldMkLst>
    <p188:txBody>
      <a:bodyPr/>
      <a:lstStyle/>
      <a:p>
        <a:r>
          <a:rPr lang="en-US"/>
          <a:t>Smaller picture, bigger text.
Ensure all bulletpoints use arrows
Add a table</a:t>
        </a:r>
      </a:p>
    </p188:txBody>
  </p188:cm>
</p188:cmLst>
</file>

<file path=ppt/comments/modernComment_1D2_6DAA0086.xml><?xml version="1.0" encoding="utf-8"?>
<p188:cmLst xmlns:a="http://schemas.openxmlformats.org/drawingml/2006/main" xmlns:r="http://schemas.openxmlformats.org/officeDocument/2006/relationships" xmlns:p188="http://schemas.microsoft.com/office/powerpoint/2018/8/main">
  <p188:cm id="{D28388DE-2231-406C-9124-C9A58C2ABF3B}" authorId="{B7CDAD19-BADD-B7D5-C7F8-1BA7FB9FCFC7}" created="2024-02-19T14:44:58.325">
    <pc:sldMkLst xmlns:pc="http://schemas.microsoft.com/office/powerpoint/2013/main/command">
      <pc:docMk/>
      <pc:sldMk cId="1839857798" sldId="466"/>
    </pc:sldMkLst>
    <p188:txBody>
      <a:bodyPr/>
      <a:lstStyle/>
      <a:p>
        <a:r>
          <a:rPr lang="en-GB"/>
          <a:t>Could be better formatted. All the writing is squashed to the left and the image is too small. Also indent the bullet points</a:t>
        </a:r>
      </a:p>
    </p188:txBody>
  </p188:cm>
</p188:cmLst>
</file>

<file path=ppt/comments/modernComment_1DD_25B6A8F5.xml><?xml version="1.0" encoding="utf-8"?>
<p188:cmLst xmlns:a="http://schemas.openxmlformats.org/drawingml/2006/main" xmlns:r="http://schemas.openxmlformats.org/officeDocument/2006/relationships" xmlns:p188="http://schemas.microsoft.com/office/powerpoint/2018/8/main">
  <p188:cm id="{96B10C59-9B13-452E-8014-886C341DDC58}" authorId="{90B84EF1-837F-9891-C089-88DB46BF3401}" created="2024-02-21T09:59:51.977">
    <pc:sldMkLst xmlns:pc="http://schemas.microsoft.com/office/powerpoint/2013/main/command">
      <pc:docMk/>
      <pc:sldMk cId="632727797" sldId="477"/>
    </pc:sldMkLst>
    <p188:txBody>
      <a:bodyPr/>
      <a:lstStyle/>
      <a:p>
        <a:r>
          <a:rPr lang="en-US"/>
          <a:t>30 sec</a:t>
        </a:r>
      </a:p>
    </p188:txBody>
  </p188:cm>
</p188:cmLst>
</file>

<file path=ppt/comments/modernComment_1EB_1C3CC608.xml><?xml version="1.0" encoding="utf-8"?>
<p188:cmLst xmlns:a="http://schemas.openxmlformats.org/drawingml/2006/main" xmlns:r="http://schemas.openxmlformats.org/officeDocument/2006/relationships" xmlns:p188="http://schemas.microsoft.com/office/powerpoint/2018/8/main">
  <p188:cm id="{A81FCBEC-B6CD-4038-86C4-373C2D6F9495}" authorId="{90B84EF1-837F-9891-C089-88DB46BF3401}" created="2024-02-21T10:07:18.021">
    <pc:sldMkLst xmlns:pc="http://schemas.microsoft.com/office/powerpoint/2013/main/command">
      <pc:docMk/>
      <pc:sldMk cId="473744904" sldId="491"/>
    </pc:sldMkLst>
    <p188:txBody>
      <a:bodyPr/>
      <a:lstStyle/>
      <a:p>
        <a:r>
          <a:rPr lang="en-US"/>
          <a:t>30 sec</a:t>
        </a:r>
      </a:p>
    </p188:txBody>
  </p188:cm>
</p188:cmLst>
</file>

<file path=ppt/comments/modernComment_1EE_48A92601.xml><?xml version="1.0" encoding="utf-8"?>
<p188:cmLst xmlns:a="http://schemas.openxmlformats.org/drawingml/2006/main" xmlns:r="http://schemas.openxmlformats.org/officeDocument/2006/relationships" xmlns:p188="http://schemas.microsoft.com/office/powerpoint/2018/8/main">
  <p188:cm id="{684461FE-BD91-413A-B04E-8BF98948E5F6}" authorId="{90B84EF1-837F-9891-C089-88DB46BF3401}" created="2024-02-21T10:06:51.067">
    <pc:sldMkLst xmlns:pc="http://schemas.microsoft.com/office/powerpoint/2013/main/command">
      <pc:docMk/>
      <pc:sldMk cId="1219044865" sldId="494"/>
    </pc:sldMkLst>
    <p188:txBody>
      <a:bodyPr/>
      <a:lstStyle/>
      <a:p>
        <a:r>
          <a:rPr lang="en-US"/>
          <a:t>30 sec</a:t>
        </a:r>
      </a:p>
    </p188:txBody>
  </p188:cm>
</p188:cmLst>
</file>

<file path=ppt/comments/modernComment_1F5_A65C752B.xml><?xml version="1.0" encoding="utf-8"?>
<p188:cmLst xmlns:a="http://schemas.openxmlformats.org/drawingml/2006/main" xmlns:r="http://schemas.openxmlformats.org/officeDocument/2006/relationships" xmlns:p188="http://schemas.microsoft.com/office/powerpoint/2018/8/main">
  <p188:cm id="{CA44DCEA-05AB-4951-AB5F-E5DB95AB6031}" authorId="{B7CDAD19-BADD-B7D5-C7F8-1BA7FB9FCFC7}" created="2024-02-19T14:45:58.907">
    <pc:sldMkLst xmlns:pc="http://schemas.microsoft.com/office/powerpoint/2013/main/command">
      <pc:docMk/>
      <pc:sldMk cId="3287747010" sldId="270"/>
    </pc:sldMkLst>
    <p188:txBody>
      <a:bodyPr/>
      <a:lstStyle/>
      <a:p>
        <a:r>
          <a:rPr lang="en-GB"/>
          <a:t>Could be better formatted</a:t>
        </a:r>
      </a:p>
    </p188:txBody>
  </p188:cm>
</p188:cmLst>
</file>

<file path=ppt/comments/modernComment_1F8_E57263C2.xml><?xml version="1.0" encoding="utf-8"?>
<p188:cmLst xmlns:a="http://schemas.openxmlformats.org/drawingml/2006/main" xmlns:r="http://schemas.openxmlformats.org/officeDocument/2006/relationships" xmlns:p188="http://schemas.microsoft.com/office/powerpoint/2018/8/main">
  <p188:cm id="{0A5213B1-4DCD-479A-B557-55F9A2CDF9ED}" authorId="{B7CDAD19-BADD-B7D5-C7F8-1BA7FB9FCFC7}" created="2024-02-19T14:43:35.795">
    <pc:sldMkLst xmlns:pc="http://schemas.microsoft.com/office/powerpoint/2013/main/command">
      <pc:docMk/>
      <pc:sldMk cId="3201072198" sldId="271"/>
    </pc:sldMkLst>
    <p188:txBody>
      <a:bodyPr/>
      <a:lstStyle/>
      <a:p>
        <a:r>
          <a:rPr lang="en-GB"/>
          <a:t>Needs formatting</a:t>
        </a:r>
      </a:p>
    </p188:txBody>
  </p188:cm>
  <p188:cm id="{D1A66718-1403-4164-9060-726624A9D92B}" authorId="{2D4A71C6-4437-BFA7-6773-64B57B6EBFA9}" created="2024-02-21T18:08:06.612">
    <pc:sldMkLst xmlns:pc="http://schemas.microsoft.com/office/powerpoint/2013/main/command">
      <pc:docMk/>
      <pc:sldMk cId="3849479106" sldId="504"/>
    </pc:sldMkLst>
    <p188:txBody>
      <a:bodyPr/>
      <a:lstStyle/>
      <a:p>
        <a:r>
          <a:rPr lang="en-GB"/>
          <a:t>Wave energy (not tidal) </a:t>
        </a:r>
      </a:p>
    </p188:txBody>
  </p188:cm>
</p188:cmLst>
</file>

<file path=ppt/comments/modernComment_1F9_BD531931.xml><?xml version="1.0" encoding="utf-8"?>
<p188:cmLst xmlns:a="http://schemas.openxmlformats.org/drawingml/2006/main" xmlns:r="http://schemas.openxmlformats.org/officeDocument/2006/relationships" xmlns:p188="http://schemas.microsoft.com/office/powerpoint/2018/8/main">
  <p188:cm id="{6E5636A8-05BE-4EAA-B003-B52E7205EC94}" authorId="{B7CDAD19-BADD-B7D5-C7F8-1BA7FB9FCFC7}" created="2024-02-19T14:43:07.859">
    <pc:sldMkLst xmlns:pc="http://schemas.microsoft.com/office/powerpoint/2013/main/command">
      <pc:docMk/>
      <pc:sldMk cId="2146509727" sldId="261"/>
    </pc:sldMkLst>
    <p188:txBody>
      <a:bodyPr/>
      <a:lstStyle/>
      <a:p>
        <a:r>
          <a:rPr lang="en-GB"/>
          <a:t>Can't see some of the writing. Need formatting</a:t>
        </a:r>
      </a:p>
    </p188:txBody>
  </p188:cm>
</p188:cmLst>
</file>

<file path=ppt/comments/modernComment_1FA_7F2801D0.xml><?xml version="1.0" encoding="utf-8"?>
<p188:cmLst xmlns:a="http://schemas.openxmlformats.org/drawingml/2006/main" xmlns:r="http://schemas.openxmlformats.org/officeDocument/2006/relationships" xmlns:p188="http://schemas.microsoft.com/office/powerpoint/2018/8/main">
  <p188:cm id="{04D44563-23B6-484B-9F7B-5C2EB61FA994}" authorId="{B7CDAD19-BADD-B7D5-C7F8-1BA7FB9FCFC7}" created="2024-02-19T14:42:39.426">
    <pc:sldMkLst xmlns:pc="http://schemas.microsoft.com/office/powerpoint/2013/main/command">
      <pc:docMk/>
      <pc:sldMk cId="3533728881" sldId="259"/>
    </pc:sldMkLst>
    <p188:txBody>
      <a:bodyPr/>
      <a:lstStyle/>
      <a:p>
        <a:r>
          <a:rPr lang="en-GB"/>
          <a:t>Slide is half empty and no formatting on it</a:t>
        </a:r>
      </a:p>
    </p188:txBody>
  </p188:cm>
  <p188:cm id="{EC1ABA45-A801-4B29-B705-07B8A4BC3F1A}" authorId="{2D4A71C6-4437-BFA7-6773-64B57B6EBFA9}" created="2024-02-21T18:07:37.709">
    <pc:sldMkLst xmlns:pc="http://schemas.microsoft.com/office/powerpoint/2013/main/command">
      <pc:docMk/>
      <pc:sldMk cId="2133328336" sldId="506"/>
    </pc:sldMkLst>
    <p188:txBody>
      <a:bodyPr/>
      <a:lstStyle/>
      <a:p>
        <a:r>
          <a:rPr lang="en-GB"/>
          <a:t>Check "substation" (should be on one line) </a:t>
        </a:r>
      </a:p>
    </p188:txBody>
  </p188:cm>
</p188:cmLst>
</file>

<file path=ppt/comments/modernComment_18E_A0546852.xml><?xml version="1.0" encoding="utf-8"?>
<p188:cmLst xmlns:a="http://schemas.openxmlformats.org/drawingml/2006/main" xmlns:r="http://schemas.openxmlformats.org/officeDocument/2006/relationships" xmlns:p188="http://schemas.microsoft.com/office/powerpoint/2018/8/main">
  <p188:cm id="{A1E73B6D-3536-4058-88B4-3EFDAC3C0B3B}" authorId="{B7CDAD19-BADD-B7D5-C7F8-1BA7FB9FCFC7}" created="2024-02-18T18:41:54.188">
    <pc:sldMkLst xmlns:pc="http://schemas.microsoft.com/office/powerpoint/2013/main/command">
      <pc:docMk/>
      <pc:sldMk cId="2689886290" sldId="398"/>
    </pc:sldMkLst>
    <p188:txBody>
      <a:bodyPr/>
      <a:lstStyle/>
      <a:p>
        <a:r>
          <a:rPr lang="en-GB"/>
          <a:t>Aims and Objectives? Should be showing limitations of the design</a:t>
        </a:r>
      </a:p>
    </p188:txBody>
  </p188:cm>
</p188:cmLst>
</file>

<file path=ppt/comments/modernComment_20C_E5A79AA5.xml><?xml version="1.0" encoding="utf-8"?>
<p188:cmLst xmlns:a="http://schemas.openxmlformats.org/drawingml/2006/main" xmlns:r="http://schemas.openxmlformats.org/officeDocument/2006/relationships" xmlns:p188="http://schemas.microsoft.com/office/powerpoint/2018/8/main">
  <p188:cm id="{2A77A810-120C-48ED-A6E3-D80B107CB366}" authorId="{62FD1CF1-AC64-53E9-8B6C-B2F3FA10F7CD}" created="2024-02-21T18:11:34.895">
    <pc:sldMkLst xmlns:pc="http://schemas.microsoft.com/office/powerpoint/2013/main/command">
      <pc:docMk/>
      <pc:sldMk cId="3852966565" sldId="524"/>
    </pc:sldMkLst>
    <p188:txBody>
      <a:bodyPr/>
      <a:lstStyle/>
      <a:p>
        <a:r>
          <a:rPr lang="en-US"/>
          <a:t>This needs doing ASAP</a:t>
        </a:r>
      </a:p>
    </p188:txBody>
  </p188:cm>
</p188:cmLst>
</file>

<file path=ppt/comments/modernComment_23A_C7A7A0F7.xml><?xml version="1.0" encoding="utf-8"?>
<p188:cmLst xmlns:a="http://schemas.openxmlformats.org/drawingml/2006/main" xmlns:r="http://schemas.openxmlformats.org/officeDocument/2006/relationships" xmlns:p188="http://schemas.microsoft.com/office/powerpoint/2018/8/main">
  <p188:cm id="{8572E23B-DD45-44DE-8B2D-38E631A05AF9}" authorId="{90B84EF1-837F-9891-C089-88DB46BF3401}" created="2024-02-21T10:07:34.365">
    <pc:sldMkLst xmlns:pc="http://schemas.microsoft.com/office/powerpoint/2013/main/command">
      <pc:docMk/>
      <pc:sldMk cId="3349651703" sldId="446"/>
    </pc:sldMkLst>
    <p188:txBody>
      <a:bodyPr/>
      <a:lstStyle/>
      <a:p>
        <a:r>
          <a:rPr lang="en-US"/>
          <a:t>1.5 min</a:t>
        </a:r>
      </a:p>
    </p188:txBody>
  </p188:cm>
</p188:cmLst>
</file>

<file path=ppt/comments/modernComment_26D_D81A28C1.xml><?xml version="1.0" encoding="utf-8"?>
<p188:cmLst xmlns:a="http://schemas.openxmlformats.org/drawingml/2006/main" xmlns:r="http://schemas.openxmlformats.org/officeDocument/2006/relationships" xmlns:p188="http://schemas.microsoft.com/office/powerpoint/2018/8/main">
  <p188:cm id="{29320184-4EB3-4AA5-9F45-6942FB60D682}" authorId="{B7CDAD19-BADD-B7D5-C7F8-1BA7FB9FCFC7}" created="2024-02-19T14:41:30.951">
    <pc:sldMkLst xmlns:pc="http://schemas.microsoft.com/office/powerpoint/2013/main/command">
      <pc:docMk/>
      <pc:sldMk cId="2267040261" sldId="469"/>
    </pc:sldMkLst>
    <p188:txBody>
      <a:bodyPr/>
      <a:lstStyle/>
      <a:p>
        <a:r>
          <a:rPr lang="en-GB"/>
          <a:t>Where's the rest of the slide?</a:t>
        </a:r>
      </a:p>
    </p188:txBody>
  </p188:cm>
</p188:cmLst>
</file>

<file path=ppt/comments/modernComment_26E_AF428DF6.xml><?xml version="1.0" encoding="utf-8"?>
<p188:cmLst xmlns:a="http://schemas.openxmlformats.org/drawingml/2006/main" xmlns:r="http://schemas.openxmlformats.org/officeDocument/2006/relationships" xmlns:p188="http://schemas.microsoft.com/office/powerpoint/2018/8/main">
  <p188:cm id="{1B5E0CA0-93E8-4B59-85D2-535F562B4795}" authorId="{B7CDAD19-BADD-B7D5-C7F8-1BA7FB9FCFC7}" created="2024-02-19T14:41:02.746">
    <pc:sldMkLst xmlns:pc="http://schemas.microsoft.com/office/powerpoint/2013/main/command">
      <pc:docMk/>
      <pc:sldMk cId="504343960" sldId="412"/>
    </pc:sldMkLst>
    <p188:txBody>
      <a:bodyPr/>
      <a:lstStyle/>
      <a:p>
        <a:r>
          <a:rPr lang="en-GB"/>
          <a:t>Needs better formatting + add rest of your group in</a:t>
        </a:r>
      </a:p>
    </p188:txBody>
  </p188:cm>
</p188:cmLst>
</file>

<file path=ppt/comments/modernComment_173_FE5CC5DA.xml><?xml version="1.0" encoding="utf-8"?>
<p188:cmLst xmlns:a="http://schemas.openxmlformats.org/drawingml/2006/main" xmlns:r="http://schemas.openxmlformats.org/officeDocument/2006/relationships" xmlns:p188="http://schemas.microsoft.com/office/powerpoint/2018/8/main">
  <p188:cm id="{44663C97-6196-4C6E-8CEC-29B15C043D95}" authorId="{B7CDAD19-BADD-B7D5-C7F8-1BA7FB9FCFC7}" created="2024-02-19T14:34:02.503">
    <pc:sldMkLst xmlns:pc="http://schemas.microsoft.com/office/powerpoint/2013/main/command">
      <pc:docMk/>
      <pc:sldMk cId="4267492826" sldId="371"/>
    </pc:sldMkLst>
    <p188:txBody>
      <a:bodyPr/>
      <a:lstStyle/>
      <a:p>
        <a:r>
          <a:rPr lang="en-GB"/>
          <a:t>Only 4 out of 6 SDGs</a:t>
        </a:r>
      </a:p>
    </p188:txBody>
  </p188:cm>
</p188:cmLst>
</file>

<file path=ppt/comments/modernComment_182_98CEAC8D.xml><?xml version="1.0" encoding="utf-8"?>
<p188:cmLst xmlns:a="http://schemas.openxmlformats.org/drawingml/2006/main" xmlns:r="http://schemas.openxmlformats.org/officeDocument/2006/relationships" xmlns:p188="http://schemas.microsoft.com/office/powerpoint/2018/8/main">
  <p188:cm id="{B71DB4DE-C13D-4D4C-B994-80BDD0B3B801}" authorId="{B7CDAD19-BADD-B7D5-C7F8-1BA7FB9FCFC7}" created="2024-02-19T14:31:38.837">
    <pc:sldMkLst xmlns:pc="http://schemas.microsoft.com/office/powerpoint/2013/main/command">
      <pc:docMk/>
      <pc:sldMk cId="2563681421" sldId="386"/>
    </pc:sldMkLst>
    <p188:txBody>
      <a:bodyPr/>
      <a:lstStyle/>
      <a:p>
        <a:r>
          <a:rPr lang="en-GB"/>
          <a:t>Use full width of page for gantt chart</a:t>
        </a:r>
      </a:p>
    </p188:txBody>
  </p188:cm>
</p188:cmLst>
</file>

<file path=ppt/comments/modernComment_212_D159CF84.xml><?xml version="1.0" encoding="utf-8"?>
<p188:cmLst xmlns:a="http://schemas.openxmlformats.org/drawingml/2006/main" xmlns:r="http://schemas.openxmlformats.org/officeDocument/2006/relationships" xmlns:p188="http://schemas.microsoft.com/office/powerpoint/2018/8/main">
  <p188:cm id="{BAC3D492-FF14-4BD0-9F96-423E67B17C4E}" authorId="{B7CDAD19-BADD-B7D5-C7F8-1BA7FB9FCFC7}" created="2024-02-19T14:40:11.643">
    <pc:sldMkLst xmlns:pc="http://schemas.microsoft.com/office/powerpoint/2013/main/command">
      <pc:docMk/>
      <pc:sldMk cId="436425877" sldId="421"/>
    </pc:sldMkLst>
    <p188:replyLst>
      <p188:reply id="{61277BD5-6A4C-4870-BEDC-8E54654694D0}" authorId="{62FD1CF1-AC64-53E9-8B6C-B2F3FA10F7CD}" created="2024-02-21T21:15:20.254">
        <p188:txBody>
          <a:bodyPr/>
          <a:lstStyle/>
          <a:p>
            <a:r>
              <a:rPr lang="en-US"/>
              <a:t>Done</a:t>
            </a:r>
          </a:p>
        </p188:txBody>
      </p188:reply>
    </p188:replyLst>
    <p188:txBody>
      <a:bodyPr/>
      <a:lstStyle/>
      <a:p>
        <a:r>
          <a:rPr lang="en-GB"/>
          <a:t>Chart needs to be full width of slide</a:t>
        </a:r>
      </a:p>
    </p188:txBody>
    <p188:extLst>
      <p:ext xmlns:p="http://schemas.openxmlformats.org/presentationml/2006/main" uri="{57CB4572-C831-44C2-8A1C-0ADB6CCDFE69}">
        <p223:reactions xmlns:p223="http://schemas.microsoft.com/office/powerpoint/2022/03/main">
          <p223:rxn type="👍">
            <p223:instance time="2024-02-21T21:15:11.550" authorId="{62FD1CF1-AC64-53E9-8B6C-B2F3FA10F7CD}"/>
          </p223:rxn>
        </p223:reactions>
      </p:ext>
    </p188:extLst>
  </p188:cm>
</p188:cmLst>
</file>

<file path=ppt/comments/modernComment_217_9A6769CC.xml><?xml version="1.0" encoding="utf-8"?>
<p188:cmLst xmlns:a="http://schemas.openxmlformats.org/drawingml/2006/main" xmlns:r="http://schemas.openxmlformats.org/officeDocument/2006/relationships" xmlns:p188="http://schemas.microsoft.com/office/powerpoint/2018/8/main">
  <p188:cm id="{961922F6-EA98-4515-84C0-7B01D37438BA}" authorId="{B7CDAD19-BADD-B7D5-C7F8-1BA7FB9FCFC7}" created="2024-02-19T14:39:32.839">
    <pc:sldMkLst xmlns:pc="http://schemas.microsoft.com/office/powerpoint/2013/main/command">
      <pc:docMk/>
      <pc:sldMk cId="1768349194" sldId="426"/>
    </pc:sldMkLst>
    <p188:txBody>
      <a:bodyPr/>
      <a:lstStyle/>
      <a:p>
        <a:r>
          <a:rPr lang="en-GB"/>
          <a:t>Low resolution and colours don't fully match other slide</a:t>
        </a:r>
      </a:p>
    </p188:txBody>
    <p188:extLst>
      <p:ext xmlns:p="http://schemas.openxmlformats.org/presentationml/2006/main" uri="{57CB4572-C831-44C2-8A1C-0ADB6CCDFE69}">
        <p223:reactions xmlns:p223="http://schemas.microsoft.com/office/powerpoint/2022/03/main">
          <p223:rxn type="👍">
            <p223:instance time="2024-02-21T13:37:53.236" authorId="{2AEB4281-E226-19B7-6BC1-39479DE2F88B}"/>
          </p223:rxn>
        </p223:reactions>
      </p:ext>
    </p188:extLst>
  </p188:cm>
</p188:cmLst>
</file>

<file path=ppt/comments/modernComment_255_928D87A4.xml><?xml version="1.0" encoding="utf-8"?>
<p188:cmLst xmlns:a="http://schemas.openxmlformats.org/drawingml/2006/main" xmlns:r="http://schemas.openxmlformats.org/officeDocument/2006/relationships" xmlns:p188="http://schemas.microsoft.com/office/powerpoint/2018/8/main">
  <p188:cm id="{B472DFB9-3F9D-46BE-93B1-866CB41DA73A}" authorId="{90B84EF1-837F-9891-C089-88DB46BF3401}" created="2024-02-21T09:59:36.383">
    <pc:sldMkLst xmlns:pc="http://schemas.microsoft.com/office/powerpoint/2013/main/command">
      <pc:docMk/>
      <pc:sldMk cId="653614708" sldId="471"/>
    </pc:sldMkLst>
    <p188:txBody>
      <a:bodyPr/>
      <a:lstStyle/>
      <a:p>
        <a:r>
          <a:rPr lang="en-US"/>
          <a:t>20 sec</a:t>
        </a:r>
      </a:p>
    </p188:txBody>
  </p188:cm>
</p188:cmLst>
</file>

<file path=ppt/comments/modernComment_269_26CDFD7A.xml><?xml version="1.0" encoding="utf-8"?>
<p188:cmLst xmlns:a="http://schemas.openxmlformats.org/drawingml/2006/main" xmlns:r="http://schemas.openxmlformats.org/officeDocument/2006/relationships" xmlns:p188="http://schemas.microsoft.com/office/powerpoint/2018/8/main">
  <p188:cm id="{ECF54AD1-48B6-4845-BDC3-EF9EB727A76F}" authorId="{B7CDAD19-BADD-B7D5-C7F8-1BA7FB9FCFC7}" created="2024-02-19T14:47:23.082">
    <pc:sldMkLst xmlns:pc="http://schemas.microsoft.com/office/powerpoint/2013/main/command">
      <pc:docMk/>
      <pc:sldMk cId="1170505307" sldId="413"/>
    </pc:sldMkLst>
    <p188:txBody>
      <a:bodyPr/>
      <a:lstStyle/>
      <a:p>
        <a:r>
          <a:rPr lang="en-GB"/>
          <a:t>Why is it so dark. Gantt chart headings looks messy. What does scrolling increment mean? Chart also needs to be full width of the slide</a:t>
        </a:r>
      </a:p>
    </p188:txBody>
  </p188:cm>
</p188:cmLst>
</file>

<file path=ppt/diagrams/_rels/data1.xml.rels><?xml version="1.0" encoding="UTF-8" standalone="yes"?>
<Relationships xmlns="http://schemas.openxmlformats.org/package/2006/relationships"><Relationship Id="rId8" Type="http://schemas.openxmlformats.org/officeDocument/2006/relationships/image" Target="../media/image205.svg"/><Relationship Id="rId3" Type="http://schemas.openxmlformats.org/officeDocument/2006/relationships/image" Target="../media/image200.png"/><Relationship Id="rId7" Type="http://schemas.openxmlformats.org/officeDocument/2006/relationships/image" Target="../media/image204.png"/><Relationship Id="rId2" Type="http://schemas.openxmlformats.org/officeDocument/2006/relationships/image" Target="../media/image199.svg"/><Relationship Id="rId1" Type="http://schemas.openxmlformats.org/officeDocument/2006/relationships/image" Target="../media/image198.png"/><Relationship Id="rId6" Type="http://schemas.openxmlformats.org/officeDocument/2006/relationships/image" Target="../media/image203.svg"/><Relationship Id="rId5" Type="http://schemas.openxmlformats.org/officeDocument/2006/relationships/image" Target="../media/image202.png"/><Relationship Id="rId10" Type="http://schemas.openxmlformats.org/officeDocument/2006/relationships/image" Target="../media/image207.svg"/><Relationship Id="rId4" Type="http://schemas.openxmlformats.org/officeDocument/2006/relationships/image" Target="../media/image201.svg"/><Relationship Id="rId9" Type="http://schemas.openxmlformats.org/officeDocument/2006/relationships/image" Target="../media/image206.png"/></Relationships>
</file>

<file path=ppt/diagrams/_rels/data2.xml.rels><?xml version="1.0" encoding="UTF-8" standalone="yes"?>
<Relationships xmlns="http://schemas.openxmlformats.org/package/2006/relationships"><Relationship Id="rId8" Type="http://schemas.openxmlformats.org/officeDocument/2006/relationships/image" Target="../media/image217.svg"/><Relationship Id="rId3" Type="http://schemas.openxmlformats.org/officeDocument/2006/relationships/image" Target="../media/image212.png"/><Relationship Id="rId7" Type="http://schemas.openxmlformats.org/officeDocument/2006/relationships/image" Target="../media/image216.png"/><Relationship Id="rId2" Type="http://schemas.openxmlformats.org/officeDocument/2006/relationships/image" Target="../media/image211.svg"/><Relationship Id="rId1" Type="http://schemas.openxmlformats.org/officeDocument/2006/relationships/image" Target="../media/image210.png"/><Relationship Id="rId6" Type="http://schemas.openxmlformats.org/officeDocument/2006/relationships/image" Target="../media/image215.svg"/><Relationship Id="rId5" Type="http://schemas.openxmlformats.org/officeDocument/2006/relationships/image" Target="../media/image214.png"/><Relationship Id="rId4" Type="http://schemas.openxmlformats.org/officeDocument/2006/relationships/image" Target="../media/image213.svg"/></Relationships>
</file>

<file path=ppt/diagrams/_rels/data3.xml.rels><?xml version="1.0" encoding="UTF-8" standalone="yes"?>
<Relationships xmlns="http://schemas.openxmlformats.org/package/2006/relationships"><Relationship Id="rId8" Type="http://schemas.openxmlformats.org/officeDocument/2006/relationships/image" Target="../media/image227.svg"/><Relationship Id="rId13" Type="http://schemas.openxmlformats.org/officeDocument/2006/relationships/image" Target="../media/image232.png"/><Relationship Id="rId3" Type="http://schemas.openxmlformats.org/officeDocument/2006/relationships/image" Target="../media/image222.png"/><Relationship Id="rId7" Type="http://schemas.openxmlformats.org/officeDocument/2006/relationships/image" Target="../media/image226.png"/><Relationship Id="rId12" Type="http://schemas.openxmlformats.org/officeDocument/2006/relationships/image" Target="../media/image231.svg"/><Relationship Id="rId2" Type="http://schemas.openxmlformats.org/officeDocument/2006/relationships/image" Target="../media/image221.svg"/><Relationship Id="rId1" Type="http://schemas.openxmlformats.org/officeDocument/2006/relationships/image" Target="../media/image220.png"/><Relationship Id="rId6" Type="http://schemas.openxmlformats.org/officeDocument/2006/relationships/image" Target="../media/image225.svg"/><Relationship Id="rId11" Type="http://schemas.openxmlformats.org/officeDocument/2006/relationships/image" Target="../media/image230.png"/><Relationship Id="rId5" Type="http://schemas.openxmlformats.org/officeDocument/2006/relationships/image" Target="../media/image224.png"/><Relationship Id="rId10" Type="http://schemas.openxmlformats.org/officeDocument/2006/relationships/image" Target="../media/image229.svg"/><Relationship Id="rId4" Type="http://schemas.openxmlformats.org/officeDocument/2006/relationships/image" Target="../media/image223.svg"/><Relationship Id="rId9" Type="http://schemas.openxmlformats.org/officeDocument/2006/relationships/image" Target="../media/image228.png"/><Relationship Id="rId14" Type="http://schemas.openxmlformats.org/officeDocument/2006/relationships/image" Target="../media/image233.svg"/></Relationships>
</file>

<file path=ppt/diagrams/_rels/drawing1.xml.rels><?xml version="1.0" encoding="UTF-8" standalone="yes"?>
<Relationships xmlns="http://schemas.openxmlformats.org/package/2006/relationships"><Relationship Id="rId8" Type="http://schemas.openxmlformats.org/officeDocument/2006/relationships/image" Target="../media/image205.svg"/><Relationship Id="rId3" Type="http://schemas.openxmlformats.org/officeDocument/2006/relationships/image" Target="../media/image200.png"/><Relationship Id="rId7" Type="http://schemas.openxmlformats.org/officeDocument/2006/relationships/image" Target="../media/image204.png"/><Relationship Id="rId2" Type="http://schemas.openxmlformats.org/officeDocument/2006/relationships/image" Target="../media/image199.svg"/><Relationship Id="rId1" Type="http://schemas.openxmlformats.org/officeDocument/2006/relationships/image" Target="../media/image198.png"/><Relationship Id="rId6" Type="http://schemas.openxmlformats.org/officeDocument/2006/relationships/image" Target="../media/image203.svg"/><Relationship Id="rId5" Type="http://schemas.openxmlformats.org/officeDocument/2006/relationships/image" Target="../media/image202.png"/><Relationship Id="rId10" Type="http://schemas.openxmlformats.org/officeDocument/2006/relationships/image" Target="../media/image207.svg"/><Relationship Id="rId4" Type="http://schemas.openxmlformats.org/officeDocument/2006/relationships/image" Target="../media/image201.svg"/><Relationship Id="rId9" Type="http://schemas.openxmlformats.org/officeDocument/2006/relationships/image" Target="../media/image206.png"/></Relationships>
</file>

<file path=ppt/diagrams/_rels/drawing2.xml.rels><?xml version="1.0" encoding="UTF-8" standalone="yes"?>
<Relationships xmlns="http://schemas.openxmlformats.org/package/2006/relationships"><Relationship Id="rId8" Type="http://schemas.openxmlformats.org/officeDocument/2006/relationships/image" Target="../media/image217.svg"/><Relationship Id="rId3" Type="http://schemas.openxmlformats.org/officeDocument/2006/relationships/image" Target="../media/image212.png"/><Relationship Id="rId7" Type="http://schemas.openxmlformats.org/officeDocument/2006/relationships/image" Target="../media/image216.png"/><Relationship Id="rId2" Type="http://schemas.openxmlformats.org/officeDocument/2006/relationships/image" Target="../media/image211.svg"/><Relationship Id="rId1" Type="http://schemas.openxmlformats.org/officeDocument/2006/relationships/image" Target="../media/image210.png"/><Relationship Id="rId6" Type="http://schemas.openxmlformats.org/officeDocument/2006/relationships/image" Target="../media/image215.svg"/><Relationship Id="rId5" Type="http://schemas.openxmlformats.org/officeDocument/2006/relationships/image" Target="../media/image214.png"/><Relationship Id="rId4" Type="http://schemas.openxmlformats.org/officeDocument/2006/relationships/image" Target="../media/image213.svg"/></Relationships>
</file>

<file path=ppt/diagrams/_rels/drawing3.xml.rels><?xml version="1.0" encoding="UTF-8" standalone="yes"?>
<Relationships xmlns="http://schemas.openxmlformats.org/package/2006/relationships"><Relationship Id="rId8" Type="http://schemas.openxmlformats.org/officeDocument/2006/relationships/image" Target="../media/image227.svg"/><Relationship Id="rId13" Type="http://schemas.openxmlformats.org/officeDocument/2006/relationships/image" Target="../media/image232.png"/><Relationship Id="rId3" Type="http://schemas.openxmlformats.org/officeDocument/2006/relationships/image" Target="../media/image222.png"/><Relationship Id="rId7" Type="http://schemas.openxmlformats.org/officeDocument/2006/relationships/image" Target="../media/image226.png"/><Relationship Id="rId12" Type="http://schemas.openxmlformats.org/officeDocument/2006/relationships/image" Target="../media/image231.svg"/><Relationship Id="rId2" Type="http://schemas.openxmlformats.org/officeDocument/2006/relationships/image" Target="../media/image221.svg"/><Relationship Id="rId1" Type="http://schemas.openxmlformats.org/officeDocument/2006/relationships/image" Target="../media/image220.png"/><Relationship Id="rId6" Type="http://schemas.openxmlformats.org/officeDocument/2006/relationships/image" Target="../media/image225.svg"/><Relationship Id="rId11" Type="http://schemas.openxmlformats.org/officeDocument/2006/relationships/image" Target="../media/image230.png"/><Relationship Id="rId5" Type="http://schemas.openxmlformats.org/officeDocument/2006/relationships/image" Target="../media/image224.png"/><Relationship Id="rId10" Type="http://schemas.openxmlformats.org/officeDocument/2006/relationships/image" Target="../media/image229.svg"/><Relationship Id="rId4" Type="http://schemas.openxmlformats.org/officeDocument/2006/relationships/image" Target="../media/image223.svg"/><Relationship Id="rId9" Type="http://schemas.openxmlformats.org/officeDocument/2006/relationships/image" Target="../media/image228.png"/><Relationship Id="rId14" Type="http://schemas.openxmlformats.org/officeDocument/2006/relationships/image" Target="../media/image233.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6A83AB5-E5DA-48F9-8D8C-AF03092073C1}" type="doc">
      <dgm:prSet loTypeId="urn:microsoft.com/office/officeart/2018/2/layout/IconVerticalSolidList" loCatId="icon" qsTypeId="urn:microsoft.com/office/officeart/2005/8/quickstyle/simple1" qsCatId="simple" csTypeId="urn:microsoft.com/office/officeart/2018/5/colors/Iconchunking_neutralbg_colorful5" csCatId="colorful" phldr="1"/>
      <dgm:spPr/>
      <dgm:t>
        <a:bodyPr/>
        <a:lstStyle/>
        <a:p>
          <a:endParaRPr lang="en-US"/>
        </a:p>
      </dgm:t>
    </dgm:pt>
    <dgm:pt modelId="{1F79B9F3-0F4D-42D8-9359-3BF673CD1B60}">
      <dgm:prSet/>
      <dgm:spPr/>
      <dgm:t>
        <a:bodyPr/>
        <a:lstStyle/>
        <a:p>
          <a:r>
            <a:rPr lang="en-US"/>
            <a:t>Method for combining multiple energy sources</a:t>
          </a:r>
        </a:p>
      </dgm:t>
    </dgm:pt>
    <dgm:pt modelId="{14D14529-FA15-4FF2-9667-710F8DA1BA72}" type="parTrans" cxnId="{CF7C2317-087D-41C4-A553-4C0396303A31}">
      <dgm:prSet/>
      <dgm:spPr/>
      <dgm:t>
        <a:bodyPr/>
        <a:lstStyle/>
        <a:p>
          <a:endParaRPr lang="en-US"/>
        </a:p>
      </dgm:t>
    </dgm:pt>
    <dgm:pt modelId="{E78A1BAC-6C6A-405D-86DA-CC1577278813}" type="sibTrans" cxnId="{CF7C2317-087D-41C4-A553-4C0396303A31}">
      <dgm:prSet/>
      <dgm:spPr/>
      <dgm:t>
        <a:bodyPr/>
        <a:lstStyle/>
        <a:p>
          <a:endParaRPr lang="en-US"/>
        </a:p>
      </dgm:t>
    </dgm:pt>
    <dgm:pt modelId="{3B9F89F9-791E-447E-92D0-F45D5F62C96D}">
      <dgm:prSet/>
      <dgm:spPr/>
      <dgm:t>
        <a:bodyPr/>
        <a:lstStyle/>
        <a:p>
          <a:r>
            <a:rPr lang="en-US"/>
            <a:t>Can utilise diodes or MOSFET, MOSFET is most suitable for our use case</a:t>
          </a:r>
        </a:p>
      </dgm:t>
    </dgm:pt>
    <dgm:pt modelId="{1821E0A1-9D49-4478-A815-6BFB76690413}" type="parTrans" cxnId="{387A1FC7-9646-4D5B-9C50-EB075ED38757}">
      <dgm:prSet/>
      <dgm:spPr/>
      <dgm:t>
        <a:bodyPr/>
        <a:lstStyle/>
        <a:p>
          <a:endParaRPr lang="en-US"/>
        </a:p>
      </dgm:t>
    </dgm:pt>
    <dgm:pt modelId="{E9EC5579-3CEC-4010-9B39-F0EFFFDEC998}" type="sibTrans" cxnId="{387A1FC7-9646-4D5B-9C50-EB075ED38757}">
      <dgm:prSet/>
      <dgm:spPr/>
      <dgm:t>
        <a:bodyPr/>
        <a:lstStyle/>
        <a:p>
          <a:endParaRPr lang="en-US"/>
        </a:p>
      </dgm:t>
    </dgm:pt>
    <dgm:pt modelId="{171E2218-442E-4CA0-84D6-E84616685927}">
      <dgm:prSet/>
      <dgm:spPr/>
      <dgm:t>
        <a:bodyPr/>
        <a:lstStyle/>
        <a:p>
          <a:r>
            <a:rPr lang="en-US"/>
            <a:t>Simple design means it can be used in conjunction with other control methods i.e MPC</a:t>
          </a:r>
        </a:p>
      </dgm:t>
    </dgm:pt>
    <dgm:pt modelId="{44890BAF-9806-4810-AC32-C3F20DA54871}" type="parTrans" cxnId="{C2F7A678-7456-46C5-98BC-8A7BE9F10160}">
      <dgm:prSet/>
      <dgm:spPr/>
      <dgm:t>
        <a:bodyPr/>
        <a:lstStyle/>
        <a:p>
          <a:endParaRPr lang="en-US"/>
        </a:p>
      </dgm:t>
    </dgm:pt>
    <dgm:pt modelId="{9F43B8BE-8F03-4263-BE74-62D61AC39E4E}" type="sibTrans" cxnId="{C2F7A678-7456-46C5-98BC-8A7BE9F10160}">
      <dgm:prSet/>
      <dgm:spPr/>
      <dgm:t>
        <a:bodyPr/>
        <a:lstStyle/>
        <a:p>
          <a:endParaRPr lang="en-US"/>
        </a:p>
      </dgm:t>
    </dgm:pt>
    <dgm:pt modelId="{968AD0AC-4CE5-4B31-A443-D0935DDDEB8F}">
      <dgm:prSet/>
      <dgm:spPr/>
      <dgm:t>
        <a:bodyPr/>
        <a:lstStyle/>
        <a:p>
          <a:r>
            <a:rPr lang="en-US"/>
            <a:t>Less complexity means lower costs</a:t>
          </a:r>
        </a:p>
      </dgm:t>
    </dgm:pt>
    <dgm:pt modelId="{90DD13CE-4EC6-4B56-BFD6-1EFE7FFBB8AA}" type="parTrans" cxnId="{C7D1F4E3-5E5C-4043-B9A0-985099408772}">
      <dgm:prSet/>
      <dgm:spPr/>
      <dgm:t>
        <a:bodyPr/>
        <a:lstStyle/>
        <a:p>
          <a:endParaRPr lang="en-US"/>
        </a:p>
      </dgm:t>
    </dgm:pt>
    <dgm:pt modelId="{52DC6D48-088A-42DC-8469-88C8DD436B77}" type="sibTrans" cxnId="{C7D1F4E3-5E5C-4043-B9A0-985099408772}">
      <dgm:prSet/>
      <dgm:spPr/>
      <dgm:t>
        <a:bodyPr/>
        <a:lstStyle/>
        <a:p>
          <a:endParaRPr lang="en-US"/>
        </a:p>
      </dgm:t>
    </dgm:pt>
    <dgm:pt modelId="{0DBF592F-9080-4CFB-B929-FBBA7E997FBC}">
      <dgm:prSet/>
      <dgm:spPr/>
      <dgm:t>
        <a:bodyPr/>
        <a:lstStyle/>
        <a:p>
          <a:r>
            <a:rPr lang="en-US"/>
            <a:t>Forward biasing protects harvesters from surges or short-circuiting</a:t>
          </a:r>
        </a:p>
      </dgm:t>
    </dgm:pt>
    <dgm:pt modelId="{D711180D-4F62-4747-8ACB-401E85F814E9}" type="parTrans" cxnId="{6EAE463C-7196-4FF5-8947-9BE36703B5A2}">
      <dgm:prSet/>
      <dgm:spPr/>
      <dgm:t>
        <a:bodyPr/>
        <a:lstStyle/>
        <a:p>
          <a:endParaRPr lang="en-US"/>
        </a:p>
      </dgm:t>
    </dgm:pt>
    <dgm:pt modelId="{5CFF4A20-62CF-4396-890C-6F6FD1B21C0A}" type="sibTrans" cxnId="{6EAE463C-7196-4FF5-8947-9BE36703B5A2}">
      <dgm:prSet/>
      <dgm:spPr/>
      <dgm:t>
        <a:bodyPr/>
        <a:lstStyle/>
        <a:p>
          <a:endParaRPr lang="en-US"/>
        </a:p>
      </dgm:t>
    </dgm:pt>
    <dgm:pt modelId="{2107DCA3-B957-4303-9DF9-FAF70CBC8F50}" type="pres">
      <dgm:prSet presAssocID="{16A83AB5-E5DA-48F9-8D8C-AF03092073C1}" presName="root" presStyleCnt="0">
        <dgm:presLayoutVars>
          <dgm:dir/>
          <dgm:resizeHandles val="exact"/>
        </dgm:presLayoutVars>
      </dgm:prSet>
      <dgm:spPr/>
    </dgm:pt>
    <dgm:pt modelId="{DDF26856-30FC-4224-9F5A-F1B276A0E738}" type="pres">
      <dgm:prSet presAssocID="{1F79B9F3-0F4D-42D8-9359-3BF673CD1B60}" presName="compNode" presStyleCnt="0"/>
      <dgm:spPr/>
    </dgm:pt>
    <dgm:pt modelId="{BC435C48-A213-4561-9D29-68EA04A1A9EE}" type="pres">
      <dgm:prSet presAssocID="{1F79B9F3-0F4D-42D8-9359-3BF673CD1B60}" presName="bgRect" presStyleLbl="bgShp" presStyleIdx="0" presStyleCnt="5"/>
      <dgm:spPr/>
    </dgm:pt>
    <dgm:pt modelId="{E98682E0-715A-463E-9FB7-EFCCC7B6EECC}" type="pres">
      <dgm:prSet presAssocID="{1F79B9F3-0F4D-42D8-9359-3BF673CD1B60}"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Lightbulb"/>
        </a:ext>
      </dgm:extLst>
    </dgm:pt>
    <dgm:pt modelId="{D989DE40-1446-4250-A3FD-0A70E0B52058}" type="pres">
      <dgm:prSet presAssocID="{1F79B9F3-0F4D-42D8-9359-3BF673CD1B60}" presName="spaceRect" presStyleCnt="0"/>
      <dgm:spPr/>
    </dgm:pt>
    <dgm:pt modelId="{CBB749C0-AC2D-4217-814B-265000BBBFF3}" type="pres">
      <dgm:prSet presAssocID="{1F79B9F3-0F4D-42D8-9359-3BF673CD1B60}" presName="parTx" presStyleLbl="revTx" presStyleIdx="0" presStyleCnt="5">
        <dgm:presLayoutVars>
          <dgm:chMax val="0"/>
          <dgm:chPref val="0"/>
        </dgm:presLayoutVars>
      </dgm:prSet>
      <dgm:spPr/>
    </dgm:pt>
    <dgm:pt modelId="{93AA8371-2EA7-476D-BE9F-9336D2ED236F}" type="pres">
      <dgm:prSet presAssocID="{E78A1BAC-6C6A-405D-86DA-CC1577278813}" presName="sibTrans" presStyleCnt="0"/>
      <dgm:spPr/>
    </dgm:pt>
    <dgm:pt modelId="{171B4BF2-DD02-4AB6-B1DA-A9ADC0BC363C}" type="pres">
      <dgm:prSet presAssocID="{3B9F89F9-791E-447E-92D0-F45D5F62C96D}" presName="compNode" presStyleCnt="0"/>
      <dgm:spPr/>
    </dgm:pt>
    <dgm:pt modelId="{0FDB01E7-B123-4570-832D-FF1FAF2D7640}" type="pres">
      <dgm:prSet presAssocID="{3B9F89F9-791E-447E-92D0-F45D5F62C96D}" presName="bgRect" presStyleLbl="bgShp" presStyleIdx="1" presStyleCnt="5"/>
      <dgm:spPr/>
    </dgm:pt>
    <dgm:pt modelId="{6E4BD8EA-D27E-456C-9BEB-8344ECCB3398}" type="pres">
      <dgm:prSet presAssocID="{3B9F89F9-791E-447E-92D0-F45D5F62C96D}"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agnet"/>
        </a:ext>
      </dgm:extLst>
    </dgm:pt>
    <dgm:pt modelId="{8B3312B5-9509-4466-ABBA-29B2422C4DC2}" type="pres">
      <dgm:prSet presAssocID="{3B9F89F9-791E-447E-92D0-F45D5F62C96D}" presName="spaceRect" presStyleCnt="0"/>
      <dgm:spPr/>
    </dgm:pt>
    <dgm:pt modelId="{CE5967E2-2E3D-4752-AE4A-5CA531B455E0}" type="pres">
      <dgm:prSet presAssocID="{3B9F89F9-791E-447E-92D0-F45D5F62C96D}" presName="parTx" presStyleLbl="revTx" presStyleIdx="1" presStyleCnt="5">
        <dgm:presLayoutVars>
          <dgm:chMax val="0"/>
          <dgm:chPref val="0"/>
        </dgm:presLayoutVars>
      </dgm:prSet>
      <dgm:spPr/>
    </dgm:pt>
    <dgm:pt modelId="{2A4AA565-1B11-46A1-A610-E900295A477E}" type="pres">
      <dgm:prSet presAssocID="{E9EC5579-3CEC-4010-9B39-F0EFFFDEC998}" presName="sibTrans" presStyleCnt="0"/>
      <dgm:spPr/>
    </dgm:pt>
    <dgm:pt modelId="{26B73E1F-3330-44D7-AE94-D9FEE861A3AB}" type="pres">
      <dgm:prSet presAssocID="{171E2218-442E-4CA0-84D6-E84616685927}" presName="compNode" presStyleCnt="0"/>
      <dgm:spPr/>
    </dgm:pt>
    <dgm:pt modelId="{4F428F6E-F3EB-4F77-9E3D-AE4866B1B654}" type="pres">
      <dgm:prSet presAssocID="{171E2218-442E-4CA0-84D6-E84616685927}" presName="bgRect" presStyleLbl="bgShp" presStyleIdx="2" presStyleCnt="5"/>
      <dgm:spPr/>
    </dgm:pt>
    <dgm:pt modelId="{ED790783-1973-4596-B5DD-0650EDB6B09D}" type="pres">
      <dgm:prSet presAssocID="{171E2218-442E-4CA0-84D6-E84616685927}"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ubtitles"/>
        </a:ext>
      </dgm:extLst>
    </dgm:pt>
    <dgm:pt modelId="{A43EE4BA-448F-443F-A77A-31B32E0A2D3E}" type="pres">
      <dgm:prSet presAssocID="{171E2218-442E-4CA0-84D6-E84616685927}" presName="spaceRect" presStyleCnt="0"/>
      <dgm:spPr/>
    </dgm:pt>
    <dgm:pt modelId="{C6EFB8E4-B59E-430F-97DE-B3E55F839106}" type="pres">
      <dgm:prSet presAssocID="{171E2218-442E-4CA0-84D6-E84616685927}" presName="parTx" presStyleLbl="revTx" presStyleIdx="2" presStyleCnt="5">
        <dgm:presLayoutVars>
          <dgm:chMax val="0"/>
          <dgm:chPref val="0"/>
        </dgm:presLayoutVars>
      </dgm:prSet>
      <dgm:spPr/>
    </dgm:pt>
    <dgm:pt modelId="{DFEC8F33-4044-43AB-B870-E61D0EED41CE}" type="pres">
      <dgm:prSet presAssocID="{9F43B8BE-8F03-4263-BE74-62D61AC39E4E}" presName="sibTrans" presStyleCnt="0"/>
      <dgm:spPr/>
    </dgm:pt>
    <dgm:pt modelId="{0DDEBB56-C382-446B-B8FA-8925234BF5C6}" type="pres">
      <dgm:prSet presAssocID="{968AD0AC-4CE5-4B31-A443-D0935DDDEB8F}" presName="compNode" presStyleCnt="0"/>
      <dgm:spPr/>
    </dgm:pt>
    <dgm:pt modelId="{98441D3B-03C9-41F7-8B5A-D2C35100DF94}" type="pres">
      <dgm:prSet presAssocID="{968AD0AC-4CE5-4B31-A443-D0935DDDEB8F}" presName="bgRect" presStyleLbl="bgShp" presStyleIdx="3" presStyleCnt="5"/>
      <dgm:spPr/>
    </dgm:pt>
    <dgm:pt modelId="{2FD2CCE4-4E77-4E76-958D-2BF47401DDFD}" type="pres">
      <dgm:prSet presAssocID="{968AD0AC-4CE5-4B31-A443-D0935DDDEB8F}"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Money"/>
        </a:ext>
      </dgm:extLst>
    </dgm:pt>
    <dgm:pt modelId="{22834C13-3BE1-4617-B23F-C4A2056E732B}" type="pres">
      <dgm:prSet presAssocID="{968AD0AC-4CE5-4B31-A443-D0935DDDEB8F}" presName="spaceRect" presStyleCnt="0"/>
      <dgm:spPr/>
    </dgm:pt>
    <dgm:pt modelId="{291B5D7C-D585-4461-9009-8D7EF3059275}" type="pres">
      <dgm:prSet presAssocID="{968AD0AC-4CE5-4B31-A443-D0935DDDEB8F}" presName="parTx" presStyleLbl="revTx" presStyleIdx="3" presStyleCnt="5">
        <dgm:presLayoutVars>
          <dgm:chMax val="0"/>
          <dgm:chPref val="0"/>
        </dgm:presLayoutVars>
      </dgm:prSet>
      <dgm:spPr/>
    </dgm:pt>
    <dgm:pt modelId="{2D6E77FB-0EAB-4219-B307-4630CE4BECD7}" type="pres">
      <dgm:prSet presAssocID="{52DC6D48-088A-42DC-8469-88C8DD436B77}" presName="sibTrans" presStyleCnt="0"/>
      <dgm:spPr/>
    </dgm:pt>
    <dgm:pt modelId="{6CE30EBF-029E-437E-AA15-D077192016A0}" type="pres">
      <dgm:prSet presAssocID="{0DBF592F-9080-4CFB-B929-FBBA7E997FBC}" presName="compNode" presStyleCnt="0"/>
      <dgm:spPr/>
    </dgm:pt>
    <dgm:pt modelId="{364A9D83-B90C-460D-B4CF-F658FEE52CC4}" type="pres">
      <dgm:prSet presAssocID="{0DBF592F-9080-4CFB-B929-FBBA7E997FBC}" presName="bgRect" presStyleLbl="bgShp" presStyleIdx="4" presStyleCnt="5"/>
      <dgm:spPr/>
    </dgm:pt>
    <dgm:pt modelId="{73D38D06-225D-4EE2-96EC-7E7D81FF069D}" type="pres">
      <dgm:prSet presAssocID="{0DBF592F-9080-4CFB-B929-FBBA7E997FBC}"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Lady bug"/>
        </a:ext>
      </dgm:extLst>
    </dgm:pt>
    <dgm:pt modelId="{6C471DFC-D6E7-4BED-B5B0-09BADE1699BD}" type="pres">
      <dgm:prSet presAssocID="{0DBF592F-9080-4CFB-B929-FBBA7E997FBC}" presName="spaceRect" presStyleCnt="0"/>
      <dgm:spPr/>
    </dgm:pt>
    <dgm:pt modelId="{8DB8915D-78CA-41C1-A57B-A008FB6F2D89}" type="pres">
      <dgm:prSet presAssocID="{0DBF592F-9080-4CFB-B929-FBBA7E997FBC}" presName="parTx" presStyleLbl="revTx" presStyleIdx="4" presStyleCnt="5">
        <dgm:presLayoutVars>
          <dgm:chMax val="0"/>
          <dgm:chPref val="0"/>
        </dgm:presLayoutVars>
      </dgm:prSet>
      <dgm:spPr/>
    </dgm:pt>
  </dgm:ptLst>
  <dgm:cxnLst>
    <dgm:cxn modelId="{CF7C2317-087D-41C4-A553-4C0396303A31}" srcId="{16A83AB5-E5DA-48F9-8D8C-AF03092073C1}" destId="{1F79B9F3-0F4D-42D8-9359-3BF673CD1B60}" srcOrd="0" destOrd="0" parTransId="{14D14529-FA15-4FF2-9667-710F8DA1BA72}" sibTransId="{E78A1BAC-6C6A-405D-86DA-CC1577278813}"/>
    <dgm:cxn modelId="{9C343433-A0F0-42D1-94CD-6C468E4707FD}" type="presOf" srcId="{1F79B9F3-0F4D-42D8-9359-3BF673CD1B60}" destId="{CBB749C0-AC2D-4217-814B-265000BBBFF3}" srcOrd="0" destOrd="0" presId="urn:microsoft.com/office/officeart/2018/2/layout/IconVerticalSolidList"/>
    <dgm:cxn modelId="{AD7F823B-5E9D-40CD-BF22-C260269014BD}" type="presOf" srcId="{3B9F89F9-791E-447E-92D0-F45D5F62C96D}" destId="{CE5967E2-2E3D-4752-AE4A-5CA531B455E0}" srcOrd="0" destOrd="0" presId="urn:microsoft.com/office/officeart/2018/2/layout/IconVerticalSolidList"/>
    <dgm:cxn modelId="{6EAE463C-7196-4FF5-8947-9BE36703B5A2}" srcId="{16A83AB5-E5DA-48F9-8D8C-AF03092073C1}" destId="{0DBF592F-9080-4CFB-B929-FBBA7E997FBC}" srcOrd="4" destOrd="0" parTransId="{D711180D-4F62-4747-8ACB-401E85F814E9}" sibTransId="{5CFF4A20-62CF-4396-890C-6F6FD1B21C0A}"/>
    <dgm:cxn modelId="{0FC2246A-4689-449D-BE5E-032A84BCF67E}" type="presOf" srcId="{968AD0AC-4CE5-4B31-A443-D0935DDDEB8F}" destId="{291B5D7C-D585-4461-9009-8D7EF3059275}" srcOrd="0" destOrd="0" presId="urn:microsoft.com/office/officeart/2018/2/layout/IconVerticalSolidList"/>
    <dgm:cxn modelId="{390C6C50-F8A4-4C99-917E-BDD1B86C09A0}" type="presOf" srcId="{16A83AB5-E5DA-48F9-8D8C-AF03092073C1}" destId="{2107DCA3-B957-4303-9DF9-FAF70CBC8F50}" srcOrd="0" destOrd="0" presId="urn:microsoft.com/office/officeart/2018/2/layout/IconVerticalSolidList"/>
    <dgm:cxn modelId="{F3CABA77-6B14-4BDF-B952-2E30BC98659B}" type="presOf" srcId="{0DBF592F-9080-4CFB-B929-FBBA7E997FBC}" destId="{8DB8915D-78CA-41C1-A57B-A008FB6F2D89}" srcOrd="0" destOrd="0" presId="urn:microsoft.com/office/officeart/2018/2/layout/IconVerticalSolidList"/>
    <dgm:cxn modelId="{C2F7A678-7456-46C5-98BC-8A7BE9F10160}" srcId="{16A83AB5-E5DA-48F9-8D8C-AF03092073C1}" destId="{171E2218-442E-4CA0-84D6-E84616685927}" srcOrd="2" destOrd="0" parTransId="{44890BAF-9806-4810-AC32-C3F20DA54871}" sibTransId="{9F43B8BE-8F03-4263-BE74-62D61AC39E4E}"/>
    <dgm:cxn modelId="{387A1FC7-9646-4D5B-9C50-EB075ED38757}" srcId="{16A83AB5-E5DA-48F9-8D8C-AF03092073C1}" destId="{3B9F89F9-791E-447E-92D0-F45D5F62C96D}" srcOrd="1" destOrd="0" parTransId="{1821E0A1-9D49-4478-A815-6BFB76690413}" sibTransId="{E9EC5579-3CEC-4010-9B39-F0EFFFDEC998}"/>
    <dgm:cxn modelId="{8012A4CB-6956-42CA-98AA-3EBF97AECFDE}" type="presOf" srcId="{171E2218-442E-4CA0-84D6-E84616685927}" destId="{C6EFB8E4-B59E-430F-97DE-B3E55F839106}" srcOrd="0" destOrd="0" presId="urn:microsoft.com/office/officeart/2018/2/layout/IconVerticalSolidList"/>
    <dgm:cxn modelId="{C7D1F4E3-5E5C-4043-B9A0-985099408772}" srcId="{16A83AB5-E5DA-48F9-8D8C-AF03092073C1}" destId="{968AD0AC-4CE5-4B31-A443-D0935DDDEB8F}" srcOrd="3" destOrd="0" parTransId="{90DD13CE-4EC6-4B56-BFD6-1EFE7FFBB8AA}" sibTransId="{52DC6D48-088A-42DC-8469-88C8DD436B77}"/>
    <dgm:cxn modelId="{1D79638C-B31C-4A85-B152-FF7D46166D9F}" type="presParOf" srcId="{2107DCA3-B957-4303-9DF9-FAF70CBC8F50}" destId="{DDF26856-30FC-4224-9F5A-F1B276A0E738}" srcOrd="0" destOrd="0" presId="urn:microsoft.com/office/officeart/2018/2/layout/IconVerticalSolidList"/>
    <dgm:cxn modelId="{7B9D201B-D6D8-43BD-9109-7B3327E474D9}" type="presParOf" srcId="{DDF26856-30FC-4224-9F5A-F1B276A0E738}" destId="{BC435C48-A213-4561-9D29-68EA04A1A9EE}" srcOrd="0" destOrd="0" presId="urn:microsoft.com/office/officeart/2018/2/layout/IconVerticalSolidList"/>
    <dgm:cxn modelId="{C1C1C7E6-BE31-49B9-BDFA-0FEC573FDE92}" type="presParOf" srcId="{DDF26856-30FC-4224-9F5A-F1B276A0E738}" destId="{E98682E0-715A-463E-9FB7-EFCCC7B6EECC}" srcOrd="1" destOrd="0" presId="urn:microsoft.com/office/officeart/2018/2/layout/IconVerticalSolidList"/>
    <dgm:cxn modelId="{4B05F15E-9660-4FD9-8A05-75952A645EC3}" type="presParOf" srcId="{DDF26856-30FC-4224-9F5A-F1B276A0E738}" destId="{D989DE40-1446-4250-A3FD-0A70E0B52058}" srcOrd="2" destOrd="0" presId="urn:microsoft.com/office/officeart/2018/2/layout/IconVerticalSolidList"/>
    <dgm:cxn modelId="{E061BCA5-D1D6-43CC-98A8-4C3C16A3B4F1}" type="presParOf" srcId="{DDF26856-30FC-4224-9F5A-F1B276A0E738}" destId="{CBB749C0-AC2D-4217-814B-265000BBBFF3}" srcOrd="3" destOrd="0" presId="urn:microsoft.com/office/officeart/2018/2/layout/IconVerticalSolidList"/>
    <dgm:cxn modelId="{7ECC2221-02DF-4899-B2FD-436A35A06C24}" type="presParOf" srcId="{2107DCA3-B957-4303-9DF9-FAF70CBC8F50}" destId="{93AA8371-2EA7-476D-BE9F-9336D2ED236F}" srcOrd="1" destOrd="0" presId="urn:microsoft.com/office/officeart/2018/2/layout/IconVerticalSolidList"/>
    <dgm:cxn modelId="{1EB167A0-2D6B-465F-9CC1-5BB25814AFD5}" type="presParOf" srcId="{2107DCA3-B957-4303-9DF9-FAF70CBC8F50}" destId="{171B4BF2-DD02-4AB6-B1DA-A9ADC0BC363C}" srcOrd="2" destOrd="0" presId="urn:microsoft.com/office/officeart/2018/2/layout/IconVerticalSolidList"/>
    <dgm:cxn modelId="{A3DBBC32-0D64-40A2-8596-1FE06F4AD3C1}" type="presParOf" srcId="{171B4BF2-DD02-4AB6-B1DA-A9ADC0BC363C}" destId="{0FDB01E7-B123-4570-832D-FF1FAF2D7640}" srcOrd="0" destOrd="0" presId="urn:microsoft.com/office/officeart/2018/2/layout/IconVerticalSolidList"/>
    <dgm:cxn modelId="{35EF63BC-013A-457A-9735-C8F4C1BAF7C5}" type="presParOf" srcId="{171B4BF2-DD02-4AB6-B1DA-A9ADC0BC363C}" destId="{6E4BD8EA-D27E-456C-9BEB-8344ECCB3398}" srcOrd="1" destOrd="0" presId="urn:microsoft.com/office/officeart/2018/2/layout/IconVerticalSolidList"/>
    <dgm:cxn modelId="{32026D26-1819-48AE-8D4B-574CACC896A7}" type="presParOf" srcId="{171B4BF2-DD02-4AB6-B1DA-A9ADC0BC363C}" destId="{8B3312B5-9509-4466-ABBA-29B2422C4DC2}" srcOrd="2" destOrd="0" presId="urn:microsoft.com/office/officeart/2018/2/layout/IconVerticalSolidList"/>
    <dgm:cxn modelId="{E062F9E9-81E7-41B2-AE27-24260D5E8665}" type="presParOf" srcId="{171B4BF2-DD02-4AB6-B1DA-A9ADC0BC363C}" destId="{CE5967E2-2E3D-4752-AE4A-5CA531B455E0}" srcOrd="3" destOrd="0" presId="urn:microsoft.com/office/officeart/2018/2/layout/IconVerticalSolidList"/>
    <dgm:cxn modelId="{D56BD13E-6C81-4C7B-96A5-18E462E94B9A}" type="presParOf" srcId="{2107DCA3-B957-4303-9DF9-FAF70CBC8F50}" destId="{2A4AA565-1B11-46A1-A610-E900295A477E}" srcOrd="3" destOrd="0" presId="urn:microsoft.com/office/officeart/2018/2/layout/IconVerticalSolidList"/>
    <dgm:cxn modelId="{DDDB2224-2B02-43F9-9495-F0F7D31F3BDA}" type="presParOf" srcId="{2107DCA3-B957-4303-9DF9-FAF70CBC8F50}" destId="{26B73E1F-3330-44D7-AE94-D9FEE861A3AB}" srcOrd="4" destOrd="0" presId="urn:microsoft.com/office/officeart/2018/2/layout/IconVerticalSolidList"/>
    <dgm:cxn modelId="{573D9F9A-679B-4502-8069-11AFA2DF6BE6}" type="presParOf" srcId="{26B73E1F-3330-44D7-AE94-D9FEE861A3AB}" destId="{4F428F6E-F3EB-4F77-9E3D-AE4866B1B654}" srcOrd="0" destOrd="0" presId="urn:microsoft.com/office/officeart/2018/2/layout/IconVerticalSolidList"/>
    <dgm:cxn modelId="{E689EA11-35E4-4ACE-ABF3-80E7F08812EE}" type="presParOf" srcId="{26B73E1F-3330-44D7-AE94-D9FEE861A3AB}" destId="{ED790783-1973-4596-B5DD-0650EDB6B09D}" srcOrd="1" destOrd="0" presId="urn:microsoft.com/office/officeart/2018/2/layout/IconVerticalSolidList"/>
    <dgm:cxn modelId="{C4A6680A-5CEF-4CDE-B902-65A909FDF2E4}" type="presParOf" srcId="{26B73E1F-3330-44D7-AE94-D9FEE861A3AB}" destId="{A43EE4BA-448F-443F-A77A-31B32E0A2D3E}" srcOrd="2" destOrd="0" presId="urn:microsoft.com/office/officeart/2018/2/layout/IconVerticalSolidList"/>
    <dgm:cxn modelId="{02C79428-A933-4A52-9759-2E574666ABF3}" type="presParOf" srcId="{26B73E1F-3330-44D7-AE94-D9FEE861A3AB}" destId="{C6EFB8E4-B59E-430F-97DE-B3E55F839106}" srcOrd="3" destOrd="0" presId="urn:microsoft.com/office/officeart/2018/2/layout/IconVerticalSolidList"/>
    <dgm:cxn modelId="{D190E953-7F85-4443-B6CB-FD3A932EA4F1}" type="presParOf" srcId="{2107DCA3-B957-4303-9DF9-FAF70CBC8F50}" destId="{DFEC8F33-4044-43AB-B870-E61D0EED41CE}" srcOrd="5" destOrd="0" presId="urn:microsoft.com/office/officeart/2018/2/layout/IconVerticalSolidList"/>
    <dgm:cxn modelId="{6CD95D6E-5167-41CB-92E1-ED93D52E46CC}" type="presParOf" srcId="{2107DCA3-B957-4303-9DF9-FAF70CBC8F50}" destId="{0DDEBB56-C382-446B-B8FA-8925234BF5C6}" srcOrd="6" destOrd="0" presId="urn:microsoft.com/office/officeart/2018/2/layout/IconVerticalSolidList"/>
    <dgm:cxn modelId="{EE4CB2CB-498F-4511-BD87-763CD1558FDD}" type="presParOf" srcId="{0DDEBB56-C382-446B-B8FA-8925234BF5C6}" destId="{98441D3B-03C9-41F7-8B5A-D2C35100DF94}" srcOrd="0" destOrd="0" presId="urn:microsoft.com/office/officeart/2018/2/layout/IconVerticalSolidList"/>
    <dgm:cxn modelId="{9606EB26-95AD-439A-8C4E-453BDD426CC5}" type="presParOf" srcId="{0DDEBB56-C382-446B-B8FA-8925234BF5C6}" destId="{2FD2CCE4-4E77-4E76-958D-2BF47401DDFD}" srcOrd="1" destOrd="0" presId="urn:microsoft.com/office/officeart/2018/2/layout/IconVerticalSolidList"/>
    <dgm:cxn modelId="{9FF64CA1-BE65-4C39-88FE-821C328882A5}" type="presParOf" srcId="{0DDEBB56-C382-446B-B8FA-8925234BF5C6}" destId="{22834C13-3BE1-4617-B23F-C4A2056E732B}" srcOrd="2" destOrd="0" presId="urn:microsoft.com/office/officeart/2018/2/layout/IconVerticalSolidList"/>
    <dgm:cxn modelId="{32033BE8-BC3E-4609-A87E-61CBD68D3EBA}" type="presParOf" srcId="{0DDEBB56-C382-446B-B8FA-8925234BF5C6}" destId="{291B5D7C-D585-4461-9009-8D7EF3059275}" srcOrd="3" destOrd="0" presId="urn:microsoft.com/office/officeart/2018/2/layout/IconVerticalSolidList"/>
    <dgm:cxn modelId="{B58992BF-5DA9-4D3D-9743-A7CECDB67180}" type="presParOf" srcId="{2107DCA3-B957-4303-9DF9-FAF70CBC8F50}" destId="{2D6E77FB-0EAB-4219-B307-4630CE4BECD7}" srcOrd="7" destOrd="0" presId="urn:microsoft.com/office/officeart/2018/2/layout/IconVerticalSolidList"/>
    <dgm:cxn modelId="{FF1740FC-6714-4C7F-B06E-A4FCA7A5F9DC}" type="presParOf" srcId="{2107DCA3-B957-4303-9DF9-FAF70CBC8F50}" destId="{6CE30EBF-029E-437E-AA15-D077192016A0}" srcOrd="8" destOrd="0" presId="urn:microsoft.com/office/officeart/2018/2/layout/IconVerticalSolidList"/>
    <dgm:cxn modelId="{EA923DC0-7652-4FDA-8D12-DA7F216878AA}" type="presParOf" srcId="{6CE30EBF-029E-437E-AA15-D077192016A0}" destId="{364A9D83-B90C-460D-B4CF-F658FEE52CC4}" srcOrd="0" destOrd="0" presId="urn:microsoft.com/office/officeart/2018/2/layout/IconVerticalSolidList"/>
    <dgm:cxn modelId="{5FA66106-00B2-4E48-9C72-F0CEF2C93B92}" type="presParOf" srcId="{6CE30EBF-029E-437E-AA15-D077192016A0}" destId="{73D38D06-225D-4EE2-96EC-7E7D81FF069D}" srcOrd="1" destOrd="0" presId="urn:microsoft.com/office/officeart/2018/2/layout/IconVerticalSolidList"/>
    <dgm:cxn modelId="{5C9F59D6-389D-4F18-A5F6-443CE4EB787A}" type="presParOf" srcId="{6CE30EBF-029E-437E-AA15-D077192016A0}" destId="{6C471DFC-D6E7-4BED-B5B0-09BADE1699BD}" srcOrd="2" destOrd="0" presId="urn:microsoft.com/office/officeart/2018/2/layout/IconVerticalSolidList"/>
    <dgm:cxn modelId="{ABC06DC6-8840-4AB4-9F26-0064127D52C6}" type="presParOf" srcId="{6CE30EBF-029E-437E-AA15-D077192016A0}" destId="{8DB8915D-78CA-41C1-A57B-A008FB6F2D89}"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0AD293E-1905-411F-BD58-6C3EED919F04}" type="doc">
      <dgm:prSet loTypeId="urn:microsoft.com/office/officeart/2018/2/layout/IconVerticalSolidList" loCatId="icon" qsTypeId="urn:microsoft.com/office/officeart/2005/8/quickstyle/simple1" qsCatId="simple" csTypeId="urn:microsoft.com/office/officeart/2005/8/colors/accent6_5" csCatId="accent6" phldr="1"/>
      <dgm:spPr/>
      <dgm:t>
        <a:bodyPr/>
        <a:lstStyle/>
        <a:p>
          <a:endParaRPr lang="en-US"/>
        </a:p>
      </dgm:t>
    </dgm:pt>
    <dgm:pt modelId="{F18059E4-6433-4C99-9328-BAA489A25802}">
      <dgm:prSet/>
      <dgm:spPr/>
      <dgm:t>
        <a:bodyPr/>
        <a:lstStyle/>
        <a:p>
          <a:pPr>
            <a:lnSpc>
              <a:spcPct val="100000"/>
            </a:lnSpc>
          </a:pPr>
          <a:r>
            <a:rPr lang="en-GB"/>
            <a:t>Using a combination of Model Predictive Control (MPC) and the NOEMS algorithm.</a:t>
          </a:r>
          <a:endParaRPr lang="en-US"/>
        </a:p>
      </dgm:t>
    </dgm:pt>
    <dgm:pt modelId="{24C77767-EB10-455A-A5BE-C617D011BBFC}" type="parTrans" cxnId="{76287D81-03D2-4BFC-84D2-D014EF59457E}">
      <dgm:prSet/>
      <dgm:spPr/>
      <dgm:t>
        <a:bodyPr/>
        <a:lstStyle/>
        <a:p>
          <a:endParaRPr lang="en-US"/>
        </a:p>
      </dgm:t>
    </dgm:pt>
    <dgm:pt modelId="{DC1D2DB2-3700-43BF-851C-ED7B9DA553B4}" type="sibTrans" cxnId="{76287D81-03D2-4BFC-84D2-D014EF59457E}">
      <dgm:prSet/>
      <dgm:spPr/>
      <dgm:t>
        <a:bodyPr/>
        <a:lstStyle/>
        <a:p>
          <a:endParaRPr lang="en-US"/>
        </a:p>
      </dgm:t>
    </dgm:pt>
    <dgm:pt modelId="{01576C32-5824-4F7A-B233-91B2BD6892A9}">
      <dgm:prSet/>
      <dgm:spPr/>
      <dgm:t>
        <a:bodyPr/>
        <a:lstStyle/>
        <a:p>
          <a:pPr>
            <a:lnSpc>
              <a:spcPct val="100000"/>
            </a:lnSpc>
          </a:pPr>
          <a:r>
            <a:rPr lang="en-GB"/>
            <a:t>MPC is an advanced method of controlling processes and can handle complex constraints and uncertainties. </a:t>
          </a:r>
          <a:endParaRPr lang="en-US"/>
        </a:p>
      </dgm:t>
    </dgm:pt>
    <dgm:pt modelId="{1C371E0D-439E-4314-80F0-01511F297475}" type="parTrans" cxnId="{1A650F77-8662-4A8C-9729-43B4B8B48FB4}">
      <dgm:prSet/>
      <dgm:spPr/>
      <dgm:t>
        <a:bodyPr/>
        <a:lstStyle/>
        <a:p>
          <a:endParaRPr lang="en-US"/>
        </a:p>
      </dgm:t>
    </dgm:pt>
    <dgm:pt modelId="{A3C63483-7A6B-4CD2-9921-5D461206C3C2}" type="sibTrans" cxnId="{1A650F77-8662-4A8C-9729-43B4B8B48FB4}">
      <dgm:prSet/>
      <dgm:spPr/>
      <dgm:t>
        <a:bodyPr/>
        <a:lstStyle/>
        <a:p>
          <a:endParaRPr lang="en-US"/>
        </a:p>
      </dgm:t>
    </dgm:pt>
    <dgm:pt modelId="{F6858984-F6E2-4A0F-B688-48724D1904F8}">
      <dgm:prSet/>
      <dgm:spPr/>
      <dgm:t>
        <a:bodyPr/>
        <a:lstStyle/>
        <a:p>
          <a:pPr>
            <a:lnSpc>
              <a:spcPct val="100000"/>
            </a:lnSpc>
          </a:pPr>
          <a:r>
            <a:rPr lang="en-GB"/>
            <a:t>Added benefits of this is the scalability of it as well as the fact it takes weather forecasts, and the energy demands into account as well</a:t>
          </a:r>
          <a:endParaRPr lang="en-US"/>
        </a:p>
      </dgm:t>
    </dgm:pt>
    <dgm:pt modelId="{B97205F6-044D-485B-AE6C-97CC4F6C8CEA}" type="parTrans" cxnId="{2256C201-F7DF-4AE3-A095-E5850E71B9CD}">
      <dgm:prSet/>
      <dgm:spPr/>
      <dgm:t>
        <a:bodyPr/>
        <a:lstStyle/>
        <a:p>
          <a:endParaRPr lang="en-US"/>
        </a:p>
      </dgm:t>
    </dgm:pt>
    <dgm:pt modelId="{F97687F7-52B1-4501-9090-50215D3B9D96}" type="sibTrans" cxnId="{2256C201-F7DF-4AE3-A095-E5850E71B9CD}">
      <dgm:prSet/>
      <dgm:spPr/>
      <dgm:t>
        <a:bodyPr/>
        <a:lstStyle/>
        <a:p>
          <a:endParaRPr lang="en-US"/>
        </a:p>
      </dgm:t>
    </dgm:pt>
    <dgm:pt modelId="{7530D90B-4F42-4207-B131-EF4C3B77D9BB}">
      <dgm:prSet/>
      <dgm:spPr/>
      <dgm:t>
        <a:bodyPr/>
        <a:lstStyle/>
        <a:p>
          <a:pPr>
            <a:lnSpc>
              <a:spcPct val="100000"/>
            </a:lnSpc>
          </a:pPr>
          <a:r>
            <a:rPr lang="en-GB">
              <a:latin typeface="Aptos Display"/>
            </a:rPr>
            <a:t>NOEMS algorithm</a:t>
          </a:r>
          <a:r>
            <a:rPr lang="en-GB"/>
            <a:t> also means we have control of the flow of power, ensuring we can have the output decisions dependant on the operating mode chosen.</a:t>
          </a:r>
        </a:p>
      </dgm:t>
    </dgm:pt>
    <dgm:pt modelId="{E3E611BE-531B-4A5A-AE27-9D00E77D6364}" type="parTrans" cxnId="{120D2CFF-E373-463E-81D5-A5233F729745}">
      <dgm:prSet/>
      <dgm:spPr/>
      <dgm:t>
        <a:bodyPr/>
        <a:lstStyle/>
        <a:p>
          <a:endParaRPr lang="en-US"/>
        </a:p>
      </dgm:t>
    </dgm:pt>
    <dgm:pt modelId="{3D1353E2-5690-4950-B5D0-684203F6F57E}" type="sibTrans" cxnId="{120D2CFF-E373-463E-81D5-A5233F729745}">
      <dgm:prSet/>
      <dgm:spPr/>
      <dgm:t>
        <a:bodyPr/>
        <a:lstStyle/>
        <a:p>
          <a:endParaRPr lang="en-US"/>
        </a:p>
      </dgm:t>
    </dgm:pt>
    <dgm:pt modelId="{D044D988-A534-49A7-A997-44267B0CDB41}">
      <dgm:prSet phldr="0"/>
      <dgm:spPr/>
      <dgm:t>
        <a:bodyPr/>
        <a:lstStyle/>
        <a:p>
          <a:pPr>
            <a:lnSpc>
              <a:spcPct val="100000"/>
            </a:lnSpc>
          </a:pPr>
          <a:r>
            <a:rPr lang="en-US" b="1"/>
            <a:t>Control Horizon: </a:t>
          </a:r>
          <a:r>
            <a:rPr lang="en-US"/>
            <a:t>Determines the duration over which the MPC system adjusts the operation of energy sources to meet energy demand optimally</a:t>
          </a:r>
          <a:r>
            <a:rPr lang="en-US">
              <a:latin typeface="Aptos Display" panose="02110004020202020204"/>
            </a:rPr>
            <a:t>.</a:t>
          </a:r>
          <a:endParaRPr lang="en-GB">
            <a:latin typeface="Aptos Display" panose="02110004020202020204"/>
          </a:endParaRPr>
        </a:p>
      </dgm:t>
    </dgm:pt>
    <dgm:pt modelId="{DF6C3FFE-6950-47B9-8338-7B852205E243}" type="parTrans" cxnId="{12463461-4BBE-4A31-B221-C3AFDAA49465}">
      <dgm:prSet/>
      <dgm:spPr/>
    </dgm:pt>
    <dgm:pt modelId="{AE337054-F4FF-4798-943B-CB28222DC078}" type="sibTrans" cxnId="{12463461-4BBE-4A31-B221-C3AFDAA49465}">
      <dgm:prSet/>
      <dgm:spPr/>
      <dgm:t>
        <a:bodyPr/>
        <a:lstStyle/>
        <a:p>
          <a:endParaRPr lang="en-US"/>
        </a:p>
      </dgm:t>
    </dgm:pt>
    <dgm:pt modelId="{7D2E3175-B1D4-47CF-9635-EA7B300554DF}" type="pres">
      <dgm:prSet presAssocID="{40AD293E-1905-411F-BD58-6C3EED919F04}" presName="root" presStyleCnt="0">
        <dgm:presLayoutVars>
          <dgm:dir/>
          <dgm:resizeHandles val="exact"/>
        </dgm:presLayoutVars>
      </dgm:prSet>
      <dgm:spPr/>
    </dgm:pt>
    <dgm:pt modelId="{3CF8D20E-90A2-485A-AAFA-DADBD8906AFC}" type="pres">
      <dgm:prSet presAssocID="{F18059E4-6433-4C99-9328-BAA489A25802}" presName="compNode" presStyleCnt="0"/>
      <dgm:spPr/>
    </dgm:pt>
    <dgm:pt modelId="{2B8F03E6-7A56-4B71-8EA2-88EE80E66243}" type="pres">
      <dgm:prSet presAssocID="{F18059E4-6433-4C99-9328-BAA489A25802}" presName="bgRect" presStyleLbl="bgShp" presStyleIdx="0" presStyleCnt="5"/>
      <dgm:spPr/>
    </dgm:pt>
    <dgm:pt modelId="{889D647D-0407-4103-AC98-CB8207A0B3A8}" type="pres">
      <dgm:prSet presAssocID="{F18059E4-6433-4C99-9328-BAA489A25802}"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Network Diagram"/>
        </a:ext>
      </dgm:extLst>
    </dgm:pt>
    <dgm:pt modelId="{D5B3BF13-6E45-4F6B-AF32-F1739F5FA39E}" type="pres">
      <dgm:prSet presAssocID="{F18059E4-6433-4C99-9328-BAA489A25802}" presName="spaceRect" presStyleCnt="0"/>
      <dgm:spPr/>
    </dgm:pt>
    <dgm:pt modelId="{E86FB3FE-3A0F-4BCB-930E-D4F3E316BC77}" type="pres">
      <dgm:prSet presAssocID="{F18059E4-6433-4C99-9328-BAA489A25802}" presName="parTx" presStyleLbl="revTx" presStyleIdx="0" presStyleCnt="5">
        <dgm:presLayoutVars>
          <dgm:chMax val="0"/>
          <dgm:chPref val="0"/>
        </dgm:presLayoutVars>
      </dgm:prSet>
      <dgm:spPr/>
    </dgm:pt>
    <dgm:pt modelId="{3C6A6A6F-DF3D-4164-807D-F0CAF50ECFED}" type="pres">
      <dgm:prSet presAssocID="{DC1D2DB2-3700-43BF-851C-ED7B9DA553B4}" presName="sibTrans" presStyleCnt="0"/>
      <dgm:spPr/>
    </dgm:pt>
    <dgm:pt modelId="{D80F590E-21EA-415A-9157-1937E867BED2}" type="pres">
      <dgm:prSet presAssocID="{01576C32-5824-4F7A-B233-91B2BD6892A9}" presName="compNode" presStyleCnt="0"/>
      <dgm:spPr/>
    </dgm:pt>
    <dgm:pt modelId="{3BC01768-766B-4BB3-A02A-B55E2380E11F}" type="pres">
      <dgm:prSet presAssocID="{01576C32-5824-4F7A-B233-91B2BD6892A9}" presName="bgRect" presStyleLbl="bgShp" presStyleIdx="1" presStyleCnt="5"/>
      <dgm:spPr/>
    </dgm:pt>
    <dgm:pt modelId="{805FB3ED-C884-4DA1-8D89-DA0C54EBF7A6}" type="pres">
      <dgm:prSet presAssocID="{01576C32-5824-4F7A-B233-91B2BD6892A9}"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Hierarchy"/>
        </a:ext>
      </dgm:extLst>
    </dgm:pt>
    <dgm:pt modelId="{782C6235-C6C6-47F6-A614-BE3333441CC5}" type="pres">
      <dgm:prSet presAssocID="{01576C32-5824-4F7A-B233-91B2BD6892A9}" presName="spaceRect" presStyleCnt="0"/>
      <dgm:spPr/>
    </dgm:pt>
    <dgm:pt modelId="{050A2E0B-16B9-4B0A-ACB9-FB8AB2DD84D5}" type="pres">
      <dgm:prSet presAssocID="{01576C32-5824-4F7A-B233-91B2BD6892A9}" presName="parTx" presStyleLbl="revTx" presStyleIdx="1" presStyleCnt="5">
        <dgm:presLayoutVars>
          <dgm:chMax val="0"/>
          <dgm:chPref val="0"/>
        </dgm:presLayoutVars>
      </dgm:prSet>
      <dgm:spPr/>
    </dgm:pt>
    <dgm:pt modelId="{73EB9AB6-5931-4E47-995B-3864C703886A}" type="pres">
      <dgm:prSet presAssocID="{A3C63483-7A6B-4CD2-9921-5D461206C3C2}" presName="sibTrans" presStyleCnt="0"/>
      <dgm:spPr/>
    </dgm:pt>
    <dgm:pt modelId="{7F014070-DF70-4B36-90E5-7CB3CD56D8DA}" type="pres">
      <dgm:prSet presAssocID="{F6858984-F6E2-4A0F-B688-48724D1904F8}" presName="compNode" presStyleCnt="0"/>
      <dgm:spPr/>
    </dgm:pt>
    <dgm:pt modelId="{21D73205-07C0-48B4-877C-73A0B479DF7C}" type="pres">
      <dgm:prSet presAssocID="{F6858984-F6E2-4A0F-B688-48724D1904F8}" presName="bgRect" presStyleLbl="bgShp" presStyleIdx="2" presStyleCnt="5"/>
      <dgm:spPr/>
    </dgm:pt>
    <dgm:pt modelId="{A1D7B808-009F-458A-9601-35D235D266B6}" type="pres">
      <dgm:prSet presAssocID="{F6858984-F6E2-4A0F-B688-48724D1904F8}"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Sun"/>
        </a:ext>
      </dgm:extLst>
    </dgm:pt>
    <dgm:pt modelId="{BF72825A-9165-4EA0-AF06-5C974E01FEA5}" type="pres">
      <dgm:prSet presAssocID="{F6858984-F6E2-4A0F-B688-48724D1904F8}" presName="spaceRect" presStyleCnt="0"/>
      <dgm:spPr/>
    </dgm:pt>
    <dgm:pt modelId="{57A98F8C-C03E-4F56-93FA-328D80B9904E}" type="pres">
      <dgm:prSet presAssocID="{F6858984-F6E2-4A0F-B688-48724D1904F8}" presName="parTx" presStyleLbl="revTx" presStyleIdx="2" presStyleCnt="5">
        <dgm:presLayoutVars>
          <dgm:chMax val="0"/>
          <dgm:chPref val="0"/>
        </dgm:presLayoutVars>
      </dgm:prSet>
      <dgm:spPr/>
    </dgm:pt>
    <dgm:pt modelId="{C2AD6575-563C-463C-8EC1-DD693D78D859}" type="pres">
      <dgm:prSet presAssocID="{F97687F7-52B1-4501-9090-50215D3B9D96}" presName="sibTrans" presStyleCnt="0"/>
      <dgm:spPr/>
    </dgm:pt>
    <dgm:pt modelId="{FE167C63-1AB8-4D2A-8A48-E8F968494822}" type="pres">
      <dgm:prSet presAssocID="{7530D90B-4F42-4207-B131-EF4C3B77D9BB}" presName="compNode" presStyleCnt="0"/>
      <dgm:spPr/>
    </dgm:pt>
    <dgm:pt modelId="{F7AFA40B-27B3-4EF2-A575-317E5AD028F8}" type="pres">
      <dgm:prSet presAssocID="{7530D90B-4F42-4207-B131-EF4C3B77D9BB}" presName="bgRect" presStyleLbl="bgShp" presStyleIdx="3" presStyleCnt="5"/>
      <dgm:spPr/>
    </dgm:pt>
    <dgm:pt modelId="{6125D3E3-6A60-4E4A-88A9-8A3D443FDB98}" type="pres">
      <dgm:prSet presAssocID="{7530D90B-4F42-4207-B131-EF4C3B77D9BB}"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Processor"/>
        </a:ext>
      </dgm:extLst>
    </dgm:pt>
    <dgm:pt modelId="{A053E318-D985-4EB3-9BDC-11403B5F538A}" type="pres">
      <dgm:prSet presAssocID="{7530D90B-4F42-4207-B131-EF4C3B77D9BB}" presName="spaceRect" presStyleCnt="0"/>
      <dgm:spPr/>
    </dgm:pt>
    <dgm:pt modelId="{1F8F47B9-D404-4AD4-9163-BA150A74CF22}" type="pres">
      <dgm:prSet presAssocID="{7530D90B-4F42-4207-B131-EF4C3B77D9BB}" presName="parTx" presStyleLbl="revTx" presStyleIdx="3" presStyleCnt="5">
        <dgm:presLayoutVars>
          <dgm:chMax val="0"/>
          <dgm:chPref val="0"/>
        </dgm:presLayoutVars>
      </dgm:prSet>
      <dgm:spPr/>
    </dgm:pt>
    <dgm:pt modelId="{5240C597-5855-4B1B-AADC-2FF4614D9C1A}" type="pres">
      <dgm:prSet presAssocID="{3D1353E2-5690-4950-B5D0-684203F6F57E}" presName="sibTrans" presStyleCnt="0"/>
      <dgm:spPr/>
    </dgm:pt>
    <dgm:pt modelId="{3D0F5C27-DD7D-4E34-8B2F-9E9C63C93757}" type="pres">
      <dgm:prSet presAssocID="{D044D988-A534-49A7-A997-44267B0CDB41}" presName="compNode" presStyleCnt="0"/>
      <dgm:spPr/>
    </dgm:pt>
    <dgm:pt modelId="{95080023-4C90-43DB-90EE-A65F79596C4E}" type="pres">
      <dgm:prSet presAssocID="{D044D988-A534-49A7-A997-44267B0CDB41}" presName="bgRect" presStyleLbl="bgShp" presStyleIdx="4" presStyleCnt="5"/>
      <dgm:spPr/>
    </dgm:pt>
    <dgm:pt modelId="{8FA9169B-E431-4C34-B82A-31869ABBC96E}" type="pres">
      <dgm:prSet presAssocID="{D044D988-A534-49A7-A997-44267B0CDB41}" presName="iconRect" presStyleLbl="node1" presStyleIdx="4" presStyleCnt="5"/>
      <dgm:spPr/>
    </dgm:pt>
    <dgm:pt modelId="{9BD49EA8-623A-4ADE-8689-5F5865A9882C}" type="pres">
      <dgm:prSet presAssocID="{D044D988-A534-49A7-A997-44267B0CDB41}" presName="spaceRect" presStyleCnt="0"/>
      <dgm:spPr/>
    </dgm:pt>
    <dgm:pt modelId="{CD5B8FA5-EB41-4494-8258-84F3DBEB78CC}" type="pres">
      <dgm:prSet presAssocID="{D044D988-A534-49A7-A997-44267B0CDB41}" presName="parTx" presStyleLbl="revTx" presStyleIdx="4" presStyleCnt="5">
        <dgm:presLayoutVars>
          <dgm:chMax val="0"/>
          <dgm:chPref val="0"/>
        </dgm:presLayoutVars>
      </dgm:prSet>
      <dgm:spPr/>
    </dgm:pt>
  </dgm:ptLst>
  <dgm:cxnLst>
    <dgm:cxn modelId="{2256C201-F7DF-4AE3-A095-E5850E71B9CD}" srcId="{40AD293E-1905-411F-BD58-6C3EED919F04}" destId="{F6858984-F6E2-4A0F-B688-48724D1904F8}" srcOrd="2" destOrd="0" parTransId="{B97205F6-044D-485B-AE6C-97CC4F6C8CEA}" sibTransId="{F97687F7-52B1-4501-9090-50215D3B9D96}"/>
    <dgm:cxn modelId="{3E15D640-82F7-412B-A8C0-6A723E3345C4}" type="presOf" srcId="{F18059E4-6433-4C99-9328-BAA489A25802}" destId="{E86FB3FE-3A0F-4BCB-930E-D4F3E316BC77}" srcOrd="0" destOrd="0" presId="urn:microsoft.com/office/officeart/2018/2/layout/IconVerticalSolidList"/>
    <dgm:cxn modelId="{12463461-4BBE-4A31-B221-C3AFDAA49465}" srcId="{40AD293E-1905-411F-BD58-6C3EED919F04}" destId="{D044D988-A534-49A7-A997-44267B0CDB41}" srcOrd="4" destOrd="0" parTransId="{DF6C3FFE-6950-47B9-8338-7B852205E243}" sibTransId="{AE337054-F4FF-4798-943B-CB28222DC078}"/>
    <dgm:cxn modelId="{F6345F43-78B2-446F-8B3C-3EF150A0CB56}" type="presOf" srcId="{D044D988-A534-49A7-A997-44267B0CDB41}" destId="{CD5B8FA5-EB41-4494-8258-84F3DBEB78CC}" srcOrd="0" destOrd="0" presId="urn:microsoft.com/office/officeart/2018/2/layout/IconVerticalSolidList"/>
    <dgm:cxn modelId="{1A650F77-8662-4A8C-9729-43B4B8B48FB4}" srcId="{40AD293E-1905-411F-BD58-6C3EED919F04}" destId="{01576C32-5824-4F7A-B233-91B2BD6892A9}" srcOrd="1" destOrd="0" parTransId="{1C371E0D-439E-4314-80F0-01511F297475}" sibTransId="{A3C63483-7A6B-4CD2-9921-5D461206C3C2}"/>
    <dgm:cxn modelId="{76287D81-03D2-4BFC-84D2-D014EF59457E}" srcId="{40AD293E-1905-411F-BD58-6C3EED919F04}" destId="{F18059E4-6433-4C99-9328-BAA489A25802}" srcOrd="0" destOrd="0" parTransId="{24C77767-EB10-455A-A5BE-C617D011BBFC}" sibTransId="{DC1D2DB2-3700-43BF-851C-ED7B9DA553B4}"/>
    <dgm:cxn modelId="{3CC71B87-DC99-4046-8D5A-EEDBA763F2A4}" type="presOf" srcId="{F6858984-F6E2-4A0F-B688-48724D1904F8}" destId="{57A98F8C-C03E-4F56-93FA-328D80B9904E}" srcOrd="0" destOrd="0" presId="urn:microsoft.com/office/officeart/2018/2/layout/IconVerticalSolidList"/>
    <dgm:cxn modelId="{176A5BB9-565E-44B1-B4B8-D151F8781D30}" type="presOf" srcId="{7530D90B-4F42-4207-B131-EF4C3B77D9BB}" destId="{1F8F47B9-D404-4AD4-9163-BA150A74CF22}" srcOrd="0" destOrd="0" presId="urn:microsoft.com/office/officeart/2018/2/layout/IconVerticalSolidList"/>
    <dgm:cxn modelId="{A6D2BFBF-D7CD-49F1-BF33-CE3CB1B39EBA}" type="presOf" srcId="{01576C32-5824-4F7A-B233-91B2BD6892A9}" destId="{050A2E0B-16B9-4B0A-ACB9-FB8AB2DD84D5}" srcOrd="0" destOrd="0" presId="urn:microsoft.com/office/officeart/2018/2/layout/IconVerticalSolidList"/>
    <dgm:cxn modelId="{A72D56D0-E41B-416A-B009-4A4C5E047560}" type="presOf" srcId="{40AD293E-1905-411F-BD58-6C3EED919F04}" destId="{7D2E3175-B1D4-47CF-9635-EA7B300554DF}" srcOrd="0" destOrd="0" presId="urn:microsoft.com/office/officeart/2018/2/layout/IconVerticalSolidList"/>
    <dgm:cxn modelId="{120D2CFF-E373-463E-81D5-A5233F729745}" srcId="{40AD293E-1905-411F-BD58-6C3EED919F04}" destId="{7530D90B-4F42-4207-B131-EF4C3B77D9BB}" srcOrd="3" destOrd="0" parTransId="{E3E611BE-531B-4A5A-AE27-9D00E77D6364}" sibTransId="{3D1353E2-5690-4950-B5D0-684203F6F57E}"/>
    <dgm:cxn modelId="{3B920E1B-879B-4620-AEF0-07FC7325C4F9}" type="presParOf" srcId="{7D2E3175-B1D4-47CF-9635-EA7B300554DF}" destId="{3CF8D20E-90A2-485A-AAFA-DADBD8906AFC}" srcOrd="0" destOrd="0" presId="urn:microsoft.com/office/officeart/2018/2/layout/IconVerticalSolidList"/>
    <dgm:cxn modelId="{9780ECAC-21D0-4F41-B1D3-56C5003F886F}" type="presParOf" srcId="{3CF8D20E-90A2-485A-AAFA-DADBD8906AFC}" destId="{2B8F03E6-7A56-4B71-8EA2-88EE80E66243}" srcOrd="0" destOrd="0" presId="urn:microsoft.com/office/officeart/2018/2/layout/IconVerticalSolidList"/>
    <dgm:cxn modelId="{9171FE69-8536-4681-993D-5A1BBDF97AE1}" type="presParOf" srcId="{3CF8D20E-90A2-485A-AAFA-DADBD8906AFC}" destId="{889D647D-0407-4103-AC98-CB8207A0B3A8}" srcOrd="1" destOrd="0" presId="urn:microsoft.com/office/officeart/2018/2/layout/IconVerticalSolidList"/>
    <dgm:cxn modelId="{8CCB1882-FFF1-4F4B-84CF-1C5E40DD8979}" type="presParOf" srcId="{3CF8D20E-90A2-485A-AAFA-DADBD8906AFC}" destId="{D5B3BF13-6E45-4F6B-AF32-F1739F5FA39E}" srcOrd="2" destOrd="0" presId="urn:microsoft.com/office/officeart/2018/2/layout/IconVerticalSolidList"/>
    <dgm:cxn modelId="{156C4AD8-40B4-44D1-9667-DA477B73879C}" type="presParOf" srcId="{3CF8D20E-90A2-485A-AAFA-DADBD8906AFC}" destId="{E86FB3FE-3A0F-4BCB-930E-D4F3E316BC77}" srcOrd="3" destOrd="0" presId="urn:microsoft.com/office/officeart/2018/2/layout/IconVerticalSolidList"/>
    <dgm:cxn modelId="{A9D2D626-8914-451F-8C8B-8ADFA1EF1F72}" type="presParOf" srcId="{7D2E3175-B1D4-47CF-9635-EA7B300554DF}" destId="{3C6A6A6F-DF3D-4164-807D-F0CAF50ECFED}" srcOrd="1" destOrd="0" presId="urn:microsoft.com/office/officeart/2018/2/layout/IconVerticalSolidList"/>
    <dgm:cxn modelId="{CAAC0E0C-933A-44C3-8A61-47F70FABC464}" type="presParOf" srcId="{7D2E3175-B1D4-47CF-9635-EA7B300554DF}" destId="{D80F590E-21EA-415A-9157-1937E867BED2}" srcOrd="2" destOrd="0" presId="urn:microsoft.com/office/officeart/2018/2/layout/IconVerticalSolidList"/>
    <dgm:cxn modelId="{09267291-8FE3-4F86-9D0A-EA58EC36CA42}" type="presParOf" srcId="{D80F590E-21EA-415A-9157-1937E867BED2}" destId="{3BC01768-766B-4BB3-A02A-B55E2380E11F}" srcOrd="0" destOrd="0" presId="urn:microsoft.com/office/officeart/2018/2/layout/IconVerticalSolidList"/>
    <dgm:cxn modelId="{475C5445-17ED-4393-BFA9-46AF4458EE9E}" type="presParOf" srcId="{D80F590E-21EA-415A-9157-1937E867BED2}" destId="{805FB3ED-C884-4DA1-8D89-DA0C54EBF7A6}" srcOrd="1" destOrd="0" presId="urn:microsoft.com/office/officeart/2018/2/layout/IconVerticalSolidList"/>
    <dgm:cxn modelId="{F38CB0E0-ADE5-4C8D-B0B4-15CD40971122}" type="presParOf" srcId="{D80F590E-21EA-415A-9157-1937E867BED2}" destId="{782C6235-C6C6-47F6-A614-BE3333441CC5}" srcOrd="2" destOrd="0" presId="urn:microsoft.com/office/officeart/2018/2/layout/IconVerticalSolidList"/>
    <dgm:cxn modelId="{5C7072FC-E03A-4ABD-855C-DCDABA66C34F}" type="presParOf" srcId="{D80F590E-21EA-415A-9157-1937E867BED2}" destId="{050A2E0B-16B9-4B0A-ACB9-FB8AB2DD84D5}" srcOrd="3" destOrd="0" presId="urn:microsoft.com/office/officeart/2018/2/layout/IconVerticalSolidList"/>
    <dgm:cxn modelId="{CC755F29-C17B-407B-B456-32529A5C8426}" type="presParOf" srcId="{7D2E3175-B1D4-47CF-9635-EA7B300554DF}" destId="{73EB9AB6-5931-4E47-995B-3864C703886A}" srcOrd="3" destOrd="0" presId="urn:microsoft.com/office/officeart/2018/2/layout/IconVerticalSolidList"/>
    <dgm:cxn modelId="{B4214177-701A-46B2-A57E-DC522113EED4}" type="presParOf" srcId="{7D2E3175-B1D4-47CF-9635-EA7B300554DF}" destId="{7F014070-DF70-4B36-90E5-7CB3CD56D8DA}" srcOrd="4" destOrd="0" presId="urn:microsoft.com/office/officeart/2018/2/layout/IconVerticalSolidList"/>
    <dgm:cxn modelId="{D492FB81-374B-438F-BC63-3A9A8F859081}" type="presParOf" srcId="{7F014070-DF70-4B36-90E5-7CB3CD56D8DA}" destId="{21D73205-07C0-48B4-877C-73A0B479DF7C}" srcOrd="0" destOrd="0" presId="urn:microsoft.com/office/officeart/2018/2/layout/IconVerticalSolidList"/>
    <dgm:cxn modelId="{47CB6E69-67C9-43EE-96D7-F27F4B2AB7F8}" type="presParOf" srcId="{7F014070-DF70-4B36-90E5-7CB3CD56D8DA}" destId="{A1D7B808-009F-458A-9601-35D235D266B6}" srcOrd="1" destOrd="0" presId="urn:microsoft.com/office/officeart/2018/2/layout/IconVerticalSolidList"/>
    <dgm:cxn modelId="{E843EE50-F359-4824-8F2B-1B07BF44E4F3}" type="presParOf" srcId="{7F014070-DF70-4B36-90E5-7CB3CD56D8DA}" destId="{BF72825A-9165-4EA0-AF06-5C974E01FEA5}" srcOrd="2" destOrd="0" presId="urn:microsoft.com/office/officeart/2018/2/layout/IconVerticalSolidList"/>
    <dgm:cxn modelId="{6CBF1A67-C4D6-412D-8546-6D758C9508B4}" type="presParOf" srcId="{7F014070-DF70-4B36-90E5-7CB3CD56D8DA}" destId="{57A98F8C-C03E-4F56-93FA-328D80B9904E}" srcOrd="3" destOrd="0" presId="urn:microsoft.com/office/officeart/2018/2/layout/IconVerticalSolidList"/>
    <dgm:cxn modelId="{A8EF3548-D192-4AF4-8155-980206E6DD62}" type="presParOf" srcId="{7D2E3175-B1D4-47CF-9635-EA7B300554DF}" destId="{C2AD6575-563C-463C-8EC1-DD693D78D859}" srcOrd="5" destOrd="0" presId="urn:microsoft.com/office/officeart/2018/2/layout/IconVerticalSolidList"/>
    <dgm:cxn modelId="{1CCB446C-1BD3-4C6B-9D0E-D260B8698012}" type="presParOf" srcId="{7D2E3175-B1D4-47CF-9635-EA7B300554DF}" destId="{FE167C63-1AB8-4D2A-8A48-E8F968494822}" srcOrd="6" destOrd="0" presId="urn:microsoft.com/office/officeart/2018/2/layout/IconVerticalSolidList"/>
    <dgm:cxn modelId="{24386F1D-B135-403B-B32F-DD9D50DE83BF}" type="presParOf" srcId="{FE167C63-1AB8-4D2A-8A48-E8F968494822}" destId="{F7AFA40B-27B3-4EF2-A575-317E5AD028F8}" srcOrd="0" destOrd="0" presId="urn:microsoft.com/office/officeart/2018/2/layout/IconVerticalSolidList"/>
    <dgm:cxn modelId="{67241CF5-49C5-4AE2-9310-FFC785ADA660}" type="presParOf" srcId="{FE167C63-1AB8-4D2A-8A48-E8F968494822}" destId="{6125D3E3-6A60-4E4A-88A9-8A3D443FDB98}" srcOrd="1" destOrd="0" presId="urn:microsoft.com/office/officeart/2018/2/layout/IconVerticalSolidList"/>
    <dgm:cxn modelId="{14429F37-D767-4C3C-A755-8E16F3034AD6}" type="presParOf" srcId="{FE167C63-1AB8-4D2A-8A48-E8F968494822}" destId="{A053E318-D985-4EB3-9BDC-11403B5F538A}" srcOrd="2" destOrd="0" presId="urn:microsoft.com/office/officeart/2018/2/layout/IconVerticalSolidList"/>
    <dgm:cxn modelId="{544328E6-7ADD-449B-A2C8-1C1168E45A6E}" type="presParOf" srcId="{FE167C63-1AB8-4D2A-8A48-E8F968494822}" destId="{1F8F47B9-D404-4AD4-9163-BA150A74CF22}" srcOrd="3" destOrd="0" presId="urn:microsoft.com/office/officeart/2018/2/layout/IconVerticalSolidList"/>
    <dgm:cxn modelId="{F9CC4979-8AD6-4C3E-AA45-37D80C228240}" type="presParOf" srcId="{7D2E3175-B1D4-47CF-9635-EA7B300554DF}" destId="{5240C597-5855-4B1B-AADC-2FF4614D9C1A}" srcOrd="7" destOrd="0" presId="urn:microsoft.com/office/officeart/2018/2/layout/IconVerticalSolidList"/>
    <dgm:cxn modelId="{17CAB8DB-8996-4DBE-87E7-0A2E525DF245}" type="presParOf" srcId="{7D2E3175-B1D4-47CF-9635-EA7B300554DF}" destId="{3D0F5C27-DD7D-4E34-8B2F-9E9C63C93757}" srcOrd="8" destOrd="0" presId="urn:microsoft.com/office/officeart/2018/2/layout/IconVerticalSolidList"/>
    <dgm:cxn modelId="{E10B326E-AF67-44DF-A225-EEDB7A70752D}" type="presParOf" srcId="{3D0F5C27-DD7D-4E34-8B2F-9E9C63C93757}" destId="{95080023-4C90-43DB-90EE-A65F79596C4E}" srcOrd="0" destOrd="0" presId="urn:microsoft.com/office/officeart/2018/2/layout/IconVerticalSolidList"/>
    <dgm:cxn modelId="{6AA9C1B4-AC5F-4D5D-BE50-6567CC3F464F}" type="presParOf" srcId="{3D0F5C27-DD7D-4E34-8B2F-9E9C63C93757}" destId="{8FA9169B-E431-4C34-B82A-31869ABBC96E}" srcOrd="1" destOrd="0" presId="urn:microsoft.com/office/officeart/2018/2/layout/IconVerticalSolidList"/>
    <dgm:cxn modelId="{37CED49C-DFDC-488C-B41A-230507DC7825}" type="presParOf" srcId="{3D0F5C27-DD7D-4E34-8B2F-9E9C63C93757}" destId="{9BD49EA8-623A-4ADE-8689-5F5865A9882C}" srcOrd="2" destOrd="0" presId="urn:microsoft.com/office/officeart/2018/2/layout/IconVerticalSolidList"/>
    <dgm:cxn modelId="{5A84CCA2-0D8E-4A01-974F-BA8EA4D388F4}" type="presParOf" srcId="{3D0F5C27-DD7D-4E34-8B2F-9E9C63C93757}" destId="{CD5B8FA5-EB41-4494-8258-84F3DBEB78CC}"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0FCCA67-524B-42A2-AC95-42E4AF117218}"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BACD2205-74E1-461E-8A31-F0A829E3EC61}">
      <dgm:prSet/>
      <dgm:spPr/>
      <dgm:t>
        <a:bodyPr/>
        <a:lstStyle/>
        <a:p>
          <a:pPr>
            <a:lnSpc>
              <a:spcPct val="100000"/>
            </a:lnSpc>
          </a:pPr>
          <a:r>
            <a:rPr lang="en-GB" b="1">
              <a:latin typeface="Arial"/>
              <a:cs typeface="Arial"/>
            </a:rPr>
            <a:t>Integrate energy storage solutions</a:t>
          </a:r>
          <a:r>
            <a:rPr lang="en-GB" b="1">
              <a:latin typeface="Aptos Display" panose="02110004020202020204"/>
            </a:rPr>
            <a:t> –</a:t>
          </a:r>
          <a:r>
            <a:rPr lang="en-GB" b="0">
              <a:latin typeface="Aptos Display" panose="02110004020202020204"/>
            </a:rPr>
            <a:t> Helps balance supply and demand fluctuations and protects against blackouts.</a:t>
          </a:r>
          <a:endParaRPr lang="en-GB" b="0"/>
        </a:p>
      </dgm:t>
    </dgm:pt>
    <dgm:pt modelId="{B633DCCD-6472-477E-B614-24E6FBF611FC}" type="parTrans" cxnId="{1D5AC6BC-01C8-4908-8019-B366A9844341}">
      <dgm:prSet/>
      <dgm:spPr/>
      <dgm:t>
        <a:bodyPr/>
        <a:lstStyle/>
        <a:p>
          <a:endParaRPr lang="en-US"/>
        </a:p>
      </dgm:t>
    </dgm:pt>
    <dgm:pt modelId="{2EB77AB4-C9EC-4881-A804-671B97BCDF70}" type="sibTrans" cxnId="{1D5AC6BC-01C8-4908-8019-B366A9844341}">
      <dgm:prSet/>
      <dgm:spPr/>
      <dgm:t>
        <a:bodyPr/>
        <a:lstStyle/>
        <a:p>
          <a:pPr>
            <a:lnSpc>
              <a:spcPct val="100000"/>
            </a:lnSpc>
          </a:pPr>
          <a:endParaRPr lang="en-US"/>
        </a:p>
      </dgm:t>
    </dgm:pt>
    <dgm:pt modelId="{CCBC1A34-12BD-4668-8F07-F48839458977}">
      <dgm:prSet/>
      <dgm:spPr/>
      <dgm:t>
        <a:bodyPr/>
        <a:lstStyle/>
        <a:p>
          <a:pPr>
            <a:lnSpc>
              <a:spcPct val="100000"/>
            </a:lnSpc>
          </a:pPr>
          <a:r>
            <a:rPr lang="en-GB" b="1">
              <a:latin typeface="Arial"/>
              <a:cs typeface="Arial"/>
            </a:rPr>
            <a:t>Smart Grid Technologies</a:t>
          </a:r>
          <a:r>
            <a:rPr lang="en-GB" b="1">
              <a:latin typeface="Aptos Display" panose="02110004020202020204"/>
            </a:rPr>
            <a:t> – </a:t>
          </a:r>
          <a:r>
            <a:rPr lang="en-GB" b="0">
              <a:latin typeface="Aptos Display" panose="02110004020202020204"/>
            </a:rPr>
            <a:t>Provides live monitoring and enables proactive response and automatic energy generation.</a:t>
          </a:r>
          <a:endParaRPr lang="en-US" b="0"/>
        </a:p>
      </dgm:t>
    </dgm:pt>
    <dgm:pt modelId="{80F1BDA2-694E-4069-81CE-EDE0F3BF9AEB}" type="parTrans" cxnId="{6FA116D9-83D9-488C-8BDE-13D54CDB2AC2}">
      <dgm:prSet/>
      <dgm:spPr/>
      <dgm:t>
        <a:bodyPr/>
        <a:lstStyle/>
        <a:p>
          <a:endParaRPr lang="en-US"/>
        </a:p>
      </dgm:t>
    </dgm:pt>
    <dgm:pt modelId="{30DDDE01-8233-4E71-84DA-B53466B609E3}" type="sibTrans" cxnId="{6FA116D9-83D9-488C-8BDE-13D54CDB2AC2}">
      <dgm:prSet/>
      <dgm:spPr/>
      <dgm:t>
        <a:bodyPr/>
        <a:lstStyle/>
        <a:p>
          <a:pPr>
            <a:lnSpc>
              <a:spcPct val="100000"/>
            </a:lnSpc>
          </a:pPr>
          <a:endParaRPr lang="en-US"/>
        </a:p>
      </dgm:t>
    </dgm:pt>
    <dgm:pt modelId="{5AC96D19-CB6D-404A-9A5A-260F4D80A529}">
      <dgm:prSet/>
      <dgm:spPr/>
      <dgm:t>
        <a:bodyPr/>
        <a:lstStyle/>
        <a:p>
          <a:pPr>
            <a:lnSpc>
              <a:spcPct val="100000"/>
            </a:lnSpc>
          </a:pPr>
          <a:r>
            <a:rPr lang="en-GB" b="1">
              <a:latin typeface="Arial"/>
              <a:cs typeface="Arial"/>
            </a:rPr>
            <a:t>Cybersecurity Measures </a:t>
          </a:r>
          <a:r>
            <a:rPr lang="en-GB" b="1">
              <a:latin typeface="Aptos Display" panose="02110004020202020204"/>
            </a:rPr>
            <a:t>– </a:t>
          </a:r>
          <a:r>
            <a:rPr lang="en-GB" b="0">
              <a:latin typeface="Aptos Display" panose="02110004020202020204"/>
            </a:rPr>
            <a:t>Including encryption and limited access to software.</a:t>
          </a:r>
          <a:endParaRPr lang="en-US" b="0"/>
        </a:p>
      </dgm:t>
    </dgm:pt>
    <dgm:pt modelId="{7146F021-6F66-41CC-A8AF-3DD635F3555F}" type="parTrans" cxnId="{DBDBEBC6-1795-45AC-A9DA-26A19350858D}">
      <dgm:prSet/>
      <dgm:spPr/>
      <dgm:t>
        <a:bodyPr/>
        <a:lstStyle/>
        <a:p>
          <a:endParaRPr lang="en-US"/>
        </a:p>
      </dgm:t>
    </dgm:pt>
    <dgm:pt modelId="{7A12B3B5-2BBE-4277-97EE-6BD963EDC654}" type="sibTrans" cxnId="{DBDBEBC6-1795-45AC-A9DA-26A19350858D}">
      <dgm:prSet/>
      <dgm:spPr/>
      <dgm:t>
        <a:bodyPr/>
        <a:lstStyle/>
        <a:p>
          <a:pPr>
            <a:lnSpc>
              <a:spcPct val="100000"/>
            </a:lnSpc>
          </a:pPr>
          <a:endParaRPr lang="en-US"/>
        </a:p>
      </dgm:t>
    </dgm:pt>
    <dgm:pt modelId="{098A1F00-9B3D-4C0B-AC2F-099C721E9C22}">
      <dgm:prSet/>
      <dgm:spPr/>
      <dgm:t>
        <a:bodyPr/>
        <a:lstStyle/>
        <a:p>
          <a:pPr>
            <a:lnSpc>
              <a:spcPct val="100000"/>
            </a:lnSpc>
          </a:pPr>
          <a:r>
            <a:rPr lang="en-GB" b="1">
              <a:latin typeface="Arial"/>
              <a:cs typeface="Arial"/>
            </a:rPr>
            <a:t>Redundancy and Backup Systems </a:t>
          </a:r>
          <a:r>
            <a:rPr lang="en-GB" b="1">
              <a:latin typeface="Aptos Display" panose="02110004020202020204"/>
            </a:rPr>
            <a:t>–</a:t>
          </a:r>
          <a:r>
            <a:rPr lang="en-GB" b="0">
              <a:latin typeface="Aptos Display" panose="02110004020202020204"/>
            </a:rPr>
            <a:t> Provides resilience in the case of faults in the system.</a:t>
          </a:r>
          <a:endParaRPr lang="en-US" b="0"/>
        </a:p>
      </dgm:t>
    </dgm:pt>
    <dgm:pt modelId="{683A786B-7151-464E-BF81-C6AC1F321925}" type="parTrans" cxnId="{5AB462A7-5623-4FF5-A009-49FEC83FA8CC}">
      <dgm:prSet/>
      <dgm:spPr/>
      <dgm:t>
        <a:bodyPr/>
        <a:lstStyle/>
        <a:p>
          <a:endParaRPr lang="en-US"/>
        </a:p>
      </dgm:t>
    </dgm:pt>
    <dgm:pt modelId="{7AB8E43A-E5CD-4FDE-B39E-7660145416B6}" type="sibTrans" cxnId="{5AB462A7-5623-4FF5-A009-49FEC83FA8CC}">
      <dgm:prSet/>
      <dgm:spPr/>
      <dgm:t>
        <a:bodyPr/>
        <a:lstStyle/>
        <a:p>
          <a:pPr>
            <a:lnSpc>
              <a:spcPct val="100000"/>
            </a:lnSpc>
          </a:pPr>
          <a:endParaRPr lang="en-US"/>
        </a:p>
      </dgm:t>
    </dgm:pt>
    <dgm:pt modelId="{4FF41712-A441-4FF0-9E49-C0365770AF4F}">
      <dgm:prSet/>
      <dgm:spPr/>
      <dgm:t>
        <a:bodyPr/>
        <a:lstStyle/>
        <a:p>
          <a:pPr>
            <a:lnSpc>
              <a:spcPct val="100000"/>
            </a:lnSpc>
          </a:pPr>
          <a:r>
            <a:rPr lang="en-GB" b="1">
              <a:latin typeface="Arial"/>
              <a:cs typeface="Arial"/>
            </a:rPr>
            <a:t>Resilient Design Standards</a:t>
          </a:r>
          <a:r>
            <a:rPr lang="en-GB" b="1">
              <a:latin typeface="Aptos Display" panose="02110004020202020204"/>
            </a:rPr>
            <a:t> –   </a:t>
          </a:r>
          <a:r>
            <a:rPr lang="en-GB" b="0">
              <a:latin typeface="Aptos Display" panose="02110004020202020204"/>
            </a:rPr>
            <a:t>All design is done through the lens of a risk assessment and performance criteria.</a:t>
          </a:r>
          <a:endParaRPr lang="en-US" b="0"/>
        </a:p>
      </dgm:t>
    </dgm:pt>
    <dgm:pt modelId="{0611189F-7480-4E4D-9FAA-0106238C9F69}" type="parTrans" cxnId="{193B3CF5-2E74-43C7-9CC9-C6DB98663DC1}">
      <dgm:prSet/>
      <dgm:spPr/>
      <dgm:t>
        <a:bodyPr/>
        <a:lstStyle/>
        <a:p>
          <a:endParaRPr lang="en-US"/>
        </a:p>
      </dgm:t>
    </dgm:pt>
    <dgm:pt modelId="{90AF339D-37BF-4206-B288-459E8CB9B2DD}" type="sibTrans" cxnId="{193B3CF5-2E74-43C7-9CC9-C6DB98663DC1}">
      <dgm:prSet/>
      <dgm:spPr/>
      <dgm:t>
        <a:bodyPr/>
        <a:lstStyle/>
        <a:p>
          <a:pPr>
            <a:lnSpc>
              <a:spcPct val="100000"/>
            </a:lnSpc>
          </a:pPr>
          <a:endParaRPr lang="en-US"/>
        </a:p>
      </dgm:t>
    </dgm:pt>
    <dgm:pt modelId="{5314882F-8394-412C-ABF9-C6200EB0F734}">
      <dgm:prSet phldr="0"/>
      <dgm:spPr/>
      <dgm:t>
        <a:bodyPr/>
        <a:lstStyle/>
        <a:p>
          <a:pPr>
            <a:lnSpc>
              <a:spcPct val="100000"/>
            </a:lnSpc>
          </a:pPr>
          <a:r>
            <a:rPr lang="en-GB" b="1" i="0">
              <a:latin typeface="Aptos Display"/>
            </a:rPr>
            <a:t> </a:t>
          </a:r>
          <a:r>
            <a:rPr lang="en-GB" b="1" i="0">
              <a:latin typeface="Arial"/>
              <a:cs typeface="Arial"/>
            </a:rPr>
            <a:t>Life Cycle and </a:t>
          </a:r>
          <a:r>
            <a:rPr lang="en-GB" b="1">
              <a:solidFill>
                <a:srgbClr val="111111"/>
              </a:solidFill>
              <a:latin typeface="Arial"/>
              <a:cs typeface="Calibri Light"/>
            </a:rPr>
            <a:t>Scalability</a:t>
          </a:r>
          <a:r>
            <a:rPr lang="en-GB" b="1">
              <a:solidFill>
                <a:srgbClr val="111111"/>
              </a:solidFill>
              <a:latin typeface="Aptos Display"/>
              <a:cs typeface="Calibri Light"/>
            </a:rPr>
            <a:t>- </a:t>
          </a:r>
          <a:r>
            <a:rPr lang="en-GB" b="0">
              <a:solidFill>
                <a:srgbClr val="111111"/>
              </a:solidFill>
              <a:latin typeface="Aptos Display"/>
              <a:cs typeface="Calibri Light"/>
            </a:rPr>
            <a:t>Ensuring a long-life span and scalability means it will be resilient to increasing demand for years to come.</a:t>
          </a:r>
          <a:endParaRPr lang="en-GB" b="0">
            <a:solidFill>
              <a:srgbClr val="111111"/>
            </a:solidFill>
            <a:latin typeface="Aptos Display"/>
          </a:endParaRPr>
        </a:p>
      </dgm:t>
    </dgm:pt>
    <dgm:pt modelId="{C8667A46-0710-49C1-8E35-ACFC5245969A}" type="parTrans" cxnId="{FA92B8D5-84B2-4FCF-8535-1DAF65ADA129}">
      <dgm:prSet/>
      <dgm:spPr/>
      <dgm:t>
        <a:bodyPr/>
        <a:lstStyle/>
        <a:p>
          <a:endParaRPr lang="en-US"/>
        </a:p>
      </dgm:t>
    </dgm:pt>
    <dgm:pt modelId="{6CEEB127-502D-462D-A2A2-10BB57102B46}" type="sibTrans" cxnId="{FA92B8D5-84B2-4FCF-8535-1DAF65ADA129}">
      <dgm:prSet/>
      <dgm:spPr/>
      <dgm:t>
        <a:bodyPr/>
        <a:lstStyle/>
        <a:p>
          <a:pPr>
            <a:lnSpc>
              <a:spcPct val="100000"/>
            </a:lnSpc>
          </a:pPr>
          <a:endParaRPr lang="en-US"/>
        </a:p>
      </dgm:t>
    </dgm:pt>
    <dgm:pt modelId="{68EEE1CB-8081-48D5-8CB4-F605278C60CA}">
      <dgm:prSet phldr="0"/>
      <dgm:spPr/>
      <dgm:t>
        <a:bodyPr/>
        <a:lstStyle/>
        <a:p>
          <a:pPr>
            <a:lnSpc>
              <a:spcPct val="100000"/>
            </a:lnSpc>
          </a:pPr>
          <a:r>
            <a:rPr lang="en-GB" b="1">
              <a:latin typeface="Arial"/>
              <a:cs typeface="Arial"/>
            </a:rPr>
            <a:t>Physical Security-</a:t>
          </a:r>
          <a:r>
            <a:rPr lang="en-GB" b="1">
              <a:latin typeface="Aptos Display"/>
            </a:rPr>
            <a:t> </a:t>
          </a:r>
          <a:r>
            <a:rPr lang="en-GB" b="0">
              <a:latin typeface="Aptos Display"/>
            </a:rPr>
            <a:t>Prevents unauthorised </a:t>
          </a:r>
          <a:r>
            <a:rPr lang="en-GB" b="0" cap="none">
              <a:latin typeface="Aptos Display"/>
            </a:rPr>
            <a:t>access to the offshore island.</a:t>
          </a:r>
          <a:endParaRPr lang="en-GB" b="1">
            <a:latin typeface="Aptos Display"/>
          </a:endParaRPr>
        </a:p>
      </dgm:t>
    </dgm:pt>
    <dgm:pt modelId="{B56BFB3D-89D1-49F6-978C-E75068848339}" type="parTrans" cxnId="{6338757F-B036-4D09-96CE-2949420292C6}">
      <dgm:prSet/>
      <dgm:spPr/>
      <dgm:t>
        <a:bodyPr/>
        <a:lstStyle/>
        <a:p>
          <a:endParaRPr lang="en-US"/>
        </a:p>
      </dgm:t>
    </dgm:pt>
    <dgm:pt modelId="{0B2BB187-FDED-4C2B-9971-7AF1C21C5BEC}" type="sibTrans" cxnId="{6338757F-B036-4D09-96CE-2949420292C6}">
      <dgm:prSet/>
      <dgm:spPr/>
      <dgm:t>
        <a:bodyPr/>
        <a:lstStyle/>
        <a:p>
          <a:pPr>
            <a:lnSpc>
              <a:spcPct val="100000"/>
            </a:lnSpc>
          </a:pPr>
          <a:endParaRPr lang="en-US"/>
        </a:p>
      </dgm:t>
    </dgm:pt>
    <dgm:pt modelId="{CF5B6F00-B4E2-43A6-BFEF-E19B2C82B619}">
      <dgm:prSet phldr="0"/>
      <dgm:spPr/>
      <dgm:t>
        <a:bodyPr/>
        <a:lstStyle/>
        <a:p>
          <a:pPr>
            <a:lnSpc>
              <a:spcPct val="100000"/>
            </a:lnSpc>
          </a:pPr>
          <a:endParaRPr lang="en-GB" b="0">
            <a:latin typeface="Aptos Display"/>
            <a:cs typeface="Calibri Light"/>
          </a:endParaRPr>
        </a:p>
      </dgm:t>
    </dgm:pt>
    <dgm:pt modelId="{4E22066B-30DB-4C0E-8572-EEF8A6528D2D}" type="parTrans" cxnId="{88BDE626-F330-434A-A7B9-F8361170FCA8}">
      <dgm:prSet/>
      <dgm:spPr/>
      <dgm:t>
        <a:bodyPr/>
        <a:lstStyle/>
        <a:p>
          <a:endParaRPr lang="en-GB"/>
        </a:p>
      </dgm:t>
    </dgm:pt>
    <dgm:pt modelId="{CA7D7B64-054F-4079-B14C-B2247B7878F5}" type="sibTrans" cxnId="{88BDE626-F330-434A-A7B9-F8361170FCA8}">
      <dgm:prSet/>
      <dgm:spPr/>
      <dgm:t>
        <a:bodyPr/>
        <a:lstStyle/>
        <a:p>
          <a:pPr>
            <a:lnSpc>
              <a:spcPct val="100000"/>
            </a:lnSpc>
          </a:pPr>
          <a:endParaRPr lang="en-US"/>
        </a:p>
      </dgm:t>
    </dgm:pt>
    <dgm:pt modelId="{E1A81AD3-D5C5-424A-9F62-0318E8F337E8}">
      <dgm:prSet phldr="0"/>
      <dgm:spPr/>
      <dgm:t>
        <a:bodyPr/>
        <a:lstStyle/>
        <a:p>
          <a:pPr>
            <a:lnSpc>
              <a:spcPct val="100000"/>
            </a:lnSpc>
          </a:pPr>
          <a:endParaRPr lang="en-GB" b="0">
            <a:latin typeface="Aptos Display"/>
          </a:endParaRPr>
        </a:p>
      </dgm:t>
    </dgm:pt>
    <dgm:pt modelId="{E5477925-85D7-4112-ABC2-2BA8C9D1F151}" type="parTrans" cxnId="{B5CB19E6-360F-40BE-8587-4DD25A0B52E1}">
      <dgm:prSet/>
      <dgm:spPr/>
      <dgm:t>
        <a:bodyPr/>
        <a:lstStyle/>
        <a:p>
          <a:endParaRPr lang="en-GB"/>
        </a:p>
      </dgm:t>
    </dgm:pt>
    <dgm:pt modelId="{76C706F4-EC7D-49AE-9B05-7C97A1CEAA4A}" type="sibTrans" cxnId="{B5CB19E6-360F-40BE-8587-4DD25A0B52E1}">
      <dgm:prSet/>
      <dgm:spPr/>
      <dgm:t>
        <a:bodyPr/>
        <a:lstStyle/>
        <a:p>
          <a:pPr>
            <a:lnSpc>
              <a:spcPct val="100000"/>
            </a:lnSpc>
          </a:pPr>
          <a:endParaRPr lang="en-US"/>
        </a:p>
      </dgm:t>
    </dgm:pt>
    <dgm:pt modelId="{8FEB67CC-2DC7-4D8F-A759-35CFDCFB4963}" type="pres">
      <dgm:prSet presAssocID="{C0FCCA67-524B-42A2-AC95-42E4AF117218}" presName="root" presStyleCnt="0">
        <dgm:presLayoutVars>
          <dgm:dir/>
          <dgm:resizeHandles val="exact"/>
        </dgm:presLayoutVars>
      </dgm:prSet>
      <dgm:spPr/>
    </dgm:pt>
    <dgm:pt modelId="{38E90E00-7DE9-4B74-96A8-7CBBF72DDDE0}" type="pres">
      <dgm:prSet presAssocID="{C0FCCA67-524B-42A2-AC95-42E4AF117218}" presName="container" presStyleCnt="0">
        <dgm:presLayoutVars>
          <dgm:dir/>
          <dgm:resizeHandles val="exact"/>
        </dgm:presLayoutVars>
      </dgm:prSet>
      <dgm:spPr/>
    </dgm:pt>
    <dgm:pt modelId="{9C6A5234-E77A-4A6B-8D2B-5425675AC5C4}" type="pres">
      <dgm:prSet presAssocID="{BACD2205-74E1-461E-8A31-F0A829E3EC61}" presName="compNode" presStyleCnt="0"/>
      <dgm:spPr/>
    </dgm:pt>
    <dgm:pt modelId="{E8FA4B41-8C50-49E4-AB38-A5CA6ED9C65D}" type="pres">
      <dgm:prSet presAssocID="{BACD2205-74E1-461E-8A31-F0A829E3EC61}" presName="iconBgRect" presStyleLbl="bgShp" presStyleIdx="0" presStyleCnt="9"/>
      <dgm:spPr/>
    </dgm:pt>
    <dgm:pt modelId="{F5970D79-3CB1-48AC-AE80-13B36841FBDF}" type="pres">
      <dgm:prSet presAssocID="{BACD2205-74E1-461E-8A31-F0A829E3EC61}" presName="iconRect" presStyleLbl="node1" presStyleIdx="0" presStyleCnt="9"/>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Battery Charging"/>
        </a:ext>
      </dgm:extLst>
    </dgm:pt>
    <dgm:pt modelId="{A8F81C30-DBC1-45BD-9BC0-87773AD13DAC}" type="pres">
      <dgm:prSet presAssocID="{BACD2205-74E1-461E-8A31-F0A829E3EC61}" presName="spaceRect" presStyleCnt="0"/>
      <dgm:spPr/>
    </dgm:pt>
    <dgm:pt modelId="{B586B20F-C3D3-4B6C-A04C-98E1D5BD3F69}" type="pres">
      <dgm:prSet presAssocID="{BACD2205-74E1-461E-8A31-F0A829E3EC61}" presName="textRect" presStyleLbl="revTx" presStyleIdx="0" presStyleCnt="9">
        <dgm:presLayoutVars>
          <dgm:chMax val="1"/>
          <dgm:chPref val="1"/>
        </dgm:presLayoutVars>
      </dgm:prSet>
      <dgm:spPr/>
    </dgm:pt>
    <dgm:pt modelId="{EB8540DF-3F84-41EE-9097-74D391554369}" type="pres">
      <dgm:prSet presAssocID="{2EB77AB4-C9EC-4881-A804-671B97BCDF70}" presName="sibTrans" presStyleLbl="sibTrans2D1" presStyleIdx="0" presStyleCnt="0"/>
      <dgm:spPr/>
    </dgm:pt>
    <dgm:pt modelId="{BE447717-E8AC-41F7-A024-CC2B7FE6927F}" type="pres">
      <dgm:prSet presAssocID="{CCBC1A34-12BD-4668-8F07-F48839458977}" presName="compNode" presStyleCnt="0"/>
      <dgm:spPr/>
    </dgm:pt>
    <dgm:pt modelId="{167F214E-08AB-481C-8548-68C1E1509080}" type="pres">
      <dgm:prSet presAssocID="{CCBC1A34-12BD-4668-8F07-F48839458977}" presName="iconBgRect" presStyleLbl="bgShp" presStyleIdx="1" presStyleCnt="9"/>
      <dgm:spPr/>
    </dgm:pt>
    <dgm:pt modelId="{25DEA6C8-CFA7-46B6-AAFE-30F846EB45E0}" type="pres">
      <dgm:prSet presAssocID="{CCBC1A34-12BD-4668-8F07-F48839458977}" presName="iconRect" presStyleLbl="node1" presStyleIdx="1" presStyleCnt="9"/>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Lightbulb"/>
        </a:ext>
      </dgm:extLst>
    </dgm:pt>
    <dgm:pt modelId="{4A79D942-D93F-4107-8DC5-5ACDF8AAE854}" type="pres">
      <dgm:prSet presAssocID="{CCBC1A34-12BD-4668-8F07-F48839458977}" presName="spaceRect" presStyleCnt="0"/>
      <dgm:spPr/>
    </dgm:pt>
    <dgm:pt modelId="{B8EB73A6-E66A-497E-960C-7E6A33AB277E}" type="pres">
      <dgm:prSet presAssocID="{CCBC1A34-12BD-4668-8F07-F48839458977}" presName="textRect" presStyleLbl="revTx" presStyleIdx="1" presStyleCnt="9">
        <dgm:presLayoutVars>
          <dgm:chMax val="1"/>
          <dgm:chPref val="1"/>
        </dgm:presLayoutVars>
      </dgm:prSet>
      <dgm:spPr/>
    </dgm:pt>
    <dgm:pt modelId="{0FC81D96-6640-4393-B8BC-C4E62D55FD31}" type="pres">
      <dgm:prSet presAssocID="{30DDDE01-8233-4E71-84DA-B53466B609E3}" presName="sibTrans" presStyleLbl="sibTrans2D1" presStyleIdx="0" presStyleCnt="0"/>
      <dgm:spPr/>
    </dgm:pt>
    <dgm:pt modelId="{3ED51EE4-AEBD-4D9C-A4E3-824CAA58066A}" type="pres">
      <dgm:prSet presAssocID="{5AC96D19-CB6D-404A-9A5A-260F4D80A529}" presName="compNode" presStyleCnt="0"/>
      <dgm:spPr/>
    </dgm:pt>
    <dgm:pt modelId="{262D66A7-B04E-49BF-B81A-4D72CFB30175}" type="pres">
      <dgm:prSet presAssocID="{5AC96D19-CB6D-404A-9A5A-260F4D80A529}" presName="iconBgRect" presStyleLbl="bgShp" presStyleIdx="2" presStyleCnt="9"/>
      <dgm:spPr/>
    </dgm:pt>
    <dgm:pt modelId="{D162B377-EC79-4575-B71C-2BBA4A5F7E0C}" type="pres">
      <dgm:prSet presAssocID="{5AC96D19-CB6D-404A-9A5A-260F4D80A529}" presName="iconRect" presStyleLbl="node1" presStyleIdx="2" presStyleCnt="9"/>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Lock"/>
        </a:ext>
      </dgm:extLst>
    </dgm:pt>
    <dgm:pt modelId="{9137F117-70AE-42DD-AF48-E2B80917BB31}" type="pres">
      <dgm:prSet presAssocID="{5AC96D19-CB6D-404A-9A5A-260F4D80A529}" presName="spaceRect" presStyleCnt="0"/>
      <dgm:spPr/>
    </dgm:pt>
    <dgm:pt modelId="{C806FE20-0428-41DF-B441-E8A864B02A33}" type="pres">
      <dgm:prSet presAssocID="{5AC96D19-CB6D-404A-9A5A-260F4D80A529}" presName="textRect" presStyleLbl="revTx" presStyleIdx="2" presStyleCnt="9">
        <dgm:presLayoutVars>
          <dgm:chMax val="1"/>
          <dgm:chPref val="1"/>
        </dgm:presLayoutVars>
      </dgm:prSet>
      <dgm:spPr/>
    </dgm:pt>
    <dgm:pt modelId="{7839CA74-378A-4B39-BDC6-1F66E7922EEE}" type="pres">
      <dgm:prSet presAssocID="{7A12B3B5-2BBE-4277-97EE-6BD963EDC654}" presName="sibTrans" presStyleLbl="sibTrans2D1" presStyleIdx="0" presStyleCnt="0"/>
      <dgm:spPr/>
    </dgm:pt>
    <dgm:pt modelId="{DCC789FB-48FE-4643-99F5-AC2AF9DB6092}" type="pres">
      <dgm:prSet presAssocID="{098A1F00-9B3D-4C0B-AC2F-099C721E9C22}" presName="compNode" presStyleCnt="0"/>
      <dgm:spPr/>
    </dgm:pt>
    <dgm:pt modelId="{CC3A33A9-353D-4BA9-A822-BF9CC3915377}" type="pres">
      <dgm:prSet presAssocID="{098A1F00-9B3D-4C0B-AC2F-099C721E9C22}" presName="iconBgRect" presStyleLbl="bgShp" presStyleIdx="3" presStyleCnt="9"/>
      <dgm:spPr/>
    </dgm:pt>
    <dgm:pt modelId="{DC9CF28C-197C-4240-B8EA-57BEF661ADA6}" type="pres">
      <dgm:prSet presAssocID="{098A1F00-9B3D-4C0B-AC2F-099C721E9C22}" presName="iconRect" presStyleLbl="node1" presStyleIdx="3" presStyleCnt="9"/>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Database"/>
        </a:ext>
      </dgm:extLst>
    </dgm:pt>
    <dgm:pt modelId="{BC835BF3-6635-4F73-B2CB-95ABD07ED3A2}" type="pres">
      <dgm:prSet presAssocID="{098A1F00-9B3D-4C0B-AC2F-099C721E9C22}" presName="spaceRect" presStyleCnt="0"/>
      <dgm:spPr/>
    </dgm:pt>
    <dgm:pt modelId="{EC793093-C7A0-4EC1-85F8-A6F1228FA71E}" type="pres">
      <dgm:prSet presAssocID="{098A1F00-9B3D-4C0B-AC2F-099C721E9C22}" presName="textRect" presStyleLbl="revTx" presStyleIdx="3" presStyleCnt="9">
        <dgm:presLayoutVars>
          <dgm:chMax val="1"/>
          <dgm:chPref val="1"/>
        </dgm:presLayoutVars>
      </dgm:prSet>
      <dgm:spPr/>
    </dgm:pt>
    <dgm:pt modelId="{78A30CD1-7E3C-4AED-94F7-925B6FD81EFD}" type="pres">
      <dgm:prSet presAssocID="{7AB8E43A-E5CD-4FDE-B39E-7660145416B6}" presName="sibTrans" presStyleLbl="sibTrans2D1" presStyleIdx="0" presStyleCnt="0"/>
      <dgm:spPr/>
    </dgm:pt>
    <dgm:pt modelId="{68EDE9A0-7ACF-49FA-B653-39777CD1D4D9}" type="pres">
      <dgm:prSet presAssocID="{4FF41712-A441-4FF0-9E49-C0365770AF4F}" presName="compNode" presStyleCnt="0"/>
      <dgm:spPr/>
    </dgm:pt>
    <dgm:pt modelId="{38A331E1-6B7B-45E2-94DB-420F397248F7}" type="pres">
      <dgm:prSet presAssocID="{4FF41712-A441-4FF0-9E49-C0365770AF4F}" presName="iconBgRect" presStyleLbl="bgShp" presStyleIdx="4" presStyleCnt="9"/>
      <dgm:spPr/>
    </dgm:pt>
    <dgm:pt modelId="{57801BD2-A258-4853-B1A0-2B4CEE05F34F}" type="pres">
      <dgm:prSet presAssocID="{4FF41712-A441-4FF0-9E49-C0365770AF4F}" presName="iconRect" presStyleLbl="node1" presStyleIdx="4" presStyleCnt="9"/>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Eye"/>
        </a:ext>
      </dgm:extLst>
    </dgm:pt>
    <dgm:pt modelId="{C635B5C1-56B7-4079-B810-21C5AFD3DA08}" type="pres">
      <dgm:prSet presAssocID="{4FF41712-A441-4FF0-9E49-C0365770AF4F}" presName="spaceRect" presStyleCnt="0"/>
      <dgm:spPr/>
    </dgm:pt>
    <dgm:pt modelId="{B6A23238-5E96-450A-A722-9214AF0A7B0D}" type="pres">
      <dgm:prSet presAssocID="{4FF41712-A441-4FF0-9E49-C0365770AF4F}" presName="textRect" presStyleLbl="revTx" presStyleIdx="4" presStyleCnt="9">
        <dgm:presLayoutVars>
          <dgm:chMax val="1"/>
          <dgm:chPref val="1"/>
        </dgm:presLayoutVars>
      </dgm:prSet>
      <dgm:spPr/>
    </dgm:pt>
    <dgm:pt modelId="{29072454-95C8-46F6-8493-15C76F8CF093}" type="pres">
      <dgm:prSet presAssocID="{90AF339D-37BF-4206-B288-459E8CB9B2DD}" presName="sibTrans" presStyleLbl="sibTrans2D1" presStyleIdx="0" presStyleCnt="0"/>
      <dgm:spPr/>
    </dgm:pt>
    <dgm:pt modelId="{CE056253-7557-4679-910C-DD33DD0E61C7}" type="pres">
      <dgm:prSet presAssocID="{5314882F-8394-412C-ABF9-C6200EB0F734}" presName="compNode" presStyleCnt="0"/>
      <dgm:spPr/>
    </dgm:pt>
    <dgm:pt modelId="{76B25D97-8836-4A0E-BF14-6DAC73984973}" type="pres">
      <dgm:prSet presAssocID="{5314882F-8394-412C-ABF9-C6200EB0F734}" presName="iconBgRect" presStyleLbl="bgShp" presStyleIdx="5" presStyleCnt="9"/>
      <dgm:spPr/>
    </dgm:pt>
    <dgm:pt modelId="{70BA8438-1974-4AA8-AE30-E5CBB44FF0FF}" type="pres">
      <dgm:prSet presAssocID="{5314882F-8394-412C-ABF9-C6200EB0F734}" presName="iconRect" presStyleLbl="node1" presStyleIdx="5" presStyleCnt="9"/>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dgm:spPr>
      <dgm:extLst>
        <a:ext uri="{E40237B7-FDA0-4F09-8148-C483321AD2D9}">
          <dgm14:cNvPr xmlns:dgm14="http://schemas.microsoft.com/office/drawing/2010/diagram" id="0" name="" descr="Business Growth"/>
        </a:ext>
      </dgm:extLst>
    </dgm:pt>
    <dgm:pt modelId="{5EF51760-88B1-4417-A0F1-301A890FFA55}" type="pres">
      <dgm:prSet presAssocID="{5314882F-8394-412C-ABF9-C6200EB0F734}" presName="spaceRect" presStyleCnt="0"/>
      <dgm:spPr/>
    </dgm:pt>
    <dgm:pt modelId="{B1DAED4A-88C6-4263-8A23-C992BA64540E}" type="pres">
      <dgm:prSet presAssocID="{5314882F-8394-412C-ABF9-C6200EB0F734}" presName="textRect" presStyleLbl="revTx" presStyleIdx="5" presStyleCnt="9">
        <dgm:presLayoutVars>
          <dgm:chMax val="1"/>
          <dgm:chPref val="1"/>
        </dgm:presLayoutVars>
      </dgm:prSet>
      <dgm:spPr/>
    </dgm:pt>
    <dgm:pt modelId="{A9E81C13-010C-4FD7-BCD2-8FAA3DEE15E0}" type="pres">
      <dgm:prSet presAssocID="{6CEEB127-502D-462D-A2A2-10BB57102B46}" presName="sibTrans" presStyleLbl="sibTrans2D1" presStyleIdx="0" presStyleCnt="0"/>
      <dgm:spPr/>
    </dgm:pt>
    <dgm:pt modelId="{66E098AF-ACB5-44F2-9BD5-58CE8035C0C7}" type="pres">
      <dgm:prSet presAssocID="{CF5B6F00-B4E2-43A6-BFEF-E19B2C82B619}" presName="compNode" presStyleCnt="0"/>
      <dgm:spPr/>
    </dgm:pt>
    <dgm:pt modelId="{1034B093-B77E-494E-90F5-3C79571C2A9B}" type="pres">
      <dgm:prSet presAssocID="{CF5B6F00-B4E2-43A6-BFEF-E19B2C82B619}" presName="iconBgRect" presStyleLbl="bgShp" presStyleIdx="6" presStyleCnt="9"/>
      <dgm:spPr/>
    </dgm:pt>
    <dgm:pt modelId="{74E31C33-E0FE-45C1-8D48-E5DBE08D9F0E}" type="pres">
      <dgm:prSet presAssocID="{CF5B6F00-B4E2-43A6-BFEF-E19B2C82B619}" presName="iconRect" presStyleLbl="node1" presStyleIdx="6" presStyleCnt="9"/>
      <dgm:spPr/>
    </dgm:pt>
    <dgm:pt modelId="{3F95FE85-6DC5-4C65-A6A3-13B056632F35}" type="pres">
      <dgm:prSet presAssocID="{CF5B6F00-B4E2-43A6-BFEF-E19B2C82B619}" presName="spaceRect" presStyleCnt="0"/>
      <dgm:spPr/>
    </dgm:pt>
    <dgm:pt modelId="{8068F795-19A6-4142-9F40-8DD1F40519D6}" type="pres">
      <dgm:prSet presAssocID="{CF5B6F00-B4E2-43A6-BFEF-E19B2C82B619}" presName="textRect" presStyleLbl="revTx" presStyleIdx="6" presStyleCnt="9">
        <dgm:presLayoutVars>
          <dgm:chMax val="1"/>
          <dgm:chPref val="1"/>
        </dgm:presLayoutVars>
      </dgm:prSet>
      <dgm:spPr/>
    </dgm:pt>
    <dgm:pt modelId="{393918DC-9944-4B36-AD73-4A4241050D3B}" type="pres">
      <dgm:prSet presAssocID="{CA7D7B64-054F-4079-B14C-B2247B7878F5}" presName="sibTrans" presStyleLbl="sibTrans2D1" presStyleIdx="0" presStyleCnt="0"/>
      <dgm:spPr/>
    </dgm:pt>
    <dgm:pt modelId="{82EC31EA-D631-4AE1-BEE5-A269737AB899}" type="pres">
      <dgm:prSet presAssocID="{68EEE1CB-8081-48D5-8CB4-F605278C60CA}" presName="compNode" presStyleCnt="0"/>
      <dgm:spPr/>
    </dgm:pt>
    <dgm:pt modelId="{E37027E7-C1D5-449B-8440-647F0B9B7769}" type="pres">
      <dgm:prSet presAssocID="{68EEE1CB-8081-48D5-8CB4-F605278C60CA}" presName="iconBgRect" presStyleLbl="bgShp" presStyleIdx="7" presStyleCnt="9"/>
      <dgm:spPr/>
    </dgm:pt>
    <dgm:pt modelId="{59CF407E-E91E-41E4-A965-83D6311BFFED}" type="pres">
      <dgm:prSet presAssocID="{68EEE1CB-8081-48D5-8CB4-F605278C60CA}" presName="iconRect" presStyleLbl="node1" presStyleIdx="7" presStyleCnt="9"/>
      <dgm:spPr>
        <a:blipFill>
          <a:blip xmlns:r="http://schemas.openxmlformats.org/officeDocument/2006/relationships" r:embed="rId13">
            <a:extLst>
              <a:ext uri="{96DAC541-7B7A-43D3-8B79-37D633B846F1}">
                <asvg:svgBlip xmlns:asvg="http://schemas.microsoft.com/office/drawing/2016/SVG/main" r:embed="rId14"/>
              </a:ext>
            </a:extLst>
          </a:blip>
          <a:stretch>
            <a:fillRect/>
          </a:stretch>
        </a:blipFill>
      </dgm:spPr>
      <dgm:extLst>
        <a:ext uri="{E40237B7-FDA0-4F09-8148-C483321AD2D9}">
          <dgm14:cNvPr xmlns:dgm14="http://schemas.microsoft.com/office/drawing/2010/diagram" id="0" name="" descr="Security camera with solid fill"/>
        </a:ext>
      </dgm:extLst>
    </dgm:pt>
    <dgm:pt modelId="{7A1CE63C-51F1-459D-963E-691951D2A17B}" type="pres">
      <dgm:prSet presAssocID="{68EEE1CB-8081-48D5-8CB4-F605278C60CA}" presName="spaceRect" presStyleCnt="0"/>
      <dgm:spPr/>
    </dgm:pt>
    <dgm:pt modelId="{8D644E01-C9B0-4B05-9520-1DB509FE990B}" type="pres">
      <dgm:prSet presAssocID="{68EEE1CB-8081-48D5-8CB4-F605278C60CA}" presName="textRect" presStyleLbl="revTx" presStyleIdx="7" presStyleCnt="9">
        <dgm:presLayoutVars>
          <dgm:chMax val="1"/>
          <dgm:chPref val="1"/>
        </dgm:presLayoutVars>
      </dgm:prSet>
      <dgm:spPr/>
    </dgm:pt>
    <dgm:pt modelId="{A8202B81-0FD4-4A6A-988B-727F4D7A9855}" type="pres">
      <dgm:prSet presAssocID="{0B2BB187-FDED-4C2B-9971-7AF1C21C5BEC}" presName="sibTrans" presStyleLbl="sibTrans2D1" presStyleIdx="0" presStyleCnt="0"/>
      <dgm:spPr/>
    </dgm:pt>
    <dgm:pt modelId="{1929B0F0-835B-471A-8C17-57B9F949019A}" type="pres">
      <dgm:prSet presAssocID="{E1A81AD3-D5C5-424A-9F62-0318E8F337E8}" presName="compNode" presStyleCnt="0"/>
      <dgm:spPr/>
    </dgm:pt>
    <dgm:pt modelId="{D8930C7A-BFBE-4C72-82C2-F1FBAA2B0C4B}" type="pres">
      <dgm:prSet presAssocID="{E1A81AD3-D5C5-424A-9F62-0318E8F337E8}" presName="iconBgRect" presStyleLbl="bgShp" presStyleIdx="8" presStyleCnt="9"/>
      <dgm:spPr/>
    </dgm:pt>
    <dgm:pt modelId="{D33C881C-022F-4FBC-9A3B-796A1639D120}" type="pres">
      <dgm:prSet presAssocID="{E1A81AD3-D5C5-424A-9F62-0318E8F337E8}" presName="iconRect" presStyleLbl="node1" presStyleIdx="8" presStyleCnt="9"/>
      <dgm:spPr/>
    </dgm:pt>
    <dgm:pt modelId="{58E140DD-4E03-485C-9371-68E08B414966}" type="pres">
      <dgm:prSet presAssocID="{E1A81AD3-D5C5-424A-9F62-0318E8F337E8}" presName="spaceRect" presStyleCnt="0"/>
      <dgm:spPr/>
    </dgm:pt>
    <dgm:pt modelId="{5F857907-B660-4F9C-A1A6-7B3D081700F7}" type="pres">
      <dgm:prSet presAssocID="{E1A81AD3-D5C5-424A-9F62-0318E8F337E8}" presName="textRect" presStyleLbl="revTx" presStyleIdx="8" presStyleCnt="9">
        <dgm:presLayoutVars>
          <dgm:chMax val="1"/>
          <dgm:chPref val="1"/>
        </dgm:presLayoutVars>
      </dgm:prSet>
      <dgm:spPr/>
    </dgm:pt>
  </dgm:ptLst>
  <dgm:cxnLst>
    <dgm:cxn modelId="{8DFD1200-09A6-4D24-9D10-E1F34CAE8F5A}" type="presOf" srcId="{6CEEB127-502D-462D-A2A2-10BB57102B46}" destId="{A9E81C13-010C-4FD7-BCD2-8FAA3DEE15E0}" srcOrd="0" destOrd="0" presId="urn:microsoft.com/office/officeart/2018/2/layout/IconCircleList"/>
    <dgm:cxn modelId="{D01C8405-0714-4706-A77E-14E004057A6D}" type="presOf" srcId="{30DDDE01-8233-4E71-84DA-B53466B609E3}" destId="{0FC81D96-6640-4393-B8BC-C4E62D55FD31}" srcOrd="0" destOrd="0" presId="urn:microsoft.com/office/officeart/2018/2/layout/IconCircleList"/>
    <dgm:cxn modelId="{C838C30E-6197-4AEE-A5AB-19125602D226}" type="presOf" srcId="{CA7D7B64-054F-4079-B14C-B2247B7878F5}" destId="{393918DC-9944-4B36-AD73-4A4241050D3B}" srcOrd="0" destOrd="0" presId="urn:microsoft.com/office/officeart/2018/2/layout/IconCircleList"/>
    <dgm:cxn modelId="{9C040514-FBFE-4202-AE42-8745947AC583}" type="presOf" srcId="{BACD2205-74E1-461E-8A31-F0A829E3EC61}" destId="{B586B20F-C3D3-4B6C-A04C-98E1D5BD3F69}" srcOrd="0" destOrd="0" presId="urn:microsoft.com/office/officeart/2018/2/layout/IconCircleList"/>
    <dgm:cxn modelId="{88BDE626-F330-434A-A7B9-F8361170FCA8}" srcId="{C0FCCA67-524B-42A2-AC95-42E4AF117218}" destId="{CF5B6F00-B4E2-43A6-BFEF-E19B2C82B619}" srcOrd="6" destOrd="0" parTransId="{4E22066B-30DB-4C0E-8572-EEF8A6528D2D}" sibTransId="{CA7D7B64-054F-4079-B14C-B2247B7878F5}"/>
    <dgm:cxn modelId="{BC99132A-0B1E-4D25-8AC8-3789F81C3E5C}" type="presOf" srcId="{098A1F00-9B3D-4C0B-AC2F-099C721E9C22}" destId="{EC793093-C7A0-4EC1-85F8-A6F1228FA71E}" srcOrd="0" destOrd="0" presId="urn:microsoft.com/office/officeart/2018/2/layout/IconCircleList"/>
    <dgm:cxn modelId="{1A725541-6D68-4001-8FC3-86BABFA2E343}" type="presOf" srcId="{E1A81AD3-D5C5-424A-9F62-0318E8F337E8}" destId="{5F857907-B660-4F9C-A1A6-7B3D081700F7}" srcOrd="0" destOrd="0" presId="urn:microsoft.com/office/officeart/2018/2/layout/IconCircleList"/>
    <dgm:cxn modelId="{D6A92650-DDF7-4E6A-9F35-23932DE86544}" type="presOf" srcId="{0B2BB187-FDED-4C2B-9971-7AF1C21C5BEC}" destId="{A8202B81-0FD4-4A6A-988B-727F4D7A9855}" srcOrd="0" destOrd="0" presId="urn:microsoft.com/office/officeart/2018/2/layout/IconCircleList"/>
    <dgm:cxn modelId="{F28B4951-0D67-4F97-9F37-766354C034E0}" type="presOf" srcId="{5AC96D19-CB6D-404A-9A5A-260F4D80A529}" destId="{C806FE20-0428-41DF-B441-E8A864B02A33}" srcOrd="0" destOrd="0" presId="urn:microsoft.com/office/officeart/2018/2/layout/IconCircleList"/>
    <dgm:cxn modelId="{8F83B553-399F-4F17-A589-971F3BDB455E}" type="presOf" srcId="{4FF41712-A441-4FF0-9E49-C0365770AF4F}" destId="{B6A23238-5E96-450A-A722-9214AF0A7B0D}" srcOrd="0" destOrd="0" presId="urn:microsoft.com/office/officeart/2018/2/layout/IconCircleList"/>
    <dgm:cxn modelId="{6338757F-B036-4D09-96CE-2949420292C6}" srcId="{C0FCCA67-524B-42A2-AC95-42E4AF117218}" destId="{68EEE1CB-8081-48D5-8CB4-F605278C60CA}" srcOrd="7" destOrd="0" parTransId="{B56BFB3D-89D1-49F6-978C-E75068848339}" sibTransId="{0B2BB187-FDED-4C2B-9971-7AF1C21C5BEC}"/>
    <dgm:cxn modelId="{CA124988-4A35-41DA-B49D-67408B07271A}" type="presOf" srcId="{2EB77AB4-C9EC-4881-A804-671B97BCDF70}" destId="{EB8540DF-3F84-41EE-9097-74D391554369}" srcOrd="0" destOrd="0" presId="urn:microsoft.com/office/officeart/2018/2/layout/IconCircleList"/>
    <dgm:cxn modelId="{42DD9589-533A-43B8-8616-ED81D97D42A3}" type="presOf" srcId="{CF5B6F00-B4E2-43A6-BFEF-E19B2C82B619}" destId="{8068F795-19A6-4142-9F40-8DD1F40519D6}" srcOrd="0" destOrd="0" presId="urn:microsoft.com/office/officeart/2018/2/layout/IconCircleList"/>
    <dgm:cxn modelId="{E4A11F8E-80B3-42AC-BA65-F9310F49BF7F}" type="presOf" srcId="{68EEE1CB-8081-48D5-8CB4-F605278C60CA}" destId="{8D644E01-C9B0-4B05-9520-1DB509FE990B}" srcOrd="0" destOrd="0" presId="urn:microsoft.com/office/officeart/2018/2/layout/IconCircleList"/>
    <dgm:cxn modelId="{5AB462A7-5623-4FF5-A009-49FEC83FA8CC}" srcId="{C0FCCA67-524B-42A2-AC95-42E4AF117218}" destId="{098A1F00-9B3D-4C0B-AC2F-099C721E9C22}" srcOrd="3" destOrd="0" parTransId="{683A786B-7151-464E-BF81-C6AC1F321925}" sibTransId="{7AB8E43A-E5CD-4FDE-B39E-7660145416B6}"/>
    <dgm:cxn modelId="{1D5AC6BC-01C8-4908-8019-B366A9844341}" srcId="{C0FCCA67-524B-42A2-AC95-42E4AF117218}" destId="{BACD2205-74E1-461E-8A31-F0A829E3EC61}" srcOrd="0" destOrd="0" parTransId="{B633DCCD-6472-477E-B614-24E6FBF611FC}" sibTransId="{2EB77AB4-C9EC-4881-A804-671B97BCDF70}"/>
    <dgm:cxn modelId="{DBDBEBC6-1795-45AC-A9DA-26A19350858D}" srcId="{C0FCCA67-524B-42A2-AC95-42E4AF117218}" destId="{5AC96D19-CB6D-404A-9A5A-260F4D80A529}" srcOrd="2" destOrd="0" parTransId="{7146F021-6F66-41CC-A8AF-3DD635F3555F}" sibTransId="{7A12B3B5-2BBE-4277-97EE-6BD963EDC654}"/>
    <dgm:cxn modelId="{26B0CFD1-5711-4B93-9DF2-B3063B5C1EAB}" type="presOf" srcId="{90AF339D-37BF-4206-B288-459E8CB9B2DD}" destId="{29072454-95C8-46F6-8493-15C76F8CF093}" srcOrd="0" destOrd="0" presId="urn:microsoft.com/office/officeart/2018/2/layout/IconCircleList"/>
    <dgm:cxn modelId="{F8FC87D2-6F78-4598-A77B-6D0EB5B9A57D}" type="presOf" srcId="{C0FCCA67-524B-42A2-AC95-42E4AF117218}" destId="{8FEB67CC-2DC7-4D8F-A759-35CFDCFB4963}" srcOrd="0" destOrd="0" presId="urn:microsoft.com/office/officeart/2018/2/layout/IconCircleList"/>
    <dgm:cxn modelId="{FA92B8D5-84B2-4FCF-8535-1DAF65ADA129}" srcId="{C0FCCA67-524B-42A2-AC95-42E4AF117218}" destId="{5314882F-8394-412C-ABF9-C6200EB0F734}" srcOrd="5" destOrd="0" parTransId="{C8667A46-0710-49C1-8E35-ACFC5245969A}" sibTransId="{6CEEB127-502D-462D-A2A2-10BB57102B46}"/>
    <dgm:cxn modelId="{6FA116D9-83D9-488C-8BDE-13D54CDB2AC2}" srcId="{C0FCCA67-524B-42A2-AC95-42E4AF117218}" destId="{CCBC1A34-12BD-4668-8F07-F48839458977}" srcOrd="1" destOrd="0" parTransId="{80F1BDA2-694E-4069-81CE-EDE0F3BF9AEB}" sibTransId="{30DDDE01-8233-4E71-84DA-B53466B609E3}"/>
    <dgm:cxn modelId="{696939DA-8912-4A28-A7F9-A6939131FE5E}" type="presOf" srcId="{CCBC1A34-12BD-4668-8F07-F48839458977}" destId="{B8EB73A6-E66A-497E-960C-7E6A33AB277E}" srcOrd="0" destOrd="0" presId="urn:microsoft.com/office/officeart/2018/2/layout/IconCircleList"/>
    <dgm:cxn modelId="{3306C9E4-F547-4A21-A09D-4CFAF3C00544}" type="presOf" srcId="{7A12B3B5-2BBE-4277-97EE-6BD963EDC654}" destId="{7839CA74-378A-4B39-BDC6-1F66E7922EEE}" srcOrd="0" destOrd="0" presId="urn:microsoft.com/office/officeart/2018/2/layout/IconCircleList"/>
    <dgm:cxn modelId="{B5CB19E6-360F-40BE-8587-4DD25A0B52E1}" srcId="{C0FCCA67-524B-42A2-AC95-42E4AF117218}" destId="{E1A81AD3-D5C5-424A-9F62-0318E8F337E8}" srcOrd="8" destOrd="0" parTransId="{E5477925-85D7-4112-ABC2-2BA8C9D1F151}" sibTransId="{76C706F4-EC7D-49AE-9B05-7C97A1CEAA4A}"/>
    <dgm:cxn modelId="{6BBABEE9-2DDF-4C88-A441-3CABCC2D8A57}" type="presOf" srcId="{7AB8E43A-E5CD-4FDE-B39E-7660145416B6}" destId="{78A30CD1-7E3C-4AED-94F7-925B6FD81EFD}" srcOrd="0" destOrd="0" presId="urn:microsoft.com/office/officeart/2018/2/layout/IconCircleList"/>
    <dgm:cxn modelId="{7F2283F3-F3B4-4BD7-8378-4DAAB88412D6}" type="presOf" srcId="{5314882F-8394-412C-ABF9-C6200EB0F734}" destId="{B1DAED4A-88C6-4263-8A23-C992BA64540E}" srcOrd="0" destOrd="0" presId="urn:microsoft.com/office/officeart/2018/2/layout/IconCircleList"/>
    <dgm:cxn modelId="{193B3CF5-2E74-43C7-9CC9-C6DB98663DC1}" srcId="{C0FCCA67-524B-42A2-AC95-42E4AF117218}" destId="{4FF41712-A441-4FF0-9E49-C0365770AF4F}" srcOrd="4" destOrd="0" parTransId="{0611189F-7480-4E4D-9FAA-0106238C9F69}" sibTransId="{90AF339D-37BF-4206-B288-459E8CB9B2DD}"/>
    <dgm:cxn modelId="{C3C87CAF-85BF-4477-8A2C-F8D9EB63EB97}" type="presParOf" srcId="{8FEB67CC-2DC7-4D8F-A759-35CFDCFB4963}" destId="{38E90E00-7DE9-4B74-96A8-7CBBF72DDDE0}" srcOrd="0" destOrd="0" presId="urn:microsoft.com/office/officeart/2018/2/layout/IconCircleList"/>
    <dgm:cxn modelId="{91C4E41E-3B9A-449E-B9A9-E2C67F383666}" type="presParOf" srcId="{38E90E00-7DE9-4B74-96A8-7CBBF72DDDE0}" destId="{9C6A5234-E77A-4A6B-8D2B-5425675AC5C4}" srcOrd="0" destOrd="0" presId="urn:microsoft.com/office/officeart/2018/2/layout/IconCircleList"/>
    <dgm:cxn modelId="{6083A83F-C034-40B2-9F78-01135A623864}" type="presParOf" srcId="{9C6A5234-E77A-4A6B-8D2B-5425675AC5C4}" destId="{E8FA4B41-8C50-49E4-AB38-A5CA6ED9C65D}" srcOrd="0" destOrd="0" presId="urn:microsoft.com/office/officeart/2018/2/layout/IconCircleList"/>
    <dgm:cxn modelId="{2FD20F96-AEE4-4579-A65E-739909A94D80}" type="presParOf" srcId="{9C6A5234-E77A-4A6B-8D2B-5425675AC5C4}" destId="{F5970D79-3CB1-48AC-AE80-13B36841FBDF}" srcOrd="1" destOrd="0" presId="urn:microsoft.com/office/officeart/2018/2/layout/IconCircleList"/>
    <dgm:cxn modelId="{453ADB6B-4EBC-4E44-91EE-FDCDAE71A1A5}" type="presParOf" srcId="{9C6A5234-E77A-4A6B-8D2B-5425675AC5C4}" destId="{A8F81C30-DBC1-45BD-9BC0-87773AD13DAC}" srcOrd="2" destOrd="0" presId="urn:microsoft.com/office/officeart/2018/2/layout/IconCircleList"/>
    <dgm:cxn modelId="{DDB9A470-8F88-448A-BD18-5323C4C2BAE9}" type="presParOf" srcId="{9C6A5234-E77A-4A6B-8D2B-5425675AC5C4}" destId="{B586B20F-C3D3-4B6C-A04C-98E1D5BD3F69}" srcOrd="3" destOrd="0" presId="urn:microsoft.com/office/officeart/2018/2/layout/IconCircleList"/>
    <dgm:cxn modelId="{DC0A67BF-26CA-4908-AAF7-30976E85AE5B}" type="presParOf" srcId="{38E90E00-7DE9-4B74-96A8-7CBBF72DDDE0}" destId="{EB8540DF-3F84-41EE-9097-74D391554369}" srcOrd="1" destOrd="0" presId="urn:microsoft.com/office/officeart/2018/2/layout/IconCircleList"/>
    <dgm:cxn modelId="{B02E0888-999E-43F8-8956-7AA8937F6464}" type="presParOf" srcId="{38E90E00-7DE9-4B74-96A8-7CBBF72DDDE0}" destId="{BE447717-E8AC-41F7-A024-CC2B7FE6927F}" srcOrd="2" destOrd="0" presId="urn:microsoft.com/office/officeart/2018/2/layout/IconCircleList"/>
    <dgm:cxn modelId="{193FB935-609E-4240-A768-8D9307FC25CC}" type="presParOf" srcId="{BE447717-E8AC-41F7-A024-CC2B7FE6927F}" destId="{167F214E-08AB-481C-8548-68C1E1509080}" srcOrd="0" destOrd="0" presId="urn:microsoft.com/office/officeart/2018/2/layout/IconCircleList"/>
    <dgm:cxn modelId="{516F9A3C-0CB3-40B1-9D46-58B0C946D34D}" type="presParOf" srcId="{BE447717-E8AC-41F7-A024-CC2B7FE6927F}" destId="{25DEA6C8-CFA7-46B6-AAFE-30F846EB45E0}" srcOrd="1" destOrd="0" presId="urn:microsoft.com/office/officeart/2018/2/layout/IconCircleList"/>
    <dgm:cxn modelId="{4B9FD336-42EA-4ECC-8EA0-15CCEA5322E8}" type="presParOf" srcId="{BE447717-E8AC-41F7-A024-CC2B7FE6927F}" destId="{4A79D942-D93F-4107-8DC5-5ACDF8AAE854}" srcOrd="2" destOrd="0" presId="urn:microsoft.com/office/officeart/2018/2/layout/IconCircleList"/>
    <dgm:cxn modelId="{2DB48553-7870-4CD3-B642-AA81251B757F}" type="presParOf" srcId="{BE447717-E8AC-41F7-A024-CC2B7FE6927F}" destId="{B8EB73A6-E66A-497E-960C-7E6A33AB277E}" srcOrd="3" destOrd="0" presId="urn:microsoft.com/office/officeart/2018/2/layout/IconCircleList"/>
    <dgm:cxn modelId="{EF068A8C-1BF9-4C07-9B0A-153634C22CDD}" type="presParOf" srcId="{38E90E00-7DE9-4B74-96A8-7CBBF72DDDE0}" destId="{0FC81D96-6640-4393-B8BC-C4E62D55FD31}" srcOrd="3" destOrd="0" presId="urn:microsoft.com/office/officeart/2018/2/layout/IconCircleList"/>
    <dgm:cxn modelId="{A6379813-8F0C-439C-B4EB-63AFB62ECC28}" type="presParOf" srcId="{38E90E00-7DE9-4B74-96A8-7CBBF72DDDE0}" destId="{3ED51EE4-AEBD-4D9C-A4E3-824CAA58066A}" srcOrd="4" destOrd="0" presId="urn:microsoft.com/office/officeart/2018/2/layout/IconCircleList"/>
    <dgm:cxn modelId="{764118A2-13DA-4BD7-B805-D6193AF8CF7B}" type="presParOf" srcId="{3ED51EE4-AEBD-4D9C-A4E3-824CAA58066A}" destId="{262D66A7-B04E-49BF-B81A-4D72CFB30175}" srcOrd="0" destOrd="0" presId="urn:microsoft.com/office/officeart/2018/2/layout/IconCircleList"/>
    <dgm:cxn modelId="{1561A91D-6B16-48D4-BE20-B49E83447BB0}" type="presParOf" srcId="{3ED51EE4-AEBD-4D9C-A4E3-824CAA58066A}" destId="{D162B377-EC79-4575-B71C-2BBA4A5F7E0C}" srcOrd="1" destOrd="0" presId="urn:microsoft.com/office/officeart/2018/2/layout/IconCircleList"/>
    <dgm:cxn modelId="{BA257335-C308-4A65-B0CD-096E072DF91E}" type="presParOf" srcId="{3ED51EE4-AEBD-4D9C-A4E3-824CAA58066A}" destId="{9137F117-70AE-42DD-AF48-E2B80917BB31}" srcOrd="2" destOrd="0" presId="urn:microsoft.com/office/officeart/2018/2/layout/IconCircleList"/>
    <dgm:cxn modelId="{60A9DF1C-A216-49B2-8AC2-75964B0C4666}" type="presParOf" srcId="{3ED51EE4-AEBD-4D9C-A4E3-824CAA58066A}" destId="{C806FE20-0428-41DF-B441-E8A864B02A33}" srcOrd="3" destOrd="0" presId="urn:microsoft.com/office/officeart/2018/2/layout/IconCircleList"/>
    <dgm:cxn modelId="{A17A5E50-3B59-4704-BBF8-768BF372DBCA}" type="presParOf" srcId="{38E90E00-7DE9-4B74-96A8-7CBBF72DDDE0}" destId="{7839CA74-378A-4B39-BDC6-1F66E7922EEE}" srcOrd="5" destOrd="0" presId="urn:microsoft.com/office/officeart/2018/2/layout/IconCircleList"/>
    <dgm:cxn modelId="{2E9743A3-9BD0-4C97-B556-B692F6A4F6A0}" type="presParOf" srcId="{38E90E00-7DE9-4B74-96A8-7CBBF72DDDE0}" destId="{DCC789FB-48FE-4643-99F5-AC2AF9DB6092}" srcOrd="6" destOrd="0" presId="urn:microsoft.com/office/officeart/2018/2/layout/IconCircleList"/>
    <dgm:cxn modelId="{77E00A80-F607-4FA2-ADA9-15FD058FFC70}" type="presParOf" srcId="{DCC789FB-48FE-4643-99F5-AC2AF9DB6092}" destId="{CC3A33A9-353D-4BA9-A822-BF9CC3915377}" srcOrd="0" destOrd="0" presId="urn:microsoft.com/office/officeart/2018/2/layout/IconCircleList"/>
    <dgm:cxn modelId="{B18AA8DC-8CEB-4ED1-B055-29426239D07B}" type="presParOf" srcId="{DCC789FB-48FE-4643-99F5-AC2AF9DB6092}" destId="{DC9CF28C-197C-4240-B8EA-57BEF661ADA6}" srcOrd="1" destOrd="0" presId="urn:microsoft.com/office/officeart/2018/2/layout/IconCircleList"/>
    <dgm:cxn modelId="{A39F8333-1E5A-40FC-AF81-9038661430A6}" type="presParOf" srcId="{DCC789FB-48FE-4643-99F5-AC2AF9DB6092}" destId="{BC835BF3-6635-4F73-B2CB-95ABD07ED3A2}" srcOrd="2" destOrd="0" presId="urn:microsoft.com/office/officeart/2018/2/layout/IconCircleList"/>
    <dgm:cxn modelId="{18046CEE-8913-4443-876C-B44B2D459B29}" type="presParOf" srcId="{DCC789FB-48FE-4643-99F5-AC2AF9DB6092}" destId="{EC793093-C7A0-4EC1-85F8-A6F1228FA71E}" srcOrd="3" destOrd="0" presId="urn:microsoft.com/office/officeart/2018/2/layout/IconCircleList"/>
    <dgm:cxn modelId="{29040917-1D2E-4172-8391-A151B565C110}" type="presParOf" srcId="{38E90E00-7DE9-4B74-96A8-7CBBF72DDDE0}" destId="{78A30CD1-7E3C-4AED-94F7-925B6FD81EFD}" srcOrd="7" destOrd="0" presId="urn:microsoft.com/office/officeart/2018/2/layout/IconCircleList"/>
    <dgm:cxn modelId="{6F4F483F-D704-452A-88C4-6019B7FC3DBB}" type="presParOf" srcId="{38E90E00-7DE9-4B74-96A8-7CBBF72DDDE0}" destId="{68EDE9A0-7ACF-49FA-B653-39777CD1D4D9}" srcOrd="8" destOrd="0" presId="urn:microsoft.com/office/officeart/2018/2/layout/IconCircleList"/>
    <dgm:cxn modelId="{6C5552FD-BE38-4916-B5AD-4FC56F8B023B}" type="presParOf" srcId="{68EDE9A0-7ACF-49FA-B653-39777CD1D4D9}" destId="{38A331E1-6B7B-45E2-94DB-420F397248F7}" srcOrd="0" destOrd="0" presId="urn:microsoft.com/office/officeart/2018/2/layout/IconCircleList"/>
    <dgm:cxn modelId="{9CC94D8A-9428-4018-BFBB-DD93693273D1}" type="presParOf" srcId="{68EDE9A0-7ACF-49FA-B653-39777CD1D4D9}" destId="{57801BD2-A258-4853-B1A0-2B4CEE05F34F}" srcOrd="1" destOrd="0" presId="urn:microsoft.com/office/officeart/2018/2/layout/IconCircleList"/>
    <dgm:cxn modelId="{43ADFBCE-87BA-42E6-81BA-2EC44E4BC976}" type="presParOf" srcId="{68EDE9A0-7ACF-49FA-B653-39777CD1D4D9}" destId="{C635B5C1-56B7-4079-B810-21C5AFD3DA08}" srcOrd="2" destOrd="0" presId="urn:microsoft.com/office/officeart/2018/2/layout/IconCircleList"/>
    <dgm:cxn modelId="{F2997243-1163-4B42-BBEC-224525950883}" type="presParOf" srcId="{68EDE9A0-7ACF-49FA-B653-39777CD1D4D9}" destId="{B6A23238-5E96-450A-A722-9214AF0A7B0D}" srcOrd="3" destOrd="0" presId="urn:microsoft.com/office/officeart/2018/2/layout/IconCircleList"/>
    <dgm:cxn modelId="{247272AB-46FC-4E68-B7B0-8B4237E1C1ED}" type="presParOf" srcId="{38E90E00-7DE9-4B74-96A8-7CBBF72DDDE0}" destId="{29072454-95C8-46F6-8493-15C76F8CF093}" srcOrd="9" destOrd="0" presId="urn:microsoft.com/office/officeart/2018/2/layout/IconCircleList"/>
    <dgm:cxn modelId="{5C8E5B29-F1DC-4013-85FC-541FED0CB58B}" type="presParOf" srcId="{38E90E00-7DE9-4B74-96A8-7CBBF72DDDE0}" destId="{CE056253-7557-4679-910C-DD33DD0E61C7}" srcOrd="10" destOrd="0" presId="urn:microsoft.com/office/officeart/2018/2/layout/IconCircleList"/>
    <dgm:cxn modelId="{5A3E9132-A4BD-4284-86EA-CDCAF5BF1FBB}" type="presParOf" srcId="{CE056253-7557-4679-910C-DD33DD0E61C7}" destId="{76B25D97-8836-4A0E-BF14-6DAC73984973}" srcOrd="0" destOrd="0" presId="urn:microsoft.com/office/officeart/2018/2/layout/IconCircleList"/>
    <dgm:cxn modelId="{77A402C1-1CDC-4C75-9E2A-56AAAF447745}" type="presParOf" srcId="{CE056253-7557-4679-910C-DD33DD0E61C7}" destId="{70BA8438-1974-4AA8-AE30-E5CBB44FF0FF}" srcOrd="1" destOrd="0" presId="urn:microsoft.com/office/officeart/2018/2/layout/IconCircleList"/>
    <dgm:cxn modelId="{DE5395D0-89A0-418A-849F-765B18BD62F9}" type="presParOf" srcId="{CE056253-7557-4679-910C-DD33DD0E61C7}" destId="{5EF51760-88B1-4417-A0F1-301A890FFA55}" srcOrd="2" destOrd="0" presId="urn:microsoft.com/office/officeart/2018/2/layout/IconCircleList"/>
    <dgm:cxn modelId="{A292B65C-FA23-408E-96EB-41CAB65FEABD}" type="presParOf" srcId="{CE056253-7557-4679-910C-DD33DD0E61C7}" destId="{B1DAED4A-88C6-4263-8A23-C992BA64540E}" srcOrd="3" destOrd="0" presId="urn:microsoft.com/office/officeart/2018/2/layout/IconCircleList"/>
    <dgm:cxn modelId="{0C4A485C-6F21-49F3-8915-8A82FA90E520}" type="presParOf" srcId="{38E90E00-7DE9-4B74-96A8-7CBBF72DDDE0}" destId="{A9E81C13-010C-4FD7-BCD2-8FAA3DEE15E0}" srcOrd="11" destOrd="0" presId="urn:microsoft.com/office/officeart/2018/2/layout/IconCircleList"/>
    <dgm:cxn modelId="{5A07AEDC-264A-4CEF-BAAA-4A13C5200823}" type="presParOf" srcId="{38E90E00-7DE9-4B74-96A8-7CBBF72DDDE0}" destId="{66E098AF-ACB5-44F2-9BD5-58CE8035C0C7}" srcOrd="12" destOrd="0" presId="urn:microsoft.com/office/officeart/2018/2/layout/IconCircleList"/>
    <dgm:cxn modelId="{214BC1FE-ACF9-4889-A1DE-D55928F99F3C}" type="presParOf" srcId="{66E098AF-ACB5-44F2-9BD5-58CE8035C0C7}" destId="{1034B093-B77E-494E-90F5-3C79571C2A9B}" srcOrd="0" destOrd="0" presId="urn:microsoft.com/office/officeart/2018/2/layout/IconCircleList"/>
    <dgm:cxn modelId="{92CEA981-53D8-4416-B7E0-626E7B190AC5}" type="presParOf" srcId="{66E098AF-ACB5-44F2-9BD5-58CE8035C0C7}" destId="{74E31C33-E0FE-45C1-8D48-E5DBE08D9F0E}" srcOrd="1" destOrd="0" presId="urn:microsoft.com/office/officeart/2018/2/layout/IconCircleList"/>
    <dgm:cxn modelId="{2E45A89D-3385-423B-B26F-2A914B7B6FA9}" type="presParOf" srcId="{66E098AF-ACB5-44F2-9BD5-58CE8035C0C7}" destId="{3F95FE85-6DC5-4C65-A6A3-13B056632F35}" srcOrd="2" destOrd="0" presId="urn:microsoft.com/office/officeart/2018/2/layout/IconCircleList"/>
    <dgm:cxn modelId="{C0B5DFC0-E2F1-4049-95F4-D4F65C56847A}" type="presParOf" srcId="{66E098AF-ACB5-44F2-9BD5-58CE8035C0C7}" destId="{8068F795-19A6-4142-9F40-8DD1F40519D6}" srcOrd="3" destOrd="0" presId="urn:microsoft.com/office/officeart/2018/2/layout/IconCircleList"/>
    <dgm:cxn modelId="{514A3EFB-6072-4031-8613-68AC64AE4160}" type="presParOf" srcId="{38E90E00-7DE9-4B74-96A8-7CBBF72DDDE0}" destId="{393918DC-9944-4B36-AD73-4A4241050D3B}" srcOrd="13" destOrd="0" presId="urn:microsoft.com/office/officeart/2018/2/layout/IconCircleList"/>
    <dgm:cxn modelId="{276A13F1-2791-481B-8E9F-0EFB51BA85B2}" type="presParOf" srcId="{38E90E00-7DE9-4B74-96A8-7CBBF72DDDE0}" destId="{82EC31EA-D631-4AE1-BEE5-A269737AB899}" srcOrd="14" destOrd="0" presId="urn:microsoft.com/office/officeart/2018/2/layout/IconCircleList"/>
    <dgm:cxn modelId="{5F57F0EC-7E17-4278-982D-23A4288FC78F}" type="presParOf" srcId="{82EC31EA-D631-4AE1-BEE5-A269737AB899}" destId="{E37027E7-C1D5-449B-8440-647F0B9B7769}" srcOrd="0" destOrd="0" presId="urn:microsoft.com/office/officeart/2018/2/layout/IconCircleList"/>
    <dgm:cxn modelId="{C3F1C0DA-40BF-45BF-ACA9-A20E971F116D}" type="presParOf" srcId="{82EC31EA-D631-4AE1-BEE5-A269737AB899}" destId="{59CF407E-E91E-41E4-A965-83D6311BFFED}" srcOrd="1" destOrd="0" presId="urn:microsoft.com/office/officeart/2018/2/layout/IconCircleList"/>
    <dgm:cxn modelId="{A327D78B-9B83-47BB-87B8-112C63C69439}" type="presParOf" srcId="{82EC31EA-D631-4AE1-BEE5-A269737AB899}" destId="{7A1CE63C-51F1-459D-963E-691951D2A17B}" srcOrd="2" destOrd="0" presId="urn:microsoft.com/office/officeart/2018/2/layout/IconCircleList"/>
    <dgm:cxn modelId="{007589BE-6BA7-4503-A1C7-3ADA908C3935}" type="presParOf" srcId="{82EC31EA-D631-4AE1-BEE5-A269737AB899}" destId="{8D644E01-C9B0-4B05-9520-1DB509FE990B}" srcOrd="3" destOrd="0" presId="urn:microsoft.com/office/officeart/2018/2/layout/IconCircleList"/>
    <dgm:cxn modelId="{5460BC50-3ABF-4562-A9C3-A1778935D172}" type="presParOf" srcId="{38E90E00-7DE9-4B74-96A8-7CBBF72DDDE0}" destId="{A8202B81-0FD4-4A6A-988B-727F4D7A9855}" srcOrd="15" destOrd="0" presId="urn:microsoft.com/office/officeart/2018/2/layout/IconCircleList"/>
    <dgm:cxn modelId="{82527659-CDCE-41E8-A9A7-AED3CDF0DCE9}" type="presParOf" srcId="{38E90E00-7DE9-4B74-96A8-7CBBF72DDDE0}" destId="{1929B0F0-835B-471A-8C17-57B9F949019A}" srcOrd="16" destOrd="0" presId="urn:microsoft.com/office/officeart/2018/2/layout/IconCircleList"/>
    <dgm:cxn modelId="{CE157DCF-FFDB-4633-84CF-1ACDC8138D28}" type="presParOf" srcId="{1929B0F0-835B-471A-8C17-57B9F949019A}" destId="{D8930C7A-BFBE-4C72-82C2-F1FBAA2B0C4B}" srcOrd="0" destOrd="0" presId="urn:microsoft.com/office/officeart/2018/2/layout/IconCircleList"/>
    <dgm:cxn modelId="{B1B9E6B5-CBCD-44DC-84E6-BB6E68370A3C}" type="presParOf" srcId="{1929B0F0-835B-471A-8C17-57B9F949019A}" destId="{D33C881C-022F-4FBC-9A3B-796A1639D120}" srcOrd="1" destOrd="0" presId="urn:microsoft.com/office/officeart/2018/2/layout/IconCircleList"/>
    <dgm:cxn modelId="{36D35811-7FC6-4713-A5C0-D7805D953787}" type="presParOf" srcId="{1929B0F0-835B-471A-8C17-57B9F949019A}" destId="{58E140DD-4E03-485C-9371-68E08B414966}" srcOrd="2" destOrd="0" presId="urn:microsoft.com/office/officeart/2018/2/layout/IconCircleList"/>
    <dgm:cxn modelId="{1607999C-6D91-49A3-8D83-819E73250ACD}" type="presParOf" srcId="{1929B0F0-835B-471A-8C17-57B9F949019A}" destId="{5F857907-B660-4F9C-A1A6-7B3D081700F7}"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435C48-A213-4561-9D29-68EA04A1A9EE}">
      <dsp:nvSpPr>
        <dsp:cNvPr id="0" name=""/>
        <dsp:cNvSpPr/>
      </dsp:nvSpPr>
      <dsp:spPr>
        <a:xfrm>
          <a:off x="0" y="3399"/>
          <a:ext cx="5943600" cy="72408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98682E0-715A-463E-9FB7-EFCCC7B6EECC}">
      <dsp:nvSpPr>
        <dsp:cNvPr id="0" name=""/>
        <dsp:cNvSpPr/>
      </dsp:nvSpPr>
      <dsp:spPr>
        <a:xfrm>
          <a:off x="219037" y="166319"/>
          <a:ext cx="398249" cy="39824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BB749C0-AC2D-4217-814B-265000BBBFF3}">
      <dsp:nvSpPr>
        <dsp:cNvPr id="0" name=""/>
        <dsp:cNvSpPr/>
      </dsp:nvSpPr>
      <dsp:spPr>
        <a:xfrm>
          <a:off x="836323" y="3399"/>
          <a:ext cx="5107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44550">
            <a:lnSpc>
              <a:spcPct val="90000"/>
            </a:lnSpc>
            <a:spcBef>
              <a:spcPct val="0"/>
            </a:spcBef>
            <a:spcAft>
              <a:spcPct val="35000"/>
            </a:spcAft>
            <a:buNone/>
          </a:pPr>
          <a:r>
            <a:rPr lang="en-US" sz="1900" kern="1200"/>
            <a:t>Method for combining multiple energy sources</a:t>
          </a:r>
        </a:p>
      </dsp:txBody>
      <dsp:txXfrm>
        <a:off x="836323" y="3399"/>
        <a:ext cx="5107276" cy="724089"/>
      </dsp:txXfrm>
    </dsp:sp>
    <dsp:sp modelId="{0FDB01E7-B123-4570-832D-FF1FAF2D7640}">
      <dsp:nvSpPr>
        <dsp:cNvPr id="0" name=""/>
        <dsp:cNvSpPr/>
      </dsp:nvSpPr>
      <dsp:spPr>
        <a:xfrm>
          <a:off x="0" y="908511"/>
          <a:ext cx="5943600" cy="72408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E4BD8EA-D27E-456C-9BEB-8344ECCB3398}">
      <dsp:nvSpPr>
        <dsp:cNvPr id="0" name=""/>
        <dsp:cNvSpPr/>
      </dsp:nvSpPr>
      <dsp:spPr>
        <a:xfrm>
          <a:off x="219037" y="1071431"/>
          <a:ext cx="398249" cy="39824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E5967E2-2E3D-4752-AE4A-5CA531B455E0}">
      <dsp:nvSpPr>
        <dsp:cNvPr id="0" name=""/>
        <dsp:cNvSpPr/>
      </dsp:nvSpPr>
      <dsp:spPr>
        <a:xfrm>
          <a:off x="836323" y="908511"/>
          <a:ext cx="5107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44550">
            <a:lnSpc>
              <a:spcPct val="90000"/>
            </a:lnSpc>
            <a:spcBef>
              <a:spcPct val="0"/>
            </a:spcBef>
            <a:spcAft>
              <a:spcPct val="35000"/>
            </a:spcAft>
            <a:buNone/>
          </a:pPr>
          <a:r>
            <a:rPr lang="en-US" sz="1900" kern="1200"/>
            <a:t>Can utilise diodes or MOSFET, MOSFET is most suitable for our use case</a:t>
          </a:r>
        </a:p>
      </dsp:txBody>
      <dsp:txXfrm>
        <a:off x="836323" y="908511"/>
        <a:ext cx="5107276" cy="724089"/>
      </dsp:txXfrm>
    </dsp:sp>
    <dsp:sp modelId="{4F428F6E-F3EB-4F77-9E3D-AE4866B1B654}">
      <dsp:nvSpPr>
        <dsp:cNvPr id="0" name=""/>
        <dsp:cNvSpPr/>
      </dsp:nvSpPr>
      <dsp:spPr>
        <a:xfrm>
          <a:off x="0" y="1813624"/>
          <a:ext cx="5943600" cy="72408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D790783-1973-4596-B5DD-0650EDB6B09D}">
      <dsp:nvSpPr>
        <dsp:cNvPr id="0" name=""/>
        <dsp:cNvSpPr/>
      </dsp:nvSpPr>
      <dsp:spPr>
        <a:xfrm>
          <a:off x="219037" y="1976544"/>
          <a:ext cx="398249" cy="39824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6EFB8E4-B59E-430F-97DE-B3E55F839106}">
      <dsp:nvSpPr>
        <dsp:cNvPr id="0" name=""/>
        <dsp:cNvSpPr/>
      </dsp:nvSpPr>
      <dsp:spPr>
        <a:xfrm>
          <a:off x="836323" y="1813624"/>
          <a:ext cx="5107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44550">
            <a:lnSpc>
              <a:spcPct val="90000"/>
            </a:lnSpc>
            <a:spcBef>
              <a:spcPct val="0"/>
            </a:spcBef>
            <a:spcAft>
              <a:spcPct val="35000"/>
            </a:spcAft>
            <a:buNone/>
          </a:pPr>
          <a:r>
            <a:rPr lang="en-US" sz="1900" kern="1200"/>
            <a:t>Simple design means it can be used in conjunction with other control methods i.e MPC</a:t>
          </a:r>
        </a:p>
      </dsp:txBody>
      <dsp:txXfrm>
        <a:off x="836323" y="1813624"/>
        <a:ext cx="5107276" cy="724089"/>
      </dsp:txXfrm>
    </dsp:sp>
    <dsp:sp modelId="{98441D3B-03C9-41F7-8B5A-D2C35100DF94}">
      <dsp:nvSpPr>
        <dsp:cNvPr id="0" name=""/>
        <dsp:cNvSpPr/>
      </dsp:nvSpPr>
      <dsp:spPr>
        <a:xfrm>
          <a:off x="0" y="2718736"/>
          <a:ext cx="5943600" cy="72408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FD2CCE4-4E77-4E76-958D-2BF47401DDFD}">
      <dsp:nvSpPr>
        <dsp:cNvPr id="0" name=""/>
        <dsp:cNvSpPr/>
      </dsp:nvSpPr>
      <dsp:spPr>
        <a:xfrm>
          <a:off x="219037" y="2881656"/>
          <a:ext cx="398249" cy="39824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91B5D7C-D585-4461-9009-8D7EF3059275}">
      <dsp:nvSpPr>
        <dsp:cNvPr id="0" name=""/>
        <dsp:cNvSpPr/>
      </dsp:nvSpPr>
      <dsp:spPr>
        <a:xfrm>
          <a:off x="836323" y="2718736"/>
          <a:ext cx="5107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44550">
            <a:lnSpc>
              <a:spcPct val="90000"/>
            </a:lnSpc>
            <a:spcBef>
              <a:spcPct val="0"/>
            </a:spcBef>
            <a:spcAft>
              <a:spcPct val="35000"/>
            </a:spcAft>
            <a:buNone/>
          </a:pPr>
          <a:r>
            <a:rPr lang="en-US" sz="1900" kern="1200"/>
            <a:t>Less complexity means lower costs</a:t>
          </a:r>
        </a:p>
      </dsp:txBody>
      <dsp:txXfrm>
        <a:off x="836323" y="2718736"/>
        <a:ext cx="5107276" cy="724089"/>
      </dsp:txXfrm>
    </dsp:sp>
    <dsp:sp modelId="{364A9D83-B90C-460D-B4CF-F658FEE52CC4}">
      <dsp:nvSpPr>
        <dsp:cNvPr id="0" name=""/>
        <dsp:cNvSpPr/>
      </dsp:nvSpPr>
      <dsp:spPr>
        <a:xfrm>
          <a:off x="0" y="3623848"/>
          <a:ext cx="5943600" cy="72408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3D38D06-225D-4EE2-96EC-7E7D81FF069D}">
      <dsp:nvSpPr>
        <dsp:cNvPr id="0" name=""/>
        <dsp:cNvSpPr/>
      </dsp:nvSpPr>
      <dsp:spPr>
        <a:xfrm>
          <a:off x="219037" y="3786768"/>
          <a:ext cx="398249" cy="398249"/>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DB8915D-78CA-41C1-A57B-A008FB6F2D89}">
      <dsp:nvSpPr>
        <dsp:cNvPr id="0" name=""/>
        <dsp:cNvSpPr/>
      </dsp:nvSpPr>
      <dsp:spPr>
        <a:xfrm>
          <a:off x="836323" y="3623848"/>
          <a:ext cx="5107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44550">
            <a:lnSpc>
              <a:spcPct val="90000"/>
            </a:lnSpc>
            <a:spcBef>
              <a:spcPct val="0"/>
            </a:spcBef>
            <a:spcAft>
              <a:spcPct val="35000"/>
            </a:spcAft>
            <a:buNone/>
          </a:pPr>
          <a:r>
            <a:rPr lang="en-US" sz="1900" kern="1200"/>
            <a:t>Forward biasing protects harvesters from surges or short-circuiting</a:t>
          </a:r>
        </a:p>
      </dsp:txBody>
      <dsp:txXfrm>
        <a:off x="836323" y="3623848"/>
        <a:ext cx="5107276" cy="72408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8F03E6-7A56-4B71-8EA2-88EE80E66243}">
      <dsp:nvSpPr>
        <dsp:cNvPr id="0" name=""/>
        <dsp:cNvSpPr/>
      </dsp:nvSpPr>
      <dsp:spPr>
        <a:xfrm>
          <a:off x="0" y="4283"/>
          <a:ext cx="6657288" cy="912355"/>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89D647D-0407-4103-AC98-CB8207A0B3A8}">
      <dsp:nvSpPr>
        <dsp:cNvPr id="0" name=""/>
        <dsp:cNvSpPr/>
      </dsp:nvSpPr>
      <dsp:spPr>
        <a:xfrm>
          <a:off x="275987" y="209563"/>
          <a:ext cx="501795" cy="50179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86FB3FE-3A0F-4BCB-930E-D4F3E316BC77}">
      <dsp:nvSpPr>
        <dsp:cNvPr id="0" name=""/>
        <dsp:cNvSpPr/>
      </dsp:nvSpPr>
      <dsp:spPr>
        <a:xfrm>
          <a:off x="1053771" y="4283"/>
          <a:ext cx="5603516" cy="9123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558" tIns="96558" rIns="96558" bIns="96558" numCol="1" spcCol="1270" anchor="ctr" anchorCtr="0">
          <a:noAutofit/>
        </a:bodyPr>
        <a:lstStyle/>
        <a:p>
          <a:pPr marL="0" lvl="0" indent="0" algn="l" defTabSz="666750">
            <a:lnSpc>
              <a:spcPct val="100000"/>
            </a:lnSpc>
            <a:spcBef>
              <a:spcPct val="0"/>
            </a:spcBef>
            <a:spcAft>
              <a:spcPct val="35000"/>
            </a:spcAft>
            <a:buNone/>
          </a:pPr>
          <a:r>
            <a:rPr lang="en-GB" sz="1500" kern="1200"/>
            <a:t>Using a combination of Model Predictive Control (MPC) and the NOEMS algorithm.</a:t>
          </a:r>
          <a:endParaRPr lang="en-US" sz="1500" kern="1200"/>
        </a:p>
      </dsp:txBody>
      <dsp:txXfrm>
        <a:off x="1053771" y="4283"/>
        <a:ext cx="5603516" cy="912355"/>
      </dsp:txXfrm>
    </dsp:sp>
    <dsp:sp modelId="{3BC01768-766B-4BB3-A02A-B55E2380E11F}">
      <dsp:nvSpPr>
        <dsp:cNvPr id="0" name=""/>
        <dsp:cNvSpPr/>
      </dsp:nvSpPr>
      <dsp:spPr>
        <a:xfrm>
          <a:off x="0" y="1144728"/>
          <a:ext cx="6657288" cy="912355"/>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05FB3ED-C884-4DA1-8D89-DA0C54EBF7A6}">
      <dsp:nvSpPr>
        <dsp:cNvPr id="0" name=""/>
        <dsp:cNvSpPr/>
      </dsp:nvSpPr>
      <dsp:spPr>
        <a:xfrm>
          <a:off x="275987" y="1350008"/>
          <a:ext cx="501795" cy="50179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50A2E0B-16B9-4B0A-ACB9-FB8AB2DD84D5}">
      <dsp:nvSpPr>
        <dsp:cNvPr id="0" name=""/>
        <dsp:cNvSpPr/>
      </dsp:nvSpPr>
      <dsp:spPr>
        <a:xfrm>
          <a:off x="1053771" y="1144728"/>
          <a:ext cx="5603516" cy="9123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558" tIns="96558" rIns="96558" bIns="96558" numCol="1" spcCol="1270" anchor="ctr" anchorCtr="0">
          <a:noAutofit/>
        </a:bodyPr>
        <a:lstStyle/>
        <a:p>
          <a:pPr marL="0" lvl="0" indent="0" algn="l" defTabSz="666750">
            <a:lnSpc>
              <a:spcPct val="100000"/>
            </a:lnSpc>
            <a:spcBef>
              <a:spcPct val="0"/>
            </a:spcBef>
            <a:spcAft>
              <a:spcPct val="35000"/>
            </a:spcAft>
            <a:buNone/>
          </a:pPr>
          <a:r>
            <a:rPr lang="en-GB" sz="1500" kern="1200"/>
            <a:t>MPC is an advanced method of controlling processes and can handle complex constraints and uncertainties. </a:t>
          </a:r>
          <a:endParaRPr lang="en-US" sz="1500" kern="1200"/>
        </a:p>
      </dsp:txBody>
      <dsp:txXfrm>
        <a:off x="1053771" y="1144728"/>
        <a:ext cx="5603516" cy="912355"/>
      </dsp:txXfrm>
    </dsp:sp>
    <dsp:sp modelId="{21D73205-07C0-48B4-877C-73A0B479DF7C}">
      <dsp:nvSpPr>
        <dsp:cNvPr id="0" name=""/>
        <dsp:cNvSpPr/>
      </dsp:nvSpPr>
      <dsp:spPr>
        <a:xfrm>
          <a:off x="0" y="2285173"/>
          <a:ext cx="6657288" cy="912355"/>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1D7B808-009F-458A-9601-35D235D266B6}">
      <dsp:nvSpPr>
        <dsp:cNvPr id="0" name=""/>
        <dsp:cNvSpPr/>
      </dsp:nvSpPr>
      <dsp:spPr>
        <a:xfrm>
          <a:off x="275987" y="2490453"/>
          <a:ext cx="501795" cy="50179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7A98F8C-C03E-4F56-93FA-328D80B9904E}">
      <dsp:nvSpPr>
        <dsp:cNvPr id="0" name=""/>
        <dsp:cNvSpPr/>
      </dsp:nvSpPr>
      <dsp:spPr>
        <a:xfrm>
          <a:off x="1053771" y="2285173"/>
          <a:ext cx="5603516" cy="9123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558" tIns="96558" rIns="96558" bIns="96558" numCol="1" spcCol="1270" anchor="ctr" anchorCtr="0">
          <a:noAutofit/>
        </a:bodyPr>
        <a:lstStyle/>
        <a:p>
          <a:pPr marL="0" lvl="0" indent="0" algn="l" defTabSz="666750">
            <a:lnSpc>
              <a:spcPct val="100000"/>
            </a:lnSpc>
            <a:spcBef>
              <a:spcPct val="0"/>
            </a:spcBef>
            <a:spcAft>
              <a:spcPct val="35000"/>
            </a:spcAft>
            <a:buNone/>
          </a:pPr>
          <a:r>
            <a:rPr lang="en-GB" sz="1500" kern="1200"/>
            <a:t>Added benefits of this is the scalability of it as well as the fact it takes weather forecasts, and the energy demands into account as well</a:t>
          </a:r>
          <a:endParaRPr lang="en-US" sz="1500" kern="1200"/>
        </a:p>
      </dsp:txBody>
      <dsp:txXfrm>
        <a:off x="1053771" y="2285173"/>
        <a:ext cx="5603516" cy="912355"/>
      </dsp:txXfrm>
    </dsp:sp>
    <dsp:sp modelId="{F7AFA40B-27B3-4EF2-A575-317E5AD028F8}">
      <dsp:nvSpPr>
        <dsp:cNvPr id="0" name=""/>
        <dsp:cNvSpPr/>
      </dsp:nvSpPr>
      <dsp:spPr>
        <a:xfrm>
          <a:off x="0" y="3425617"/>
          <a:ext cx="6657288" cy="912355"/>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125D3E3-6A60-4E4A-88A9-8A3D443FDB98}">
      <dsp:nvSpPr>
        <dsp:cNvPr id="0" name=""/>
        <dsp:cNvSpPr/>
      </dsp:nvSpPr>
      <dsp:spPr>
        <a:xfrm>
          <a:off x="275987" y="3630897"/>
          <a:ext cx="501795" cy="50179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F8F47B9-D404-4AD4-9163-BA150A74CF22}">
      <dsp:nvSpPr>
        <dsp:cNvPr id="0" name=""/>
        <dsp:cNvSpPr/>
      </dsp:nvSpPr>
      <dsp:spPr>
        <a:xfrm>
          <a:off x="1053771" y="3425617"/>
          <a:ext cx="5603516" cy="9123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558" tIns="96558" rIns="96558" bIns="96558" numCol="1" spcCol="1270" anchor="ctr" anchorCtr="0">
          <a:noAutofit/>
        </a:bodyPr>
        <a:lstStyle/>
        <a:p>
          <a:pPr marL="0" lvl="0" indent="0" algn="l" defTabSz="666750">
            <a:lnSpc>
              <a:spcPct val="100000"/>
            </a:lnSpc>
            <a:spcBef>
              <a:spcPct val="0"/>
            </a:spcBef>
            <a:spcAft>
              <a:spcPct val="35000"/>
            </a:spcAft>
            <a:buNone/>
          </a:pPr>
          <a:r>
            <a:rPr lang="en-GB" sz="1500" kern="1200">
              <a:latin typeface="Aptos Display"/>
            </a:rPr>
            <a:t>NOEMS algorithm</a:t>
          </a:r>
          <a:r>
            <a:rPr lang="en-GB" sz="1500" kern="1200"/>
            <a:t> also means we have control of the flow of power, ensuring we can have the output decisions dependant on the operating mode chosen.</a:t>
          </a:r>
        </a:p>
      </dsp:txBody>
      <dsp:txXfrm>
        <a:off x="1053771" y="3425617"/>
        <a:ext cx="5603516" cy="912355"/>
      </dsp:txXfrm>
    </dsp:sp>
    <dsp:sp modelId="{95080023-4C90-43DB-90EE-A65F79596C4E}">
      <dsp:nvSpPr>
        <dsp:cNvPr id="0" name=""/>
        <dsp:cNvSpPr/>
      </dsp:nvSpPr>
      <dsp:spPr>
        <a:xfrm>
          <a:off x="0" y="4566062"/>
          <a:ext cx="6657288" cy="912355"/>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FA9169B-E431-4C34-B82A-31869ABBC96E}">
      <dsp:nvSpPr>
        <dsp:cNvPr id="0" name=""/>
        <dsp:cNvSpPr/>
      </dsp:nvSpPr>
      <dsp:spPr>
        <a:xfrm>
          <a:off x="275987" y="4771342"/>
          <a:ext cx="501795" cy="501795"/>
        </a:xfrm>
        <a:prstGeom prst="rect">
          <a:avLst/>
        </a:prstGeom>
        <a:solidFill>
          <a:schemeClr val="accent6">
            <a:alpha val="90000"/>
            <a:hueOff val="0"/>
            <a:satOff val="0"/>
            <a:lumOff val="0"/>
            <a:alphaOff val="-4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D5B8FA5-EB41-4494-8258-84F3DBEB78CC}">
      <dsp:nvSpPr>
        <dsp:cNvPr id="0" name=""/>
        <dsp:cNvSpPr/>
      </dsp:nvSpPr>
      <dsp:spPr>
        <a:xfrm>
          <a:off x="1053771" y="4566062"/>
          <a:ext cx="5603516" cy="9123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558" tIns="96558" rIns="96558" bIns="96558" numCol="1" spcCol="1270" anchor="ctr" anchorCtr="0">
          <a:noAutofit/>
        </a:bodyPr>
        <a:lstStyle/>
        <a:p>
          <a:pPr marL="0" lvl="0" indent="0" algn="l" defTabSz="666750">
            <a:lnSpc>
              <a:spcPct val="100000"/>
            </a:lnSpc>
            <a:spcBef>
              <a:spcPct val="0"/>
            </a:spcBef>
            <a:spcAft>
              <a:spcPct val="35000"/>
            </a:spcAft>
            <a:buNone/>
          </a:pPr>
          <a:r>
            <a:rPr lang="en-US" sz="1500" b="1" kern="1200"/>
            <a:t>Control Horizon: </a:t>
          </a:r>
          <a:r>
            <a:rPr lang="en-US" sz="1500" kern="1200"/>
            <a:t>Determines the duration over which the MPC system adjusts the operation of energy sources to meet energy demand optimally</a:t>
          </a:r>
          <a:r>
            <a:rPr lang="en-US" sz="1500" kern="1200">
              <a:latin typeface="Aptos Display" panose="02110004020202020204"/>
            </a:rPr>
            <a:t>.</a:t>
          </a:r>
          <a:endParaRPr lang="en-GB" sz="1500" kern="1200">
            <a:latin typeface="Aptos Display" panose="02110004020202020204"/>
          </a:endParaRPr>
        </a:p>
      </dsp:txBody>
      <dsp:txXfrm>
        <a:off x="1053771" y="4566062"/>
        <a:ext cx="5603516" cy="91235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FA4B41-8C50-49E4-AB38-A5CA6ED9C65D}">
      <dsp:nvSpPr>
        <dsp:cNvPr id="0" name=""/>
        <dsp:cNvSpPr/>
      </dsp:nvSpPr>
      <dsp:spPr>
        <a:xfrm>
          <a:off x="429799" y="294626"/>
          <a:ext cx="938005" cy="93800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5970D79-3CB1-48AC-AE80-13B36841FBDF}">
      <dsp:nvSpPr>
        <dsp:cNvPr id="0" name=""/>
        <dsp:cNvSpPr/>
      </dsp:nvSpPr>
      <dsp:spPr>
        <a:xfrm>
          <a:off x="626780" y="491607"/>
          <a:ext cx="544043" cy="54404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586B20F-C3D3-4B6C-A04C-98E1D5BD3F69}">
      <dsp:nvSpPr>
        <dsp:cNvPr id="0" name=""/>
        <dsp:cNvSpPr/>
      </dsp:nvSpPr>
      <dsp:spPr>
        <a:xfrm>
          <a:off x="1568806" y="294626"/>
          <a:ext cx="2211013" cy="9380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100000"/>
            </a:lnSpc>
            <a:spcBef>
              <a:spcPct val="0"/>
            </a:spcBef>
            <a:spcAft>
              <a:spcPct val="35000"/>
            </a:spcAft>
            <a:buNone/>
          </a:pPr>
          <a:r>
            <a:rPr lang="en-GB" sz="1200" b="1" kern="1200">
              <a:latin typeface="Arial"/>
              <a:cs typeface="Arial"/>
            </a:rPr>
            <a:t>Integrate energy storage solutions</a:t>
          </a:r>
          <a:r>
            <a:rPr lang="en-GB" sz="1200" b="1" kern="1200">
              <a:latin typeface="Aptos Display" panose="02110004020202020204"/>
            </a:rPr>
            <a:t> –</a:t>
          </a:r>
          <a:r>
            <a:rPr lang="en-GB" sz="1200" b="0" kern="1200">
              <a:latin typeface="Aptos Display" panose="02110004020202020204"/>
            </a:rPr>
            <a:t> Helps balance supply and demand fluctuations and protects against blackouts.</a:t>
          </a:r>
          <a:endParaRPr lang="en-GB" sz="1200" b="0" kern="1200"/>
        </a:p>
      </dsp:txBody>
      <dsp:txXfrm>
        <a:off x="1568806" y="294626"/>
        <a:ext cx="2211013" cy="938005"/>
      </dsp:txXfrm>
    </dsp:sp>
    <dsp:sp modelId="{167F214E-08AB-481C-8548-68C1E1509080}">
      <dsp:nvSpPr>
        <dsp:cNvPr id="0" name=""/>
        <dsp:cNvSpPr/>
      </dsp:nvSpPr>
      <dsp:spPr>
        <a:xfrm>
          <a:off x="4165072" y="294626"/>
          <a:ext cx="938005" cy="93800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5DEA6C8-CFA7-46B6-AAFE-30F846EB45E0}">
      <dsp:nvSpPr>
        <dsp:cNvPr id="0" name=""/>
        <dsp:cNvSpPr/>
      </dsp:nvSpPr>
      <dsp:spPr>
        <a:xfrm>
          <a:off x="4362053" y="491607"/>
          <a:ext cx="544043" cy="54404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8EB73A6-E66A-497E-960C-7E6A33AB277E}">
      <dsp:nvSpPr>
        <dsp:cNvPr id="0" name=""/>
        <dsp:cNvSpPr/>
      </dsp:nvSpPr>
      <dsp:spPr>
        <a:xfrm>
          <a:off x="5304079" y="294626"/>
          <a:ext cx="2211013" cy="9380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100000"/>
            </a:lnSpc>
            <a:spcBef>
              <a:spcPct val="0"/>
            </a:spcBef>
            <a:spcAft>
              <a:spcPct val="35000"/>
            </a:spcAft>
            <a:buNone/>
          </a:pPr>
          <a:r>
            <a:rPr lang="en-GB" sz="1200" b="1" kern="1200">
              <a:latin typeface="Arial"/>
              <a:cs typeface="Arial"/>
            </a:rPr>
            <a:t>Smart Grid Technologies</a:t>
          </a:r>
          <a:r>
            <a:rPr lang="en-GB" sz="1200" b="1" kern="1200">
              <a:latin typeface="Aptos Display" panose="02110004020202020204"/>
            </a:rPr>
            <a:t> – </a:t>
          </a:r>
          <a:r>
            <a:rPr lang="en-GB" sz="1200" b="0" kern="1200">
              <a:latin typeface="Aptos Display" panose="02110004020202020204"/>
            </a:rPr>
            <a:t>Provides live monitoring and enables proactive response and automatic energy generation.</a:t>
          </a:r>
          <a:endParaRPr lang="en-US" sz="1200" b="0" kern="1200"/>
        </a:p>
      </dsp:txBody>
      <dsp:txXfrm>
        <a:off x="5304079" y="294626"/>
        <a:ext cx="2211013" cy="938005"/>
      </dsp:txXfrm>
    </dsp:sp>
    <dsp:sp modelId="{262D66A7-B04E-49BF-B81A-4D72CFB30175}">
      <dsp:nvSpPr>
        <dsp:cNvPr id="0" name=""/>
        <dsp:cNvSpPr/>
      </dsp:nvSpPr>
      <dsp:spPr>
        <a:xfrm>
          <a:off x="7900345" y="294626"/>
          <a:ext cx="938005" cy="93800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162B377-EC79-4575-B71C-2BBA4A5F7E0C}">
      <dsp:nvSpPr>
        <dsp:cNvPr id="0" name=""/>
        <dsp:cNvSpPr/>
      </dsp:nvSpPr>
      <dsp:spPr>
        <a:xfrm>
          <a:off x="8097326" y="491607"/>
          <a:ext cx="544043" cy="54404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806FE20-0428-41DF-B441-E8A864B02A33}">
      <dsp:nvSpPr>
        <dsp:cNvPr id="0" name=""/>
        <dsp:cNvSpPr/>
      </dsp:nvSpPr>
      <dsp:spPr>
        <a:xfrm>
          <a:off x="9039352" y="294626"/>
          <a:ext cx="2211013" cy="9380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100000"/>
            </a:lnSpc>
            <a:spcBef>
              <a:spcPct val="0"/>
            </a:spcBef>
            <a:spcAft>
              <a:spcPct val="35000"/>
            </a:spcAft>
            <a:buNone/>
          </a:pPr>
          <a:r>
            <a:rPr lang="en-GB" sz="1200" b="1" kern="1200">
              <a:latin typeface="Arial"/>
              <a:cs typeface="Arial"/>
            </a:rPr>
            <a:t>Cybersecurity Measures </a:t>
          </a:r>
          <a:r>
            <a:rPr lang="en-GB" sz="1200" b="1" kern="1200">
              <a:latin typeface="Aptos Display" panose="02110004020202020204"/>
            </a:rPr>
            <a:t>– </a:t>
          </a:r>
          <a:r>
            <a:rPr lang="en-GB" sz="1200" b="0" kern="1200">
              <a:latin typeface="Aptos Display" panose="02110004020202020204"/>
            </a:rPr>
            <a:t>Including encryption and limited access to software.</a:t>
          </a:r>
          <a:endParaRPr lang="en-US" sz="1200" b="0" kern="1200"/>
        </a:p>
      </dsp:txBody>
      <dsp:txXfrm>
        <a:off x="9039352" y="294626"/>
        <a:ext cx="2211013" cy="938005"/>
      </dsp:txXfrm>
    </dsp:sp>
    <dsp:sp modelId="{CC3A33A9-353D-4BA9-A822-BF9CC3915377}">
      <dsp:nvSpPr>
        <dsp:cNvPr id="0" name=""/>
        <dsp:cNvSpPr/>
      </dsp:nvSpPr>
      <dsp:spPr>
        <a:xfrm>
          <a:off x="429799" y="2109232"/>
          <a:ext cx="938005" cy="93800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C9CF28C-197C-4240-B8EA-57BEF661ADA6}">
      <dsp:nvSpPr>
        <dsp:cNvPr id="0" name=""/>
        <dsp:cNvSpPr/>
      </dsp:nvSpPr>
      <dsp:spPr>
        <a:xfrm>
          <a:off x="626780" y="2306213"/>
          <a:ext cx="544043" cy="54404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C793093-C7A0-4EC1-85F8-A6F1228FA71E}">
      <dsp:nvSpPr>
        <dsp:cNvPr id="0" name=""/>
        <dsp:cNvSpPr/>
      </dsp:nvSpPr>
      <dsp:spPr>
        <a:xfrm>
          <a:off x="1568806" y="2109232"/>
          <a:ext cx="2211013" cy="9380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100000"/>
            </a:lnSpc>
            <a:spcBef>
              <a:spcPct val="0"/>
            </a:spcBef>
            <a:spcAft>
              <a:spcPct val="35000"/>
            </a:spcAft>
            <a:buNone/>
          </a:pPr>
          <a:r>
            <a:rPr lang="en-GB" sz="1200" b="1" kern="1200">
              <a:latin typeface="Arial"/>
              <a:cs typeface="Arial"/>
            </a:rPr>
            <a:t>Redundancy and Backup Systems </a:t>
          </a:r>
          <a:r>
            <a:rPr lang="en-GB" sz="1200" b="1" kern="1200">
              <a:latin typeface="Aptos Display" panose="02110004020202020204"/>
            </a:rPr>
            <a:t>–</a:t>
          </a:r>
          <a:r>
            <a:rPr lang="en-GB" sz="1200" b="0" kern="1200">
              <a:latin typeface="Aptos Display" panose="02110004020202020204"/>
            </a:rPr>
            <a:t> Provides resilience in the case of faults in the system.</a:t>
          </a:r>
          <a:endParaRPr lang="en-US" sz="1200" b="0" kern="1200"/>
        </a:p>
      </dsp:txBody>
      <dsp:txXfrm>
        <a:off x="1568806" y="2109232"/>
        <a:ext cx="2211013" cy="938005"/>
      </dsp:txXfrm>
    </dsp:sp>
    <dsp:sp modelId="{38A331E1-6B7B-45E2-94DB-420F397248F7}">
      <dsp:nvSpPr>
        <dsp:cNvPr id="0" name=""/>
        <dsp:cNvSpPr/>
      </dsp:nvSpPr>
      <dsp:spPr>
        <a:xfrm>
          <a:off x="4165072" y="2109232"/>
          <a:ext cx="938005" cy="93800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7801BD2-A258-4853-B1A0-2B4CEE05F34F}">
      <dsp:nvSpPr>
        <dsp:cNvPr id="0" name=""/>
        <dsp:cNvSpPr/>
      </dsp:nvSpPr>
      <dsp:spPr>
        <a:xfrm>
          <a:off x="4362053" y="2306213"/>
          <a:ext cx="544043" cy="544043"/>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6A23238-5E96-450A-A722-9214AF0A7B0D}">
      <dsp:nvSpPr>
        <dsp:cNvPr id="0" name=""/>
        <dsp:cNvSpPr/>
      </dsp:nvSpPr>
      <dsp:spPr>
        <a:xfrm>
          <a:off x="5304079" y="2109232"/>
          <a:ext cx="2211013" cy="9380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100000"/>
            </a:lnSpc>
            <a:spcBef>
              <a:spcPct val="0"/>
            </a:spcBef>
            <a:spcAft>
              <a:spcPct val="35000"/>
            </a:spcAft>
            <a:buNone/>
          </a:pPr>
          <a:r>
            <a:rPr lang="en-GB" sz="1200" b="1" kern="1200">
              <a:latin typeface="Arial"/>
              <a:cs typeface="Arial"/>
            </a:rPr>
            <a:t>Resilient Design Standards</a:t>
          </a:r>
          <a:r>
            <a:rPr lang="en-GB" sz="1200" b="1" kern="1200">
              <a:latin typeface="Aptos Display" panose="02110004020202020204"/>
            </a:rPr>
            <a:t> –   </a:t>
          </a:r>
          <a:r>
            <a:rPr lang="en-GB" sz="1200" b="0" kern="1200">
              <a:latin typeface="Aptos Display" panose="02110004020202020204"/>
            </a:rPr>
            <a:t>All design is done through the lens of a risk assessment and performance criteria.</a:t>
          </a:r>
          <a:endParaRPr lang="en-US" sz="1200" b="0" kern="1200"/>
        </a:p>
      </dsp:txBody>
      <dsp:txXfrm>
        <a:off x="5304079" y="2109232"/>
        <a:ext cx="2211013" cy="938005"/>
      </dsp:txXfrm>
    </dsp:sp>
    <dsp:sp modelId="{76B25D97-8836-4A0E-BF14-6DAC73984973}">
      <dsp:nvSpPr>
        <dsp:cNvPr id="0" name=""/>
        <dsp:cNvSpPr/>
      </dsp:nvSpPr>
      <dsp:spPr>
        <a:xfrm>
          <a:off x="7900345" y="2109232"/>
          <a:ext cx="938005" cy="93800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0BA8438-1974-4AA8-AE30-E5CBB44FF0FF}">
      <dsp:nvSpPr>
        <dsp:cNvPr id="0" name=""/>
        <dsp:cNvSpPr/>
      </dsp:nvSpPr>
      <dsp:spPr>
        <a:xfrm>
          <a:off x="8097326" y="2306213"/>
          <a:ext cx="544043" cy="544043"/>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1DAED4A-88C6-4263-8A23-C992BA64540E}">
      <dsp:nvSpPr>
        <dsp:cNvPr id="0" name=""/>
        <dsp:cNvSpPr/>
      </dsp:nvSpPr>
      <dsp:spPr>
        <a:xfrm>
          <a:off x="9039352" y="2109232"/>
          <a:ext cx="2211013" cy="9380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100000"/>
            </a:lnSpc>
            <a:spcBef>
              <a:spcPct val="0"/>
            </a:spcBef>
            <a:spcAft>
              <a:spcPct val="35000"/>
            </a:spcAft>
            <a:buNone/>
          </a:pPr>
          <a:r>
            <a:rPr lang="en-GB" sz="1200" b="1" i="0" kern="1200">
              <a:latin typeface="Aptos Display"/>
            </a:rPr>
            <a:t> </a:t>
          </a:r>
          <a:r>
            <a:rPr lang="en-GB" sz="1200" b="1" i="0" kern="1200">
              <a:latin typeface="Arial"/>
              <a:cs typeface="Arial"/>
            </a:rPr>
            <a:t>Life Cycle and </a:t>
          </a:r>
          <a:r>
            <a:rPr lang="en-GB" sz="1200" b="1" kern="1200">
              <a:solidFill>
                <a:srgbClr val="111111"/>
              </a:solidFill>
              <a:latin typeface="Arial"/>
              <a:cs typeface="Calibri Light"/>
            </a:rPr>
            <a:t>Scalability</a:t>
          </a:r>
          <a:r>
            <a:rPr lang="en-GB" sz="1200" b="1" kern="1200">
              <a:solidFill>
                <a:srgbClr val="111111"/>
              </a:solidFill>
              <a:latin typeface="Aptos Display"/>
              <a:cs typeface="Calibri Light"/>
            </a:rPr>
            <a:t>- </a:t>
          </a:r>
          <a:r>
            <a:rPr lang="en-GB" sz="1200" b="0" kern="1200">
              <a:solidFill>
                <a:srgbClr val="111111"/>
              </a:solidFill>
              <a:latin typeface="Aptos Display"/>
              <a:cs typeface="Calibri Light"/>
            </a:rPr>
            <a:t>Ensuring a long-life span and scalability means it will be resilient to increasing demand for years to come.</a:t>
          </a:r>
          <a:endParaRPr lang="en-GB" sz="1200" b="0" kern="1200">
            <a:solidFill>
              <a:srgbClr val="111111"/>
            </a:solidFill>
            <a:latin typeface="Aptos Display"/>
          </a:endParaRPr>
        </a:p>
      </dsp:txBody>
      <dsp:txXfrm>
        <a:off x="9039352" y="2109232"/>
        <a:ext cx="2211013" cy="938005"/>
      </dsp:txXfrm>
    </dsp:sp>
    <dsp:sp modelId="{1034B093-B77E-494E-90F5-3C79571C2A9B}">
      <dsp:nvSpPr>
        <dsp:cNvPr id="0" name=""/>
        <dsp:cNvSpPr/>
      </dsp:nvSpPr>
      <dsp:spPr>
        <a:xfrm>
          <a:off x="429799" y="3923837"/>
          <a:ext cx="938005" cy="93800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4E31C33-E0FE-45C1-8D48-E5DBE08D9F0E}">
      <dsp:nvSpPr>
        <dsp:cNvPr id="0" name=""/>
        <dsp:cNvSpPr/>
      </dsp:nvSpPr>
      <dsp:spPr>
        <a:xfrm>
          <a:off x="626780" y="4120819"/>
          <a:ext cx="544043" cy="54404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068F795-19A6-4142-9F40-8DD1F40519D6}">
      <dsp:nvSpPr>
        <dsp:cNvPr id="0" name=""/>
        <dsp:cNvSpPr/>
      </dsp:nvSpPr>
      <dsp:spPr>
        <a:xfrm>
          <a:off x="1568806" y="3923837"/>
          <a:ext cx="2211013" cy="9380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100000"/>
            </a:lnSpc>
            <a:spcBef>
              <a:spcPct val="0"/>
            </a:spcBef>
            <a:spcAft>
              <a:spcPct val="35000"/>
            </a:spcAft>
            <a:buNone/>
          </a:pPr>
          <a:endParaRPr lang="en-GB" sz="1200" b="0" kern="1200">
            <a:latin typeface="Aptos Display"/>
            <a:cs typeface="Calibri Light"/>
          </a:endParaRPr>
        </a:p>
      </dsp:txBody>
      <dsp:txXfrm>
        <a:off x="1568806" y="3923837"/>
        <a:ext cx="2211013" cy="938005"/>
      </dsp:txXfrm>
    </dsp:sp>
    <dsp:sp modelId="{E37027E7-C1D5-449B-8440-647F0B9B7769}">
      <dsp:nvSpPr>
        <dsp:cNvPr id="0" name=""/>
        <dsp:cNvSpPr/>
      </dsp:nvSpPr>
      <dsp:spPr>
        <a:xfrm>
          <a:off x="4165072" y="3923837"/>
          <a:ext cx="938005" cy="93800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9CF407E-E91E-41E4-A965-83D6311BFFED}">
      <dsp:nvSpPr>
        <dsp:cNvPr id="0" name=""/>
        <dsp:cNvSpPr/>
      </dsp:nvSpPr>
      <dsp:spPr>
        <a:xfrm>
          <a:off x="4362053" y="4120819"/>
          <a:ext cx="544043" cy="544043"/>
        </a:xfrm>
        <a:prstGeom prst="rect">
          <a:avLst/>
        </a:prstGeom>
        <a:blipFill>
          <a:blip xmlns:r="http://schemas.openxmlformats.org/officeDocument/2006/relationships" r:embed="rId13">
            <a:extLst>
              <a:ext uri="{96DAC541-7B7A-43D3-8B79-37D633B846F1}">
                <asvg:svgBlip xmlns:asvg="http://schemas.microsoft.com/office/drawing/2016/SVG/main" r:embed="rId1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D644E01-C9B0-4B05-9520-1DB509FE990B}">
      <dsp:nvSpPr>
        <dsp:cNvPr id="0" name=""/>
        <dsp:cNvSpPr/>
      </dsp:nvSpPr>
      <dsp:spPr>
        <a:xfrm>
          <a:off x="5304079" y="3923837"/>
          <a:ext cx="2211013" cy="9380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100000"/>
            </a:lnSpc>
            <a:spcBef>
              <a:spcPct val="0"/>
            </a:spcBef>
            <a:spcAft>
              <a:spcPct val="35000"/>
            </a:spcAft>
            <a:buNone/>
          </a:pPr>
          <a:r>
            <a:rPr lang="en-GB" sz="1200" b="1" kern="1200">
              <a:latin typeface="Arial"/>
              <a:cs typeface="Arial"/>
            </a:rPr>
            <a:t>Physical Security-</a:t>
          </a:r>
          <a:r>
            <a:rPr lang="en-GB" sz="1200" b="1" kern="1200">
              <a:latin typeface="Aptos Display"/>
            </a:rPr>
            <a:t> </a:t>
          </a:r>
          <a:r>
            <a:rPr lang="en-GB" sz="1200" b="0" kern="1200">
              <a:latin typeface="Aptos Display"/>
            </a:rPr>
            <a:t>Prevents unauthorised </a:t>
          </a:r>
          <a:r>
            <a:rPr lang="en-GB" sz="1200" b="0" kern="1200" cap="none">
              <a:latin typeface="Aptos Display"/>
            </a:rPr>
            <a:t>access to the offshore island.</a:t>
          </a:r>
          <a:endParaRPr lang="en-GB" sz="1200" b="1" kern="1200">
            <a:latin typeface="Aptos Display"/>
          </a:endParaRPr>
        </a:p>
      </dsp:txBody>
      <dsp:txXfrm>
        <a:off x="5304079" y="3923837"/>
        <a:ext cx="2211013" cy="938005"/>
      </dsp:txXfrm>
    </dsp:sp>
    <dsp:sp modelId="{D8930C7A-BFBE-4C72-82C2-F1FBAA2B0C4B}">
      <dsp:nvSpPr>
        <dsp:cNvPr id="0" name=""/>
        <dsp:cNvSpPr/>
      </dsp:nvSpPr>
      <dsp:spPr>
        <a:xfrm>
          <a:off x="7900345" y="3923837"/>
          <a:ext cx="938005" cy="93800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33C881C-022F-4FBC-9A3B-796A1639D120}">
      <dsp:nvSpPr>
        <dsp:cNvPr id="0" name=""/>
        <dsp:cNvSpPr/>
      </dsp:nvSpPr>
      <dsp:spPr>
        <a:xfrm>
          <a:off x="8097326" y="4120819"/>
          <a:ext cx="544043" cy="54404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F857907-B660-4F9C-A1A6-7B3D081700F7}">
      <dsp:nvSpPr>
        <dsp:cNvPr id="0" name=""/>
        <dsp:cNvSpPr/>
      </dsp:nvSpPr>
      <dsp:spPr>
        <a:xfrm>
          <a:off x="9039352" y="3923837"/>
          <a:ext cx="2211013" cy="9380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100000"/>
            </a:lnSpc>
            <a:spcBef>
              <a:spcPct val="0"/>
            </a:spcBef>
            <a:spcAft>
              <a:spcPct val="35000"/>
            </a:spcAft>
            <a:buNone/>
          </a:pPr>
          <a:endParaRPr lang="en-GB" sz="1200" b="0" kern="1200">
            <a:latin typeface="Aptos Display"/>
          </a:endParaRPr>
        </a:p>
      </dsp:txBody>
      <dsp:txXfrm>
        <a:off x="9039352" y="3923837"/>
        <a:ext cx="2211013" cy="938005"/>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2-21T00:40:47.704"/>
    </inkml:context>
    <inkml:brush xml:id="br0">
      <inkml:brushProperty name="width" value="0.035" units="cm"/>
      <inkml:brushProperty name="height" value="0.035" units="cm"/>
    </inkml:brush>
  </inkml:definitions>
  <inkml:trace contextRef="#ctx0" brushRef="#br0">0 1 1104 0 0,'0'0'9296'0'0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2-21T00:42:23.259"/>
    </inkml:context>
    <inkml:brush xml:id="br0">
      <inkml:brushProperty name="width" value="0.1" units="cm"/>
      <inkml:brushProperty name="height" value="0.1" units="cm"/>
    </inkml:brush>
  </inkml:definitions>
  <inkml:trace contextRef="#ctx0" brushRef="#br0">120 63 792 0 0,'0'0'3017'0'0,"-11"-7"-1777"0"0,-3-8 26 0 0,13 14-1106 0 0,1-1-1 0 0,-1 1 0 0 0,0 0 0 0 0,0 0 0 0 0,0 0 0 0 0,0 0 0 0 0,0 0 0 0 0,0 0 1 0 0,0 0-1 0 0,0 0 0 0 0,-1 0 0 0 0,1 0 0 0 0,0 0 0 0 0,-2 0 0 0 0,-8-7 1085 0 0,10 7-1129 0 0,-1 0 0 0 0,1-1 0 0 0,0 1 0 0 0,0 0 0 0 0,-1 0 0 0 0,1 1-1 0 0,-1-1 1 0 0,1 0 0 0 0,-1 0 0 0 0,1 1 0 0 0,-1-1 0 0 0,-2 0 0 0 0,-8-1 1152 0 0,10 2-1240 0 0,1-1 0 0 0,0 1-1 0 0,-1 0 1 0 0,1-1 0 0 0,0 1 0 0 0,-1 0 0 0 0,1 0-1 0 0,0 0 1 0 0,-1 0 0 0 0,1 0 0 0 0,0 0 0 0 0,-1 0-1 0 0,1 1 1 0 0,0-1 0 0 0,-1 0 0 0 0,1 1 0 0 0,0-1-1 0 0,0 1 1 0 0,-1-1 0 0 0,1 1 0 0 0,0 0 0 0 0,0 0-1 0 0,0-1 1 0 0,-2 3 0 0 0,3-3 4 0 0,11 7 111 0 0,19 15-543 0 0,-23-17 338 0 0,-5-4 41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2-21T00:41:16.695"/>
    </inkml:context>
    <inkml:brush xml:id="br0">
      <inkml:brushProperty name="width" value="0.1" units="cm"/>
      <inkml:brushProperty name="height" value="0.1" units="cm"/>
    </inkml:brush>
  </inkml:definitions>
  <inkml:trace contextRef="#ctx0" brushRef="#br0">15 0 2208 0 0,'0'0'6808'0'0,"-2"4"-6520"0"0,0 1-160 0 0,0 0 1 0 0,0 0-1 0 0,0 0 1 0 0,1 0-1 0 0,0 0 1 0 0,0 0-1 0 0,1 0 0 0 0,-1 0 1 0 0,1 0-1 0 0,0 0 1 0 0,0 0-1 0 0,1 0 1 0 0,1 9-1 0 0,8 45 320 0 0,8 68 720 0 0,-20-100-390 0 0,2-26-759 0 0,0-1 0 0 0,0 1-1 0 0,0 0 1 0 0,-1-1 0 0 0,1 1-1 0 0,0 0 1 0 0,0 0 0 0 0,-1-1 0 0 0,1 1-1 0 0,0-1 1 0 0,-1 1 0 0 0,1 0 0 0 0,-1-1-1 0 0,1 1 1 0 0,-1-1 0 0 0,1 1 0 0 0,-1-1-1 0 0,1 1 1 0 0,-1-1 0 0 0,0 1 0 0 0,1-1-1 0 0,-1 0 1 0 0,0 1 0 0 0,1-1 0 0 0,-1 0-1 0 0,0 1 1 0 0,1-1 0 0 0,-1 0 0 0 0,-1 0 93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2-21T00:41:17.188"/>
    </inkml:context>
    <inkml:brush xml:id="br0">
      <inkml:brushProperty name="width" value="0.1" units="cm"/>
      <inkml:brushProperty name="height" value="0.1" units="cm"/>
    </inkml:brush>
  </inkml:definitions>
  <inkml:trace contextRef="#ctx0" brushRef="#br0">74 3 4008 0 0,'0'0'4377'0'0,"-4"-1"-4165"0"0,3 1-194 0 0,0-1 0 0 0,0 1 0 0 0,0 0 0 0 0,0 0 0 0 0,0 0 1 0 0,0 0-1 0 0,0 0 0 0 0,-1 0 0 0 0,1 0 0 0 0,0 0 0 0 0,0 1 0 0 0,0-1 0 0 0,0 0 0 0 0,0 1 0 0 0,0-1 0 0 0,0 0 1 0 0,0 1-1 0 0,0-1 0 0 0,0 1 0 0 0,0 0 0 0 0,0-1 0 0 0,1 1 0 0 0,-1 0 0 0 0,0-1 0 0 0,-1 2 0 0 0,1 1 19 0 0,0-1 1 0 0,-1 1-1 0 0,1 0 0 0 0,0-1 0 0 0,0 1 0 0 0,1 0 0 0 0,-1 0 0 0 0,0-1 1 0 0,1 1-1 0 0,0 0 0 0 0,0 5 0 0 0,-3 19 174 0 0,0 0 0 0 0,-8 27 0 0 0,6-35-41 0 0,1 1 0 0 0,1 0-1 0 0,0 0 1 0 0,2-1 0 0 0,0 1 0 0 0,3 30-1 0 0,-1-45-139 0 0,0 7 57 0 0,1-1 0 0 0,0 0 0 0 0,0 0 1 0 0,1 1-1 0 0,0-2 0 0 0,1 1 0 0 0,0 0 0 0 0,1-1 1 0 0,0 0-1 0 0,1 0 0 0 0,11 15 0 0 0,-6-12 162 0 0,1 1-1 0 0,22 17 1 0 0,-30-28-178 0 0,0 0 0 0 0,0 0 0 0 0,1 0 0 0 0,-1 0 1 0 0,1-1-1 0 0,-1 0 0 0 0,1 0 0 0 0,0 0 0 0 0,0 0 0 0 0,0-1 0 0 0,0 0 0 0 0,0 0 0 0 0,7 0 1 0 0,0-1 56 0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2-21T00:41:17.655"/>
    </inkml:context>
    <inkml:brush xml:id="br0">
      <inkml:brushProperty name="width" value="0.1" units="cm"/>
      <inkml:brushProperty name="height" value="0.1" units="cm"/>
    </inkml:brush>
  </inkml:definitions>
  <inkml:trace contextRef="#ctx0" brushRef="#br0">0 20 6824 0 0,'0'0'2153'0'0,"1"-3"-1554"0"0,-1 2-507 0 0,0 0 0 0 0,0 0 0 0 0,1 1 0 0 0,-1-1 0 0 0,1 0 0 0 0,-1 0 0 0 0,0 0 0 0 0,1 1 0 0 0,-1-1 0 0 0,1 0 0 0 0,-1 1 0 0 0,1-1 0 0 0,0 0 0 0 0,-1 1 0 0 0,1-1 0 0 0,0 1 0 0 0,-1-1 0 0 0,1 1 1 0 0,0-1-1 0 0,0 1 0 0 0,-1 0 0 0 0,1-1 0 0 0,0 1 0 0 0,0 0 0 0 0,0-1 0 0 0,1 1 0 0 0,30 0 1215 0 0,-25 1-1240 0 0,-1 0 0 0 0,1 0 1 0 0,-1 1-1 0 0,1 0 0 0 0,-1 0 1 0 0,0 1-1 0 0,0 0 0 0 0,0 0 1 0 0,-1 0-1 0 0,1 0 1 0 0,-1 1-1 0 0,0 0 0 0 0,1 0 1 0 0,-2 1-1 0 0,1-1 0 0 0,0 1 1 0 0,-1 0-1 0 0,6 10 0 0 0,0 1 88 0 0,-1 1-1 0 0,-1 1 1 0 0,0-1-1 0 0,-1 2 1 0 0,4 18-1 0 0,-8-30-99 0 0,-2 0-1 0 0,1 0 1 0 0,-1 0-1 0 0,0 0 1 0 0,0 0-1 0 0,-1 0 1 0 0,0 1-1 0 0,0-1 1 0 0,-2 8 0 0 0,2 41 323 0 0,1-49-322 0 0,0 1-1 0 0,-1 0 0 0 0,0 0 1 0 0,0-1-1 0 0,-1 1 0 0 0,0 0 1 0 0,0-1-1 0 0,-1 1 0 0 0,0-1 1 0 0,0 1-1 0 0,-4 7 0 0 0,-12 26 384 0 0,13-32-362 0 0,4-4-4 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2-21T00:41:19.383"/>
    </inkml:context>
    <inkml:brush xml:id="br0">
      <inkml:brushProperty name="width" value="0.1" units="cm"/>
      <inkml:brushProperty name="height" value="0.1" units="cm"/>
    </inkml:brush>
  </inkml:definitions>
  <inkml:trace contextRef="#ctx0" brushRef="#br0">1 25 2608 0 0,'0'0'2103'0'0,"1"-4"-1629"0"0,0-3-699 0 0,2-6 2544 0 0,-3 13-2250 0 0,1 0 1 0 0,-1 1-1 0 0,1-1 1 0 0,-1 0-1 0 0,1 1 1 0 0,-1-1-1 0 0,0 1 1 0 0,1-1-1 0 0,-1 1 1 0 0,0-1-1 0 0,1 1 0 0 0,-1-1 1 0 0,0 1-1 0 0,0-1 1 0 0,1 1-1 0 0,-1-1 1 0 0,0 1-1 0 0,0-1 1 0 0,0 1-1 0 0,0 0 1 0 0,0-1-1 0 0,0 1 0 0 0,0-1 1 0 0,0 1-1 0 0,0-1 1 0 0,0 1-1 0 0,0 1 1 0 0,8 45 1308 0 0,-3 0 1 0 0,-1 93 40 0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2-21T00:41:19.753"/>
    </inkml:context>
    <inkml:brush xml:id="br0">
      <inkml:brushProperty name="width" value="0.1" units="cm"/>
      <inkml:brushProperty name="height" value="0.1" units="cm"/>
    </inkml:brush>
  </inkml:definitions>
  <inkml:trace contextRef="#ctx0" brushRef="#br0">2 1 2704 0 0,'0'0'4926'0'0,"0"5"-4684"0"0,-2 20 42 0 0,2 0 0 0 0,1-1 0 0 0,7 45 0 0 0,3 41 642 0 0,-7-49 1076 0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2-21T00:41:20.186"/>
    </inkml:context>
    <inkml:brush xml:id="br0">
      <inkml:brushProperty name="width" value="0.1" units="cm"/>
      <inkml:brushProperty name="height" value="0.1" units="cm"/>
    </inkml:brush>
  </inkml:definitions>
  <inkml:trace contextRef="#ctx0" brushRef="#br0">135 1 3808 0 0,'0'0'1071'0'0,"-3"0"-539"0"0,-31 4 1567 0 0,31 9-1599 0 0,-26 65 366 0 0,15-44-582 0 0,2 0 0 0 0,-8 41 0 0 0,13-42 117 0 0,1 1 0 0 0,-1 54 0 0 0,7-77-274 0 0,0 0 0 0 0,1 0 0 0 0,1 0 0 0 0,-1 0 0 0 0,2 0 0 0 0,-1 0 1 0 0,2-1-1 0 0,-1 1 0 0 0,1-1 0 0 0,1 0 0 0 0,11 18 0 0 0,-8-16 33 0 0,1-1 0 0 0,0-1 0 0 0,1 0 0 0 0,0 0 0 0 0,1-1 0 0 0,0 0 0 0 0,0-1 0 0 0,1 0 0 0 0,14 7 0 0 0,-10-10 8 0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2-21T00:41:20.660"/>
    </inkml:context>
    <inkml:brush xml:id="br0">
      <inkml:brushProperty name="width" value="0.1" units="cm"/>
      <inkml:brushProperty name="height" value="0.1" units="cm"/>
    </inkml:brush>
  </inkml:definitions>
  <inkml:trace contextRef="#ctx0" brushRef="#br0">1 23 7736 0 0,'0'0'1817'0'0,"1"-3"-1300"0"0,0 1-363 0 0,-1 1-102 0 0,0 0 0 0 0,0 0-1 0 0,1 0 1 0 0,-1 1 0 0 0,0-1 0 0 0,1 0-1 0 0,-1 0 1 0 0,0 0 0 0 0,1 0-1 0 0,-1 1 1 0 0,1-1 0 0 0,-1 0-1 0 0,1 0 1 0 0,0 1 0 0 0,-1-1-1 0 0,1 0 1 0 0,0 1 0 0 0,-1-1 0 0 0,1 1-1 0 0,0-1 1 0 0,0 1 0 0 0,-1-1-1 0 0,2 1 365 0 0,20 10 508 0 0,-9-1-813 0 0,-1 0 0 0 0,0 1 0 0 0,-1 0 0 0 0,0 1 0 0 0,-1 0 0 0 0,0 0 0 0 0,-1 2 0 0 0,0-1 0 0 0,0 1 0 0 0,-2 0 0 0 0,0 1 0 0 0,0-1 0 0 0,-1 2 0 0 0,-1-1 0 0 0,0 0 0 0 0,-1 1 1 0 0,3 19-1 0 0,-1 0 153 0 0,-1 1 0 0 0,-2-1 0 0 0,-1 1 1 0 0,-3 41-1 0 0,-1-59-102 0 0,-1-1 1 0 0,-10 30-1 0 0,-2 19 268 0 0,13-50-333 0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2-21T00:42:05.623"/>
    </inkml:context>
    <inkml:brush xml:id="br0">
      <inkml:brushProperty name="width" value="0.1" units="cm"/>
      <inkml:brushProperty name="height" value="0.1" units="cm"/>
    </inkml:brush>
  </inkml:definitions>
  <inkml:trace contextRef="#ctx0" brushRef="#br0">1 40 896 0 0,'0'0'9018'0'0,"9"36"-7836"0"0,-8-22-916 0 0,0-1 0 0 0,6 25 1 0 0,2 14 150 0 0,-3 48 472 0 0,-4-83-628 0 0,0 1 920 0 0,-1-38-1058 0 0,-1-3-271 0 0,1 9 55 0 0,-1 0 0 0 0,-1-1 1 0 0,0 1-1 0 0,-1 0 1 0 0,-4-18-1 0 0,-14-71-65 0 0,18 96 208 0 0,1-1 0 0 0,0 0 0 0 0,1 0 1 0 0,-1 1-1 0 0,2-9 0 0 0,-1 1 7 0 0,-4 6 2442 0 0,10 11-2286 0 0,10 4-145 0 0,0-1 0 0 0,1-1-1 0 0,-1-1 1 0 0,1 0 0 0 0,0-1-1 0 0,0-1 1 0 0,0 0 0 0 0,28-3-1 0 0,14 6 107 0 0,-12 0 467 0 0,-36-4-217 0 0,-11 0-407 0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2-21T00:42:08.085"/>
    </inkml:context>
    <inkml:brush xml:id="br0">
      <inkml:brushProperty name="width" value="0.1" units="cm"/>
      <inkml:brushProperty name="height" value="0.1" units="cm"/>
    </inkml:brush>
  </inkml:definitions>
  <inkml:trace contextRef="#ctx0" brushRef="#br0">1 0 1296 0 0,'0'0'8720'0'0,"0"16"-7900"0"0,72 30 2318 0 0,-58-33-2576 0 0,12 9 134 0 0,41 10 822 0 0,-51-22 154 0 0,-51 10-1535 0 0,22-11-119 0 0,0 1-1 0 0,0 0 1 0 0,-13 15-1 0 0,12-11-5 0 0,-4 8 7 0 0,-2 16 41 0 0,1-3-29 0 0,9-29-16 0 0,7-3-6 0 0,2-3-9 0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2-21T00:42:24.969"/>
    </inkml:context>
    <inkml:brush xml:id="br0">
      <inkml:brushProperty name="width" value="0.1" units="cm"/>
      <inkml:brushProperty name="height" value="0.1" units="cm"/>
    </inkml:brush>
  </inkml:definitions>
  <inkml:trace contextRef="#ctx0" brushRef="#br0">4 1 2504 0 0,'0'0'11312'0'0,"10"11"-10580"0"0,-4-7-490 0 0,1 0 1 0 0,-1 1 0 0 0,-1 0 0 0 0,1 0 0 0 0,8 9 0 0 0,-13-12-221 0 0,1 0 0 0 0,0 0 0 0 0,-1-1 1 0 0,1 1-1 0 0,0-1 0 0 0,0 0 0 0 0,0 1 0 0 0,0-1 0 0 0,0 0 1 0 0,0 0-1 0 0,0 0 0 0 0,1-1 0 0 0,-1 1 0 0 0,3 0 1 0 0,14 7 137 0 0,-19-8-155 0 0,0 1 0 0 0,0-1 0 0 0,1 0-1 0 0,-1 0 1 0 0,0 1 0 0 0,0-1 0 0 0,1 0 0 0 0,-1 0-1 0 0,0 0 1 0 0,1 0 0 0 0,-1 0 0 0 0,0 1 0 0 0,1-1-1 0 0,-1 0 1 0 0,0 0 0 0 0,1 0 0 0 0,-1 0 0 0 0,0 0-1 0 0,1 0 1 0 0,-1 0 0 0 0,0 0 0 0 0,1 0-1 0 0,-1 0 1 0 0,0 0 0 0 0,1 0 0 0 0,-1 0 0 0 0,0-1-1 0 0,0 1 1 0 0,1 0 0 0 0,-1 0 0 0 0,0 0 0 0 0,1 0-1 0 0,-1-1 1 0 0,0 1 0 0 0,0 0 0 0 0,1 0 0 0 0,-1 0-1 0 0,0-1 1 0 0,3 0 108 0 0,0 7-64 0 0,2-8-682 0 0,-14 7-7 0 0,-26 34 705 0 0,30-33 0 0 0,0 1 0 0 0,0-2 0 0 0,0 1 0 0 0,-1 0 0 0 0,0-1 0 0 0,0 0 1 0 0,0 0-1 0 0,-9 4 0 0 0,-13 10 44 0 0,28-19-131 0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2-21T00:42:28.146"/>
    </inkml:context>
    <inkml:brush xml:id="br0">
      <inkml:brushProperty name="width" value="0.1" units="cm"/>
      <inkml:brushProperty name="height" value="0.1" units="cm"/>
    </inkml:brush>
  </inkml:definitions>
  <inkml:trace contextRef="#ctx0" brushRef="#br0">4 140 992 0 0,'0'0'8046'0'0,"4"-40"-5827"0"0,-4-24 148 0 0,-7 36-921 0 0,7 27-1420 0 0,0 1-1 0 0,0-1 1 0 0,0 1 0 0 0,0 0-1 0 0,1-1 1 0 0,-1 1 0 0 0,0-1-1 0 0,0 1 1 0 0,1 0 0 0 0,-1-1-1 0 0,0 1 1 0 0,0 0 0 0 0,1-1-1 0 0,-1 1 1 0 0,0 0-1 0 0,1 0 1 0 0,-1-1 0 0 0,1 1-1 0 0,-1 0 1 0 0,0 0 0 0 0,1 0-1 0 0,-1 0 1 0 0,1-1 0 0 0,-1 1-1 0 0,0 0 1 0 0,1 0 0 0 0,-1 0-1 0 0,1 0 1 0 0,-1 0-1 0 0,1 0 1 0 0,0 0 0 0 0,24 1 140 0 0,9 5-248 0 0,-18-3 189 0 0,-3 1-111 0 0,1-1 0 0 0,-1-1-1 0 0,1 0 1 0 0,19 0 0 0 0,-23 4-96 0 0,-9-5 91 0 0,-1-1 0 0 0,1 1-1 0 0,-1 0 1 0 0,1-1 0 0 0,-1 1 0 0 0,1-1 0 0 0,0 1 0 0 0,-1-1 0 0 0,1 1 0 0 0,0-1-1 0 0,0 0 1 0 0,-1 1 0 0 0,1-1 0 0 0,0 0 0 0 0,0 1 0 0 0,0-1 0 0 0,-1 0-1 0 0,1 0 1 0 0,1 0 0 0 0,55 1-707 0 0,-56-1 614 0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2-21T00:42:30.306"/>
    </inkml:context>
    <inkml:brush xml:id="br0">
      <inkml:brushProperty name="width" value="0.1" units="cm"/>
      <inkml:brushProperty name="height" value="0.1" units="cm"/>
    </inkml:brush>
  </inkml:definitions>
  <inkml:trace contextRef="#ctx0" brushRef="#br0">17 0 96 0 0,'0'0'6033'0'0,"-7"45"-4026"0"0,4-5-1770 0 0,1-31-177 0 0,1 0-1 0 0,0 1 1 0 0,1-1 0 0 0,1 12 0 0 0,0-13-166 0 0,0-6 50 0 0,0 1-1 0 0,0-1 1 0 0,-1 1 0 0 0,1 0-1 0 0,-1-1 1 0 0,0 1-1 0 0,0-1 1 0 0,0 1 0 0 0,0 0-1 0 0,0-1 1 0 0,-1 1-1 0 0,0 2 1 0 0,0-4 50 0 0,1 0 0 0 0,-1 0-1 0 0,1-1 1 0 0,-1 1 0 0 0,0 0 0 0 0,1 0 0 0 0,0 0-1 0 0,-1 0 1 0 0,1 0 0 0 0,-1 0 0 0 0,1-1 0 0 0,0 1-1 0 0,0 0 1 0 0,0 0 0 0 0,-1 0 0 0 0,1 0 0 0 0,0 0-1 0 0,0 0 1 0 0,0 0 0 0 0,1 2 0 0 0,-1 1 692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438456-361D-4D63-8ECB-AC60E6316922}" type="datetimeFigureOut">
              <a:rPr lang="en-GB" smtClean="0"/>
              <a:t>02/10/2024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2C20CC-EB0A-41E0-BE30-8FA7001B2640}" type="slidenum">
              <a:rPr lang="en-GB" smtClean="0"/>
              <a:t>‹#›</a:t>
            </a:fld>
            <a:endParaRPr lang="en-GB"/>
          </a:p>
        </p:txBody>
      </p:sp>
    </p:spTree>
    <p:extLst>
      <p:ext uri="{BB962C8B-B14F-4D97-AF65-F5344CB8AC3E}">
        <p14:creationId xmlns:p14="http://schemas.microsoft.com/office/powerpoint/2010/main" val="2506215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bing.com/images/search?view=detailV2&amp;ccid=NOOW3s2h&amp;id=D892E136C0FCE182212A443E95CB0AAC64F9AA2C&amp;thid=OIP.NOOW3s2hqFjpMXoFvFMPKAHaE5&amp;mediaurl=https%3a%2f%2fth.bing.com%2fth%2fid%2fR.34e396decda1a858e9317a05bc530f28%3frik%3dLKr5ZKwKy5U%252bRA%26riu%3dhttp%253a%252f%252fsites.psu.edu%252fsiowfa15%252fwp-content%252fuploads%252fsites%252f29639%252f2015%252f09%252fwindTurbineLabels1.png%26ehk%3djGEBqWUoHC0rokzFHn2B%252bTdBqe4IAtA5NFMbiFY1mRA%253d%26risl%3d%26pid%3dImgRaw%26r%3d0&amp;exph=545&amp;expw=825&amp;q=schematic+diagram+of+a+3+blade+wind+turbine&amp;simid=607989785773225562&amp;FORM=IRPRST&amp;ck=DF3794D668BF90BAA36B44976E635428&amp;selectedIndex=17&amp;itb=0&amp;ajaxhist=0&amp;ajaxserp=0" TargetMode="External"/><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www.bing.com/images/search?view=detailV2&amp;ccid=NOOW3s2h&amp;id=D892E136C0FCE182212A443E95CB0AAC64F9AA2C&amp;thid=OIP.NOOW3s2hqFjpMXoFvFMPKAHaE5&amp;mediaurl=https%3a%2f%2fth.bing.com%2fth%2fid%2fR.34e396decda1a858e9317a05bc530f28%3frik%3dLKr5ZKwKy5U%252bRA%26riu%3dhttp%253a%252f%252fsites.psu.edu%252fsiowfa15%252fwp-content%252fuploads%252fsites%252f29639%252f2015%252f09%252fwindTurbineLabels1.png%26ehk%3djGEBqWUoHC0rokzFHn2B%252bTdBqe4IAtA5NFMbiFY1mRA%253d%26risl%3d%26pid%3dImgRaw%26r%3d0&amp;exph=545&amp;expw=825&amp;q=schematic+diagram+of+a+3+blade+wind+turbine&amp;simid=607989785773225562&amp;FORM=IRPRST&amp;ck=DF3794D668BF90BAA36B44976E635428&amp;selectedIndex=17&amp;itb=0&amp;ajaxhist=0&amp;ajaxserp=0" TargetMode="External"/><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099D48-D847-5F3A-126D-BF586F814E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0B2EAB-C48A-591E-F06B-63E9C94A4D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978AB9-A66F-27DE-16F1-6B1510325B6E}"/>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71B9D84D-32C0-B69F-CFF3-1AD3F74C4CD6}"/>
              </a:ext>
            </a:extLst>
          </p:cNvPr>
          <p:cNvSpPr>
            <a:spLocks noGrp="1"/>
          </p:cNvSpPr>
          <p:nvPr>
            <p:ph type="sldNum" sz="quarter" idx="5"/>
          </p:nvPr>
        </p:nvSpPr>
        <p:spPr/>
        <p:txBody>
          <a:bodyPr/>
          <a:lstStyle/>
          <a:p>
            <a:fld id="{782B2D1B-AC5A-4129-B674-008DE164E2AA}" type="slidenum">
              <a:rPr lang="en-US" smtClean="0"/>
              <a:t>3</a:t>
            </a:fld>
            <a:endParaRPr lang="en-US"/>
          </a:p>
        </p:txBody>
      </p:sp>
    </p:spTree>
    <p:extLst>
      <p:ext uri="{BB962C8B-B14F-4D97-AF65-F5344CB8AC3E}">
        <p14:creationId xmlns:p14="http://schemas.microsoft.com/office/powerpoint/2010/main" val="18935923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72C20CC-EB0A-41E0-BE30-8FA7001B2640}" type="slidenum">
              <a:rPr lang="en-GB" smtClean="0"/>
              <a:t>4</a:t>
            </a:fld>
            <a:endParaRPr lang="en-GB"/>
          </a:p>
        </p:txBody>
      </p:sp>
    </p:spTree>
    <p:extLst>
      <p:ext uri="{BB962C8B-B14F-4D97-AF65-F5344CB8AC3E}">
        <p14:creationId xmlns:p14="http://schemas.microsoft.com/office/powerpoint/2010/main" val="5862160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72C20CC-EB0A-41E0-BE30-8FA7001B2640}" type="slidenum">
              <a:rPr lang="en-GB" smtClean="0"/>
              <a:t>5</a:t>
            </a:fld>
            <a:endParaRPr lang="en-GB"/>
          </a:p>
        </p:txBody>
      </p:sp>
    </p:spTree>
    <p:extLst>
      <p:ext uri="{BB962C8B-B14F-4D97-AF65-F5344CB8AC3E}">
        <p14:creationId xmlns:p14="http://schemas.microsoft.com/office/powerpoint/2010/main" val="24601672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2B2D1B-AC5A-4129-B674-008DE164E2A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75982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ABA886-E3FE-F0F8-FFAA-709D5F80BE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91EC1F-B911-A52B-1D51-706E9BFE22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3C9929-C9BE-84AE-E125-3D0CD461DAE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B8B6311-7E12-9B69-9E63-905738FF7EB6}"/>
              </a:ext>
            </a:extLst>
          </p:cNvPr>
          <p:cNvSpPr>
            <a:spLocks noGrp="1"/>
          </p:cNvSpPr>
          <p:nvPr>
            <p:ph type="sldNum" sz="quarter" idx="5"/>
          </p:nvPr>
        </p:nvSpPr>
        <p:spPr/>
        <p:txBody>
          <a:bodyPr/>
          <a:lstStyle/>
          <a:p>
            <a:fld id="{782B2D1B-AC5A-4129-B674-008DE164E2AA}" type="slidenum">
              <a:rPr lang="en-US" smtClean="0"/>
              <a:t>7</a:t>
            </a:fld>
            <a:endParaRPr lang="en-US"/>
          </a:p>
        </p:txBody>
      </p:sp>
    </p:spTree>
    <p:extLst>
      <p:ext uri="{BB962C8B-B14F-4D97-AF65-F5344CB8AC3E}">
        <p14:creationId xmlns:p14="http://schemas.microsoft.com/office/powerpoint/2010/main" val="17881560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Presenting - Mahmood</a:t>
            </a:r>
          </a:p>
        </p:txBody>
      </p:sp>
      <p:sp>
        <p:nvSpPr>
          <p:cNvPr id="4" name="Slide Number Placeholder 3"/>
          <p:cNvSpPr>
            <a:spLocks noGrp="1"/>
          </p:cNvSpPr>
          <p:nvPr>
            <p:ph type="sldNum" sz="quarter" idx="5"/>
          </p:nvPr>
        </p:nvSpPr>
        <p:spPr/>
        <p:txBody>
          <a:bodyPr/>
          <a:lstStyle/>
          <a:p>
            <a:fld id="{12A45D74-C537-4FEF-B586-EA0F2774C32D}" type="slidenum">
              <a:rPr lang="en-GB" smtClean="0"/>
              <a:t>9</a:t>
            </a:fld>
            <a:endParaRPr lang="en-GB"/>
          </a:p>
        </p:txBody>
      </p:sp>
    </p:spTree>
    <p:extLst>
      <p:ext uri="{BB962C8B-B14F-4D97-AF65-F5344CB8AC3E}">
        <p14:creationId xmlns:p14="http://schemas.microsoft.com/office/powerpoint/2010/main" val="28185325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Presenting - Mahmood</a:t>
            </a:r>
          </a:p>
          <a:p>
            <a:endParaRPr lang="en-GB"/>
          </a:p>
        </p:txBody>
      </p:sp>
      <p:sp>
        <p:nvSpPr>
          <p:cNvPr id="4" name="Slide Number Placeholder 3"/>
          <p:cNvSpPr>
            <a:spLocks noGrp="1"/>
          </p:cNvSpPr>
          <p:nvPr>
            <p:ph type="sldNum" sz="quarter" idx="5"/>
          </p:nvPr>
        </p:nvSpPr>
        <p:spPr/>
        <p:txBody>
          <a:bodyPr/>
          <a:lstStyle/>
          <a:p>
            <a:fld id="{12A45D74-C537-4FEF-B586-EA0F2774C32D}" type="slidenum">
              <a:rPr lang="en-GB" smtClean="0"/>
              <a:t>10</a:t>
            </a:fld>
            <a:endParaRPr lang="en-GB"/>
          </a:p>
        </p:txBody>
      </p:sp>
    </p:spTree>
    <p:extLst>
      <p:ext uri="{BB962C8B-B14F-4D97-AF65-F5344CB8AC3E}">
        <p14:creationId xmlns:p14="http://schemas.microsoft.com/office/powerpoint/2010/main" val="10427515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2F20C-E9E8-3847-AEA1-CA53AD64108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61771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72C20CC-EB0A-41E0-BE30-8FA7001B2640}" type="slidenum">
              <a:rPr lang="en-GB" smtClean="0"/>
              <a:t>19</a:t>
            </a:fld>
            <a:endParaRPr lang="en-GB"/>
          </a:p>
        </p:txBody>
      </p:sp>
    </p:spTree>
    <p:extLst>
      <p:ext uri="{BB962C8B-B14F-4D97-AF65-F5344CB8AC3E}">
        <p14:creationId xmlns:p14="http://schemas.microsoft.com/office/powerpoint/2010/main" val="29074278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099D48-D847-5F3A-126D-BF586F814E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0B2EAB-C48A-591E-F06B-63E9C94A4D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978AB9-A66F-27DE-16F1-6B1510325B6E}"/>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71B9D84D-32C0-B69F-CFF3-1AD3F74C4CD6}"/>
              </a:ext>
            </a:extLst>
          </p:cNvPr>
          <p:cNvSpPr>
            <a:spLocks noGrp="1"/>
          </p:cNvSpPr>
          <p:nvPr>
            <p:ph type="sldNum" sz="quarter" idx="5"/>
          </p:nvPr>
        </p:nvSpPr>
        <p:spPr/>
        <p:txBody>
          <a:bodyPr/>
          <a:lstStyle/>
          <a:p>
            <a:fld id="{782B2D1B-AC5A-4129-B674-008DE164E2AA}" type="slidenum">
              <a:rPr lang="en-US" smtClean="0"/>
              <a:t>23</a:t>
            </a:fld>
            <a:endParaRPr lang="en-US"/>
          </a:p>
        </p:txBody>
      </p:sp>
    </p:spTree>
    <p:extLst>
      <p:ext uri="{BB962C8B-B14F-4D97-AF65-F5344CB8AC3E}">
        <p14:creationId xmlns:p14="http://schemas.microsoft.com/office/powerpoint/2010/main" val="4314542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099D48-D847-5F3A-126D-BF586F814E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0B2EAB-C48A-591E-F06B-63E9C94A4D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978AB9-A66F-27DE-16F1-6B1510325B6E}"/>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71B9D84D-32C0-B69F-CFF3-1AD3F74C4CD6}"/>
              </a:ext>
            </a:extLst>
          </p:cNvPr>
          <p:cNvSpPr>
            <a:spLocks noGrp="1"/>
          </p:cNvSpPr>
          <p:nvPr>
            <p:ph type="sldNum" sz="quarter" idx="5"/>
          </p:nvPr>
        </p:nvSpPr>
        <p:spPr/>
        <p:txBody>
          <a:bodyPr/>
          <a:lstStyle/>
          <a:p>
            <a:fld id="{782B2D1B-AC5A-4129-B674-008DE164E2AA}" type="slidenum">
              <a:rPr lang="en-US" smtClean="0"/>
              <a:t>24</a:t>
            </a:fld>
            <a:endParaRPr lang="en-US"/>
          </a:p>
        </p:txBody>
      </p:sp>
    </p:spTree>
    <p:extLst>
      <p:ext uri="{BB962C8B-B14F-4D97-AF65-F5344CB8AC3E}">
        <p14:creationId xmlns:p14="http://schemas.microsoft.com/office/powerpoint/2010/main" val="11569771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A812D4-301B-E7F0-80FC-E5CE0860DC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2EC0F9-83BA-0E8B-66EA-F1E5D5DBE8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904A67-B3B6-C31C-16D1-CFD3850FAA8B}"/>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9E36F4D5-E795-5779-91AE-76DDAB2195BA}"/>
              </a:ext>
            </a:extLst>
          </p:cNvPr>
          <p:cNvSpPr>
            <a:spLocks noGrp="1"/>
          </p:cNvSpPr>
          <p:nvPr>
            <p:ph type="sldNum" sz="quarter" idx="5"/>
          </p:nvPr>
        </p:nvSpPr>
        <p:spPr/>
        <p:txBody>
          <a:bodyPr/>
          <a:lstStyle/>
          <a:p>
            <a:fld id="{12A45D74-C537-4FEF-B586-EA0F2774C32D}" type="slidenum">
              <a:rPr lang="en-GB" smtClean="0"/>
              <a:t>28</a:t>
            </a:fld>
            <a:endParaRPr lang="en-GB"/>
          </a:p>
        </p:txBody>
      </p:sp>
    </p:spTree>
    <p:extLst>
      <p:ext uri="{BB962C8B-B14F-4D97-AF65-F5344CB8AC3E}">
        <p14:creationId xmlns:p14="http://schemas.microsoft.com/office/powerpoint/2010/main" val="41407259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F95B74-D5CF-1019-8160-2303CE72A7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1C66CA-A212-34D1-F8C9-7C16107581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1CF58C-9287-4082-BED6-68EF5D2754A9}"/>
              </a:ext>
            </a:extLst>
          </p:cNvPr>
          <p:cNvSpPr>
            <a:spLocks noGrp="1"/>
          </p:cNvSpPr>
          <p:nvPr>
            <p:ph type="body" idx="1"/>
          </p:nvPr>
        </p:nvSpPr>
        <p:spPr/>
        <p:txBody>
          <a:bodyPr/>
          <a:lstStyle/>
          <a:p>
            <a:r>
              <a:rPr lang="en-GB" err="1"/>
              <a:t>Whatsapp</a:t>
            </a:r>
            <a:r>
              <a:rPr lang="en-GB"/>
              <a:t> for informal communication</a:t>
            </a:r>
          </a:p>
          <a:p>
            <a:r>
              <a:rPr lang="en-GB"/>
              <a:t>Regular task allocation</a:t>
            </a:r>
          </a:p>
          <a:p>
            <a:endParaRPr lang="en-GB"/>
          </a:p>
        </p:txBody>
      </p:sp>
      <p:sp>
        <p:nvSpPr>
          <p:cNvPr id="4" name="Slide Number Placeholder 3">
            <a:extLst>
              <a:ext uri="{FF2B5EF4-FFF2-40B4-BE49-F238E27FC236}">
                <a16:creationId xmlns:a16="http://schemas.microsoft.com/office/drawing/2014/main" id="{F88716F3-4AF7-0119-B712-8AEE68C4E768}"/>
              </a:ext>
            </a:extLst>
          </p:cNvPr>
          <p:cNvSpPr>
            <a:spLocks noGrp="1"/>
          </p:cNvSpPr>
          <p:nvPr>
            <p:ph type="sldNum" sz="quarter" idx="5"/>
          </p:nvPr>
        </p:nvSpPr>
        <p:spPr/>
        <p:txBody>
          <a:bodyPr/>
          <a:lstStyle/>
          <a:p>
            <a:fld id="{12A45D74-C537-4FEF-B586-EA0F2774C32D}" type="slidenum">
              <a:rPr lang="en-GB" smtClean="0"/>
              <a:t>29</a:t>
            </a:fld>
            <a:endParaRPr lang="en-GB"/>
          </a:p>
        </p:txBody>
      </p:sp>
    </p:spTree>
    <p:extLst>
      <p:ext uri="{BB962C8B-B14F-4D97-AF65-F5344CB8AC3E}">
        <p14:creationId xmlns:p14="http://schemas.microsoft.com/office/powerpoint/2010/main" val="39413712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1191C8-670D-7816-C559-26D8775B28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4E4533-26B2-5204-59CF-B32427D273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BBE743-30DB-F745-C1FE-C76416D3844B}"/>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5AE522E-C84E-0218-9CDE-141C7B873E4B}"/>
              </a:ext>
            </a:extLst>
          </p:cNvPr>
          <p:cNvSpPr>
            <a:spLocks noGrp="1"/>
          </p:cNvSpPr>
          <p:nvPr>
            <p:ph type="sldNum" sz="quarter" idx="5"/>
          </p:nvPr>
        </p:nvSpPr>
        <p:spPr/>
        <p:txBody>
          <a:bodyPr/>
          <a:lstStyle/>
          <a:p>
            <a:fld id="{12A45D74-C537-4FEF-B586-EA0F2774C32D}" type="slidenum">
              <a:rPr lang="en-GB" smtClean="0"/>
              <a:t>32</a:t>
            </a:fld>
            <a:endParaRPr lang="en-GB"/>
          </a:p>
        </p:txBody>
      </p:sp>
    </p:spTree>
    <p:extLst>
      <p:ext uri="{BB962C8B-B14F-4D97-AF65-F5344CB8AC3E}">
        <p14:creationId xmlns:p14="http://schemas.microsoft.com/office/powerpoint/2010/main" val="9238805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7789B7-B20C-637A-CB67-59CBCD8A08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DEEE1A-EF58-B59F-8D1D-631D534C8D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2961A7-4889-F564-E93D-6833DFA4DC4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0151A644-9768-33C9-0FD9-D8CACC96D8D5}"/>
              </a:ext>
            </a:extLst>
          </p:cNvPr>
          <p:cNvSpPr>
            <a:spLocks noGrp="1"/>
          </p:cNvSpPr>
          <p:nvPr>
            <p:ph type="sldNum" sz="quarter" idx="5"/>
          </p:nvPr>
        </p:nvSpPr>
        <p:spPr/>
        <p:txBody>
          <a:bodyPr/>
          <a:lstStyle/>
          <a:p>
            <a:fld id="{12A45D74-C537-4FEF-B586-EA0F2774C32D}" type="slidenum">
              <a:rPr lang="en-GB" smtClean="0"/>
              <a:t>34</a:t>
            </a:fld>
            <a:endParaRPr lang="en-GB"/>
          </a:p>
        </p:txBody>
      </p:sp>
    </p:spTree>
    <p:extLst>
      <p:ext uri="{BB962C8B-B14F-4D97-AF65-F5344CB8AC3E}">
        <p14:creationId xmlns:p14="http://schemas.microsoft.com/office/powerpoint/2010/main" val="2905954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2A45D74-C537-4FEF-B586-EA0F2774C32D}" type="slidenum">
              <a:rPr lang="en-GB" smtClean="0"/>
              <a:t>43</a:t>
            </a:fld>
            <a:endParaRPr lang="en-GB"/>
          </a:p>
        </p:txBody>
      </p:sp>
    </p:spTree>
    <p:extLst>
      <p:ext uri="{BB962C8B-B14F-4D97-AF65-F5344CB8AC3E}">
        <p14:creationId xmlns:p14="http://schemas.microsoft.com/office/powerpoint/2010/main" val="21168427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err="1"/>
              <a:t>Whatsapp</a:t>
            </a:r>
            <a:r>
              <a:rPr lang="en-GB"/>
              <a:t> for informal communication</a:t>
            </a:r>
          </a:p>
          <a:p>
            <a:r>
              <a:rPr lang="en-GB"/>
              <a:t>Regular task allocation</a:t>
            </a:r>
          </a:p>
          <a:p>
            <a:endParaRPr lang="en-GB"/>
          </a:p>
        </p:txBody>
      </p:sp>
      <p:sp>
        <p:nvSpPr>
          <p:cNvPr id="4" name="Slide Number Placeholder 3"/>
          <p:cNvSpPr>
            <a:spLocks noGrp="1"/>
          </p:cNvSpPr>
          <p:nvPr>
            <p:ph type="sldNum" sz="quarter" idx="5"/>
          </p:nvPr>
        </p:nvSpPr>
        <p:spPr/>
        <p:txBody>
          <a:bodyPr/>
          <a:lstStyle/>
          <a:p>
            <a:fld id="{12A45D74-C537-4FEF-B586-EA0F2774C32D}" type="slidenum">
              <a:rPr lang="en-GB" smtClean="0"/>
              <a:t>44</a:t>
            </a:fld>
            <a:endParaRPr lang="en-GB"/>
          </a:p>
        </p:txBody>
      </p:sp>
    </p:spTree>
    <p:extLst>
      <p:ext uri="{BB962C8B-B14F-4D97-AF65-F5344CB8AC3E}">
        <p14:creationId xmlns:p14="http://schemas.microsoft.com/office/powerpoint/2010/main" val="29603946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Here we have the high-level product design specification which we have split into 6 sections being performance, size, environment, materials, manufacturing and cost, life cycle, maintenance and finally safety and we have outlined the main objectives and criteria of each one. For performance, the turbines need to be highly efficient and produce 70% of the islands energy output which is 504GWh per year which will be done by using 24 turbines which produce 21 GWh/ year each and also by optimising yaw and pitch drive systems to absorb maximum energy and limit losses in transmission systems. For size we sized up the turbines to achieve the required 21 GWh/year per turbine. For environment, we took in to account the effects of the external environment on the internal components and the measures to prevent these effects such as waterproofing and ventilation. For materials, manufacturing and cost we require suitable materials which withstand the salt water of the sea and windspeeds of up to 34m/s in the winter and also to be recycled or recyclable and cheap to manufacture. The turbines must last at least 20 years and be easy to build and decommission which will be achieved by design. For maintenance an accurate maintenance schedule must be made and the turbine must accommodate for easy access of serviceable part. Finally for safety braking systems must be reliable and back up systems must be in place which can be operated manually and also the safety of the maintenance crew must be accommodated for by installing platforms, safety rails etc</a:t>
            </a:r>
          </a:p>
          <a:p>
            <a:endParaRPr lang="en-GB"/>
          </a:p>
        </p:txBody>
      </p:sp>
      <p:sp>
        <p:nvSpPr>
          <p:cNvPr id="4" name="Slide Number Placeholder 3"/>
          <p:cNvSpPr>
            <a:spLocks noGrp="1"/>
          </p:cNvSpPr>
          <p:nvPr>
            <p:ph type="sldNum" sz="quarter" idx="5"/>
          </p:nvPr>
        </p:nvSpPr>
        <p:spPr/>
        <p:txBody>
          <a:bodyPr/>
          <a:lstStyle/>
          <a:p>
            <a:fld id="{3A6EB893-E20F-44FC-BE5E-478156081E17}" type="slidenum">
              <a:rPr lang="en-GB" smtClean="0"/>
              <a:t>47</a:t>
            </a:fld>
            <a:endParaRPr lang="en-GB"/>
          </a:p>
        </p:txBody>
      </p:sp>
    </p:spTree>
    <p:extLst>
      <p:ext uri="{BB962C8B-B14F-4D97-AF65-F5344CB8AC3E}">
        <p14:creationId xmlns:p14="http://schemas.microsoft.com/office/powerpoint/2010/main" val="41906555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For quality management firstly the group leader creates unity within the group by accommodating a friendly and collaborative environment. Management strategies such as the </a:t>
            </a:r>
            <a:r>
              <a:rPr lang="en-GB" err="1"/>
              <a:t>gantt</a:t>
            </a:r>
            <a:r>
              <a:rPr lang="en-GB"/>
              <a:t> chart and Belbin test were used to allow the project to progress swiftly and efficiently. We followed an iterative design process which allowed us to continuously improve our work by constantly referring back to the team statement of requirements and group design specification. We also carried out a swot analysis to help us develop effective strategies thought our project. And lastly our design choices are backed by research and evidence to ensure they are in fact correct.</a:t>
            </a:r>
          </a:p>
        </p:txBody>
      </p:sp>
      <p:sp>
        <p:nvSpPr>
          <p:cNvPr id="4" name="Slide Number Placeholder 3"/>
          <p:cNvSpPr>
            <a:spLocks noGrp="1"/>
          </p:cNvSpPr>
          <p:nvPr>
            <p:ph type="sldNum" sz="quarter" idx="5"/>
          </p:nvPr>
        </p:nvSpPr>
        <p:spPr/>
        <p:txBody>
          <a:bodyPr/>
          <a:lstStyle/>
          <a:p>
            <a:fld id="{12A45D74-C537-4FEF-B586-EA0F2774C32D}" type="slidenum">
              <a:rPr lang="en-GB" smtClean="0"/>
              <a:t>48</a:t>
            </a:fld>
            <a:endParaRPr lang="en-GB"/>
          </a:p>
        </p:txBody>
      </p:sp>
    </p:spTree>
    <p:extLst>
      <p:ext uri="{BB962C8B-B14F-4D97-AF65-F5344CB8AC3E}">
        <p14:creationId xmlns:p14="http://schemas.microsoft.com/office/powerpoint/2010/main" val="3541734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For security we identified 4 areas which present a possible threat and assessed how severe the threat is and how likely it is to happen. We then identified measures to prevent these risks from happening. For example we could have a physical breach onto the turbine which poses a high threat as they can potentially disrupt power transmission by cutting cables between the generator and transformer. To prevent this from happening we would deploy surveillance and other monitoring systems to alert coast guards. Other risks can be extreme weather conditions which poses a high risk as they can damage the turbines. To prevent this the turbines are to withstand these conditions by design. This can be done by adding reinforcements and braking systems which prevent the turbine from spinning too fast.</a:t>
            </a:r>
          </a:p>
        </p:txBody>
      </p:sp>
      <p:sp>
        <p:nvSpPr>
          <p:cNvPr id="4" name="Slide Number Placeholder 3"/>
          <p:cNvSpPr>
            <a:spLocks noGrp="1"/>
          </p:cNvSpPr>
          <p:nvPr>
            <p:ph type="sldNum" sz="quarter" idx="5"/>
          </p:nvPr>
        </p:nvSpPr>
        <p:spPr/>
        <p:txBody>
          <a:bodyPr/>
          <a:lstStyle/>
          <a:p>
            <a:fld id="{3A6EB893-E20F-44FC-BE5E-478156081E17}" type="slidenum">
              <a:rPr lang="en-GB" smtClean="0"/>
              <a:t>49</a:t>
            </a:fld>
            <a:endParaRPr lang="en-GB"/>
          </a:p>
        </p:txBody>
      </p:sp>
    </p:spTree>
    <p:extLst>
      <p:ext uri="{BB962C8B-B14F-4D97-AF65-F5344CB8AC3E}">
        <p14:creationId xmlns:p14="http://schemas.microsoft.com/office/powerpoint/2010/main" val="15147668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Here we have the functional analysis tree where we took into account four main areas and broke them down and assessed key requirements for them to be effective such as here we have efficiency which highly depends on the yaw and pitch drive to absorb the highest amount of energy which is run by the control systems which require accurate sensors. Same with for the energy conversion aspect of the turbine which is achieved by transmitting kinetic energy through the shafts and gearbox which are required to withstand the operating torques and speeds. </a:t>
            </a:r>
          </a:p>
        </p:txBody>
      </p:sp>
      <p:sp>
        <p:nvSpPr>
          <p:cNvPr id="4" name="Slide Number Placeholder 3"/>
          <p:cNvSpPr>
            <a:spLocks noGrp="1"/>
          </p:cNvSpPr>
          <p:nvPr>
            <p:ph type="sldNum" sz="quarter" idx="5"/>
          </p:nvPr>
        </p:nvSpPr>
        <p:spPr/>
        <p:txBody>
          <a:bodyPr/>
          <a:lstStyle/>
          <a:p>
            <a:fld id="{3A6EB893-E20F-44FC-BE5E-478156081E17}" type="slidenum">
              <a:rPr lang="en-GB" smtClean="0"/>
              <a:t>50</a:t>
            </a:fld>
            <a:endParaRPr lang="en-GB"/>
          </a:p>
        </p:txBody>
      </p:sp>
    </p:spTree>
    <p:extLst>
      <p:ext uri="{BB962C8B-B14F-4D97-AF65-F5344CB8AC3E}">
        <p14:creationId xmlns:p14="http://schemas.microsoft.com/office/powerpoint/2010/main" val="34591661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linkClick r:id="rId3"/>
              </a:rPr>
              <a:t>schematic diagram of a 3 blade wind turbine - Search Images (bing.com)</a:t>
            </a:r>
            <a:endParaRPr lang="en-US"/>
          </a:p>
          <a:p>
            <a:endParaRPr lang="en-US"/>
          </a:p>
          <a:p>
            <a:endParaRPr lang="en-US"/>
          </a:p>
          <a:p>
            <a:r>
              <a:rPr lang="en-US"/>
              <a:t>How much power?</a:t>
            </a:r>
          </a:p>
          <a:p>
            <a:endParaRPr lang="en-US"/>
          </a:p>
          <a:p>
            <a:r>
              <a:rPr lang="en-US" u="sng"/>
              <a:t>Script </a:t>
            </a:r>
          </a:p>
          <a:p>
            <a:r>
              <a:rPr lang="en-US"/>
              <a:t>Overall integration with other groups.</a:t>
            </a:r>
          </a:p>
          <a:p>
            <a:r>
              <a:rPr lang="en-US"/>
              <a:t>Info we required before we could get started. </a:t>
            </a:r>
          </a:p>
          <a:p>
            <a:r>
              <a:rPr lang="en-US"/>
              <a:t>Info we gave to other groups once we completed the initial stages o the design. </a:t>
            </a:r>
          </a:p>
          <a:p>
            <a:r>
              <a:rPr lang="en-US"/>
              <a:t> </a:t>
            </a:r>
          </a:p>
        </p:txBody>
      </p:sp>
      <p:sp>
        <p:nvSpPr>
          <p:cNvPr id="4" name="Slide Number Placeholder 3"/>
          <p:cNvSpPr>
            <a:spLocks noGrp="1"/>
          </p:cNvSpPr>
          <p:nvPr>
            <p:ph type="sldNum" sz="quarter" idx="5"/>
          </p:nvPr>
        </p:nvSpPr>
        <p:spPr/>
        <p:txBody>
          <a:bodyPr/>
          <a:lstStyle/>
          <a:p>
            <a:fld id="{12A45D74-C537-4FEF-B586-EA0F2774C32D}" type="slidenum">
              <a:rPr lang="en-GB" smtClean="0"/>
              <a:t>51</a:t>
            </a:fld>
            <a:endParaRPr lang="en-GB"/>
          </a:p>
        </p:txBody>
      </p:sp>
    </p:spTree>
    <p:extLst>
      <p:ext uri="{BB962C8B-B14F-4D97-AF65-F5344CB8AC3E}">
        <p14:creationId xmlns:p14="http://schemas.microsoft.com/office/powerpoint/2010/main" val="25038051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FFB987-B913-908A-4291-D797AC795F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5281F3-1242-6E3D-C2FA-4B78752540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AB7CD5-D3E2-3C28-A569-8A7A41F02250}"/>
              </a:ext>
            </a:extLst>
          </p:cNvPr>
          <p:cNvSpPr>
            <a:spLocks noGrp="1"/>
          </p:cNvSpPr>
          <p:nvPr>
            <p:ph type="body" idx="1"/>
          </p:nvPr>
        </p:nvSpPr>
        <p:spPr/>
        <p:txBody>
          <a:bodyPr/>
          <a:lstStyle/>
          <a:p>
            <a:r>
              <a:rPr lang="en-US" u="sng"/>
              <a:t>Script </a:t>
            </a:r>
          </a:p>
          <a:p>
            <a:r>
              <a:rPr lang="en-US"/>
              <a:t>Going into more detail… </a:t>
            </a:r>
          </a:p>
          <a:p>
            <a:r>
              <a:rPr lang="en-US"/>
              <a:t>First we will discuss the external components….. </a:t>
            </a:r>
            <a:endParaRPr lang="en-GB"/>
          </a:p>
        </p:txBody>
      </p:sp>
      <p:sp>
        <p:nvSpPr>
          <p:cNvPr id="4" name="Slide Number Placeholder 3">
            <a:extLst>
              <a:ext uri="{FF2B5EF4-FFF2-40B4-BE49-F238E27FC236}">
                <a16:creationId xmlns:a16="http://schemas.microsoft.com/office/drawing/2014/main" id="{B24EEC84-78A1-B3BB-0488-F93858737940}"/>
              </a:ext>
            </a:extLst>
          </p:cNvPr>
          <p:cNvSpPr>
            <a:spLocks noGrp="1"/>
          </p:cNvSpPr>
          <p:nvPr>
            <p:ph type="sldNum" sz="quarter" idx="5"/>
          </p:nvPr>
        </p:nvSpPr>
        <p:spPr/>
        <p:txBody>
          <a:bodyPr/>
          <a:lstStyle/>
          <a:p>
            <a:fld id="{3A6EB893-E20F-44FC-BE5E-478156081E17}" type="slidenum">
              <a:rPr lang="en-GB" smtClean="0"/>
              <a:t>52</a:t>
            </a:fld>
            <a:endParaRPr lang="en-GB"/>
          </a:p>
        </p:txBody>
      </p:sp>
    </p:spTree>
    <p:extLst>
      <p:ext uri="{BB962C8B-B14F-4D97-AF65-F5344CB8AC3E}">
        <p14:creationId xmlns:p14="http://schemas.microsoft.com/office/powerpoint/2010/main" val="14552265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a:t>Script </a:t>
            </a:r>
          </a:p>
          <a:p>
            <a:r>
              <a:rPr lang="en-US"/>
              <a:t>To start with I will focus on the external… </a:t>
            </a:r>
          </a:p>
          <a:p>
            <a:r>
              <a:rPr lang="en-US"/>
              <a:t>We discussed with the civil group and decided that height… </a:t>
            </a:r>
          </a:p>
          <a:p>
            <a:r>
              <a:rPr lang="en-US"/>
              <a:t>Because at that height the wind speed is….. </a:t>
            </a:r>
            <a:endParaRPr lang="en-GB"/>
          </a:p>
        </p:txBody>
      </p:sp>
      <p:sp>
        <p:nvSpPr>
          <p:cNvPr id="4" name="Slide Number Placeholder 3"/>
          <p:cNvSpPr>
            <a:spLocks noGrp="1"/>
          </p:cNvSpPr>
          <p:nvPr>
            <p:ph type="sldNum" sz="quarter" idx="5"/>
          </p:nvPr>
        </p:nvSpPr>
        <p:spPr/>
        <p:txBody>
          <a:bodyPr/>
          <a:lstStyle/>
          <a:p>
            <a:fld id="{3A6EB893-E20F-44FC-BE5E-478156081E17}" type="slidenum">
              <a:rPr lang="en-GB" smtClean="0"/>
              <a:t>53</a:t>
            </a:fld>
            <a:endParaRPr lang="en-GB"/>
          </a:p>
        </p:txBody>
      </p:sp>
    </p:spTree>
    <p:extLst>
      <p:ext uri="{BB962C8B-B14F-4D97-AF65-F5344CB8AC3E}">
        <p14:creationId xmlns:p14="http://schemas.microsoft.com/office/powerpoint/2010/main" val="11079361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outer casing of the wind turbine nacelle should be…. </a:t>
            </a:r>
          </a:p>
          <a:p>
            <a:endParaRPr lang="en-US"/>
          </a:p>
          <a:p>
            <a:endParaRPr lang="en-GB"/>
          </a:p>
        </p:txBody>
      </p:sp>
      <p:sp>
        <p:nvSpPr>
          <p:cNvPr id="4" name="Slide Number Placeholder 3"/>
          <p:cNvSpPr>
            <a:spLocks noGrp="1"/>
          </p:cNvSpPr>
          <p:nvPr>
            <p:ph type="sldNum" sz="quarter" idx="5"/>
          </p:nvPr>
        </p:nvSpPr>
        <p:spPr/>
        <p:txBody>
          <a:bodyPr/>
          <a:lstStyle/>
          <a:p>
            <a:fld id="{3A6EB893-E20F-44FC-BE5E-478156081E17}" type="slidenum">
              <a:rPr lang="en-GB" smtClean="0"/>
              <a:t>54</a:t>
            </a:fld>
            <a:endParaRPr lang="en-GB"/>
          </a:p>
        </p:txBody>
      </p:sp>
    </p:spTree>
    <p:extLst>
      <p:ext uri="{BB962C8B-B14F-4D97-AF65-F5344CB8AC3E}">
        <p14:creationId xmlns:p14="http://schemas.microsoft.com/office/powerpoint/2010/main" val="27661858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a:t>Script</a:t>
            </a:r>
          </a:p>
          <a:p>
            <a:r>
              <a:rPr lang="en-US"/>
              <a:t>We decided to use a 3 blade structure…. </a:t>
            </a:r>
          </a:p>
          <a:p>
            <a:r>
              <a:rPr lang="en-US"/>
              <a:t>Blade diameter chosen….</a:t>
            </a:r>
          </a:p>
          <a:p>
            <a:r>
              <a:rPr lang="en-US" err="1"/>
              <a:t>Aerofoil</a:t>
            </a:r>
            <a:r>
              <a:rPr lang="en-US"/>
              <a:t> shape</a:t>
            </a:r>
          </a:p>
          <a:p>
            <a:r>
              <a:rPr lang="en-GB"/>
              <a:t>Considered making blades from… glass fibre…. Because… </a:t>
            </a:r>
          </a:p>
          <a:p>
            <a:endParaRPr lang="en-GB"/>
          </a:p>
        </p:txBody>
      </p:sp>
      <p:sp>
        <p:nvSpPr>
          <p:cNvPr id="4" name="Slide Number Placeholder 3"/>
          <p:cNvSpPr>
            <a:spLocks noGrp="1"/>
          </p:cNvSpPr>
          <p:nvPr>
            <p:ph type="sldNum" sz="quarter" idx="5"/>
          </p:nvPr>
        </p:nvSpPr>
        <p:spPr/>
        <p:txBody>
          <a:bodyPr/>
          <a:lstStyle/>
          <a:p>
            <a:fld id="{3A6EB893-E20F-44FC-BE5E-478156081E17}" type="slidenum">
              <a:rPr lang="en-GB" smtClean="0"/>
              <a:t>55</a:t>
            </a:fld>
            <a:endParaRPr lang="en-GB"/>
          </a:p>
        </p:txBody>
      </p:sp>
    </p:spTree>
    <p:extLst>
      <p:ext uri="{BB962C8B-B14F-4D97-AF65-F5344CB8AC3E}">
        <p14:creationId xmlns:p14="http://schemas.microsoft.com/office/powerpoint/2010/main" val="17195815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BCA8D8-D0BF-E533-11A9-AEF3D2BAB8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E1035B-B7F0-B60A-F946-86D1646A49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EE1DCB-27B9-CED3-D79F-71FA6AB53B12}"/>
              </a:ext>
            </a:extLst>
          </p:cNvPr>
          <p:cNvSpPr>
            <a:spLocks noGrp="1"/>
          </p:cNvSpPr>
          <p:nvPr>
            <p:ph type="body" idx="1"/>
          </p:nvPr>
        </p:nvSpPr>
        <p:spPr/>
        <p:txBody>
          <a:bodyPr/>
          <a:lstStyle/>
          <a:p>
            <a:r>
              <a:rPr lang="en-US" u="sng"/>
              <a:t>Script </a:t>
            </a:r>
          </a:p>
          <a:p>
            <a:r>
              <a:rPr lang="en-US"/>
              <a:t>Now I will move onto the internal components within the wind turbine. </a:t>
            </a:r>
            <a:endParaRPr lang="en-GB"/>
          </a:p>
        </p:txBody>
      </p:sp>
      <p:sp>
        <p:nvSpPr>
          <p:cNvPr id="4" name="Slide Number Placeholder 3">
            <a:extLst>
              <a:ext uri="{FF2B5EF4-FFF2-40B4-BE49-F238E27FC236}">
                <a16:creationId xmlns:a16="http://schemas.microsoft.com/office/drawing/2014/main" id="{D668A4EA-14AD-E3BA-5E60-C62E32FF41F9}"/>
              </a:ext>
            </a:extLst>
          </p:cNvPr>
          <p:cNvSpPr>
            <a:spLocks noGrp="1"/>
          </p:cNvSpPr>
          <p:nvPr>
            <p:ph type="sldNum" sz="quarter" idx="5"/>
          </p:nvPr>
        </p:nvSpPr>
        <p:spPr/>
        <p:txBody>
          <a:bodyPr/>
          <a:lstStyle/>
          <a:p>
            <a:fld id="{12A45D74-C537-4FEF-B586-EA0F2774C32D}" type="slidenum">
              <a:rPr lang="en-GB" smtClean="0"/>
              <a:t>56</a:t>
            </a:fld>
            <a:endParaRPr lang="en-GB"/>
          </a:p>
        </p:txBody>
      </p:sp>
    </p:spTree>
    <p:extLst>
      <p:ext uri="{BB962C8B-B14F-4D97-AF65-F5344CB8AC3E}">
        <p14:creationId xmlns:p14="http://schemas.microsoft.com/office/powerpoint/2010/main" val="41709847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a:t>Script</a:t>
            </a:r>
          </a:p>
          <a:p>
            <a:r>
              <a:rPr lang="en-US"/>
              <a:t>Within this part we will have the low-speed shaft, the gearbox, and then the high speed shaft. </a:t>
            </a:r>
          </a:p>
          <a:p>
            <a:r>
              <a:rPr lang="en-GB"/>
              <a:t>Low speed shaft comes from rotation of blades so it requires integration with blades team… </a:t>
            </a:r>
          </a:p>
          <a:p>
            <a:r>
              <a:rPr lang="en-GB"/>
              <a:t>Shafts and gearbox casing….. Lightweight </a:t>
            </a:r>
          </a:p>
          <a:p>
            <a:r>
              <a:rPr lang="en-GB"/>
              <a:t>Minimise….</a:t>
            </a:r>
          </a:p>
          <a:p>
            <a:endParaRPr lang="en-GB"/>
          </a:p>
          <a:p>
            <a:endParaRPr lang="en-GB"/>
          </a:p>
          <a:p>
            <a:r>
              <a:rPr lang="en-GB"/>
              <a:t>(lubricating gears, decreasing roughness of gears, gears with smoother meshing, gear selection – choose gears with good precision and good meshing) </a:t>
            </a:r>
          </a:p>
        </p:txBody>
      </p:sp>
      <p:sp>
        <p:nvSpPr>
          <p:cNvPr id="4" name="Slide Number Placeholder 3"/>
          <p:cNvSpPr>
            <a:spLocks noGrp="1"/>
          </p:cNvSpPr>
          <p:nvPr>
            <p:ph type="sldNum" sz="quarter" idx="5"/>
          </p:nvPr>
        </p:nvSpPr>
        <p:spPr/>
        <p:txBody>
          <a:bodyPr/>
          <a:lstStyle/>
          <a:p>
            <a:fld id="{3A6EB893-E20F-44FC-BE5E-478156081E17}" type="slidenum">
              <a:rPr lang="en-GB" smtClean="0"/>
              <a:t>57</a:t>
            </a:fld>
            <a:endParaRPr lang="en-GB"/>
          </a:p>
        </p:txBody>
      </p:sp>
    </p:spTree>
    <p:extLst>
      <p:ext uri="{BB962C8B-B14F-4D97-AF65-F5344CB8AC3E}">
        <p14:creationId xmlns:p14="http://schemas.microsoft.com/office/powerpoint/2010/main" val="10967878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a:t>Script</a:t>
            </a:r>
          </a:p>
          <a:p>
            <a:r>
              <a:rPr lang="en-GB"/>
              <a:t>G+T = Will be outsourced..</a:t>
            </a:r>
          </a:p>
          <a:p>
            <a:r>
              <a:rPr lang="en-GB"/>
              <a:t>Built in ventilation system… </a:t>
            </a:r>
          </a:p>
          <a:p>
            <a:r>
              <a:rPr lang="en-GB"/>
              <a:t>G = Needs to be able to produce… </a:t>
            </a:r>
          </a:p>
          <a:p>
            <a:r>
              <a:rPr lang="en-GB"/>
              <a:t>We spoke with the electrical controls team… </a:t>
            </a:r>
          </a:p>
        </p:txBody>
      </p:sp>
      <p:sp>
        <p:nvSpPr>
          <p:cNvPr id="4" name="Slide Number Placeholder 3"/>
          <p:cNvSpPr>
            <a:spLocks noGrp="1"/>
          </p:cNvSpPr>
          <p:nvPr>
            <p:ph type="sldNum" sz="quarter" idx="5"/>
          </p:nvPr>
        </p:nvSpPr>
        <p:spPr/>
        <p:txBody>
          <a:bodyPr/>
          <a:lstStyle/>
          <a:p>
            <a:fld id="{12A45D74-C537-4FEF-B586-EA0F2774C32D}" type="slidenum">
              <a:rPr lang="en-GB" smtClean="0"/>
              <a:t>58</a:t>
            </a:fld>
            <a:endParaRPr lang="en-GB"/>
          </a:p>
        </p:txBody>
      </p:sp>
    </p:spTree>
    <p:extLst>
      <p:ext uri="{BB962C8B-B14F-4D97-AF65-F5344CB8AC3E}">
        <p14:creationId xmlns:p14="http://schemas.microsoft.com/office/powerpoint/2010/main" val="11953650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a:t>Script </a:t>
            </a:r>
          </a:p>
          <a:p>
            <a:r>
              <a:rPr lang="en-US"/>
              <a:t>Control = yaw and pitch and anemometer </a:t>
            </a:r>
          </a:p>
          <a:p>
            <a:r>
              <a:rPr lang="en-US"/>
              <a:t>2 sensors </a:t>
            </a:r>
          </a:p>
          <a:p>
            <a:r>
              <a:rPr lang="en-US"/>
              <a:t>Direction… used for…. </a:t>
            </a:r>
          </a:p>
          <a:p>
            <a:r>
              <a:rPr lang="en-US"/>
              <a:t>Velocity….. Used for…… </a:t>
            </a:r>
          </a:p>
          <a:p>
            <a:endParaRPr lang="en-US"/>
          </a:p>
          <a:p>
            <a:endParaRPr lang="en-GB"/>
          </a:p>
        </p:txBody>
      </p:sp>
      <p:sp>
        <p:nvSpPr>
          <p:cNvPr id="4" name="Slide Number Placeholder 3"/>
          <p:cNvSpPr>
            <a:spLocks noGrp="1"/>
          </p:cNvSpPr>
          <p:nvPr>
            <p:ph type="sldNum" sz="quarter" idx="5"/>
          </p:nvPr>
        </p:nvSpPr>
        <p:spPr/>
        <p:txBody>
          <a:bodyPr/>
          <a:lstStyle/>
          <a:p>
            <a:fld id="{3A6EB893-E20F-44FC-BE5E-478156081E17}" type="slidenum">
              <a:rPr lang="en-GB" smtClean="0"/>
              <a:t>59</a:t>
            </a:fld>
            <a:endParaRPr lang="en-GB"/>
          </a:p>
        </p:txBody>
      </p:sp>
    </p:spTree>
    <p:extLst>
      <p:ext uri="{BB962C8B-B14F-4D97-AF65-F5344CB8AC3E}">
        <p14:creationId xmlns:p14="http://schemas.microsoft.com/office/powerpoint/2010/main" val="10396207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2A45D74-C537-4FEF-B586-EA0F2774C32D}" type="slidenum">
              <a:rPr lang="en-GB" smtClean="0"/>
              <a:t>63</a:t>
            </a:fld>
            <a:endParaRPr lang="en-GB"/>
          </a:p>
        </p:txBody>
      </p:sp>
    </p:spTree>
    <p:extLst>
      <p:ext uri="{BB962C8B-B14F-4D97-AF65-F5344CB8AC3E}">
        <p14:creationId xmlns:p14="http://schemas.microsoft.com/office/powerpoint/2010/main" val="25271152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A45D74-C537-4FEF-B586-EA0F2774C32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783247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err="1"/>
              <a:t>Whatsapp</a:t>
            </a:r>
            <a:r>
              <a:rPr lang="en-GB"/>
              <a:t> for informal communication</a:t>
            </a:r>
          </a:p>
          <a:p>
            <a:r>
              <a:rPr lang="en-GB"/>
              <a:t>Regular task allocation</a:t>
            </a:r>
          </a:p>
          <a:p>
            <a:endParaRPr lang="en-GB"/>
          </a:p>
        </p:txBody>
      </p:sp>
      <p:sp>
        <p:nvSpPr>
          <p:cNvPr id="4" name="Slide Number Placeholder 3"/>
          <p:cNvSpPr>
            <a:spLocks noGrp="1"/>
          </p:cNvSpPr>
          <p:nvPr>
            <p:ph type="sldNum" sz="quarter" idx="5"/>
          </p:nvPr>
        </p:nvSpPr>
        <p:spPr/>
        <p:txBody>
          <a:bodyPr/>
          <a:lstStyle/>
          <a:p>
            <a:fld id="{12A45D74-C537-4FEF-B586-EA0F2774C32D}" type="slidenum">
              <a:rPr lang="en-GB" smtClean="0"/>
              <a:t>69</a:t>
            </a:fld>
            <a:endParaRPr lang="en-GB"/>
          </a:p>
        </p:txBody>
      </p:sp>
    </p:spTree>
    <p:extLst>
      <p:ext uri="{BB962C8B-B14F-4D97-AF65-F5344CB8AC3E}">
        <p14:creationId xmlns:p14="http://schemas.microsoft.com/office/powerpoint/2010/main" val="9498725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A45D74-C537-4FEF-B586-EA0F2774C32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207344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linkClick r:id="rId3"/>
              </a:rPr>
              <a:t>schematic diagram of a 3 blade wind turbine - Search Images (bing.com)</a:t>
            </a:r>
            <a:endParaRPr lang="en-US"/>
          </a:p>
          <a:p>
            <a:endParaRPr lang="en-US"/>
          </a:p>
          <a:p>
            <a:endParaRPr lang="en-US"/>
          </a:p>
          <a:p>
            <a:r>
              <a:rPr lang="en-US"/>
              <a:t>How much power? </a:t>
            </a:r>
          </a:p>
        </p:txBody>
      </p:sp>
      <p:sp>
        <p:nvSpPr>
          <p:cNvPr id="4" name="Slide Number Placeholder 3"/>
          <p:cNvSpPr>
            <a:spLocks noGrp="1"/>
          </p:cNvSpPr>
          <p:nvPr>
            <p:ph type="sldNum" sz="quarter" idx="5"/>
          </p:nvPr>
        </p:nvSpPr>
        <p:spPr/>
        <p:txBody>
          <a:bodyPr/>
          <a:lstStyle/>
          <a:p>
            <a:fld id="{12A45D74-C537-4FEF-B586-EA0F2774C32D}" type="slidenum">
              <a:rPr lang="en-GB" smtClean="0"/>
              <a:t>75</a:t>
            </a:fld>
            <a:endParaRPr lang="en-GB"/>
          </a:p>
        </p:txBody>
      </p:sp>
    </p:spTree>
    <p:extLst>
      <p:ext uri="{BB962C8B-B14F-4D97-AF65-F5344CB8AC3E}">
        <p14:creationId xmlns:p14="http://schemas.microsoft.com/office/powerpoint/2010/main" val="30438391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DD7D7F-CD1A-C618-BB7E-DA13FFF23E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EED5E7-1A6A-EC8C-0B67-9D12683CB8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E7255F-DC00-3C9D-12CA-73EB8AA4D08D}"/>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EF912FD-87B0-48DA-AFE4-523D123764C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2F20C-E9E8-3847-AEA1-CA53AD64108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222674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2F20C-E9E8-3847-AEA1-CA53AD64108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400214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a:solidFill>
                  <a:srgbClr val="ECECEC"/>
                </a:solidFill>
                <a:effectLst/>
                <a:latin typeface="Söhne"/>
              </a:rPr>
              <a:t>Lubrication System: Design an effective lubrication system to ensure proper lubrication of gears and bearings, reducing friction, wear, and heat generation.</a:t>
            </a:r>
          </a:p>
          <a:p>
            <a:r>
              <a:rPr lang="en-GB" b="0" i="0">
                <a:solidFill>
                  <a:srgbClr val="ECECEC"/>
                </a:solidFill>
                <a:effectLst/>
                <a:latin typeface="Söhne"/>
              </a:rPr>
              <a:t>Mounting and Housing: Design a robust mounting system to support the gearbox components securely and withstand external forces and vibrations</a:t>
            </a: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2F20C-E9E8-3847-AEA1-CA53AD64108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348314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CF8DD0-0228-3EC2-ACBB-FFC5073575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616BD9-E556-1B24-3F5A-BB20E3C67B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05DE7A-03BF-AAD7-6AC4-721C66C9870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68A6A57-7C2A-7E75-2B87-C6C1E70E91C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2F20C-E9E8-3847-AEA1-CA53AD64108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779065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a:solidFill>
                  <a:srgbClr val="ECECEC"/>
                </a:solidFill>
                <a:effectLst/>
                <a:latin typeface="Söhne"/>
              </a:rPr>
              <a:t>Low maintenance requirements: Utilizes durable materials and simple maintenance procedures to minimize downtime.</a:t>
            </a:r>
          </a:p>
          <a:p>
            <a:r>
              <a:rPr lang="en-GB" b="0" i="0">
                <a:solidFill>
                  <a:srgbClr val="ECECEC"/>
                </a:solidFill>
                <a:effectLst/>
                <a:latin typeface="Söhne"/>
              </a:rPr>
              <a:t>Robust construction: Built to withstand harsh marine conditions.</a:t>
            </a:r>
          </a:p>
          <a:p>
            <a:endParaRPr lang="en-GB" b="0" i="0">
              <a:solidFill>
                <a:srgbClr val="ECECEC"/>
              </a:solidFill>
              <a:effectLst/>
              <a:latin typeface="Söhne"/>
            </a:endParaRPr>
          </a:p>
          <a:p>
            <a:r>
              <a:rPr lang="en-GB" b="0" i="0">
                <a:solidFill>
                  <a:srgbClr val="ECECEC"/>
                </a:solidFill>
                <a:effectLst/>
                <a:latin typeface="Söhne"/>
              </a:rPr>
              <a:t>Environmental Impact: Installation and operation may disrupt marine ecosystems and wildlife habitats. </a:t>
            </a:r>
          </a:p>
          <a:p>
            <a:r>
              <a:rPr lang="en-GB" b="0" i="0">
                <a:solidFill>
                  <a:srgbClr val="ECECEC"/>
                </a:solidFill>
                <a:effectLst/>
                <a:latin typeface="Söhne"/>
              </a:rPr>
              <a:t>Reliability concerns: OWSCs face higher risks of mechanical failure.</a:t>
            </a:r>
          </a:p>
          <a:p>
            <a:r>
              <a:rPr lang="en-GB" b="0" i="0">
                <a:solidFill>
                  <a:srgbClr val="ECECEC"/>
                </a:solidFill>
                <a:effectLst/>
                <a:latin typeface="Söhne"/>
              </a:rPr>
              <a:t>Anchoring complexity: OWSCs may require more intricate anchoring systems compared to point absorbers.</a:t>
            </a: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2F20C-E9E8-3847-AEA1-CA53AD64108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589401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i="0">
              <a:solidFill>
                <a:srgbClr val="ECECEC"/>
              </a:solidFill>
              <a:effectLst/>
              <a:latin typeface="Söhne"/>
            </a:endParaRPr>
          </a:p>
          <a:p>
            <a:r>
              <a:rPr lang="en-GB" b="0" i="0">
                <a:solidFill>
                  <a:srgbClr val="ECECEC"/>
                </a:solidFill>
                <a:effectLst/>
                <a:latin typeface="Söhne"/>
              </a:rPr>
              <a:t>Environmental Impact: Installation and operation may disrupt marine ecosystems and wildlife habitats. </a:t>
            </a:r>
          </a:p>
          <a:p>
            <a:r>
              <a:rPr lang="en-GB" b="0" i="0">
                <a:solidFill>
                  <a:srgbClr val="ECECEC"/>
                </a:solidFill>
                <a:effectLst/>
                <a:latin typeface="Söhne"/>
              </a:rPr>
              <a:t>Reliability concerns: OWSCs face higher risks of mechanical failure.</a:t>
            </a:r>
          </a:p>
          <a:p>
            <a:r>
              <a:rPr lang="en-GB" b="0" i="0">
                <a:solidFill>
                  <a:srgbClr val="ECECEC"/>
                </a:solidFill>
                <a:effectLst/>
                <a:latin typeface="Söhne"/>
              </a:rPr>
              <a:t>Anchoring complexity: OWSCs may require more intricate anchoring systems compared to point absorbers.</a:t>
            </a: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2F20C-E9E8-3847-AEA1-CA53AD64108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796306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https://www.researchgate.net/figure/Pelamis-attenuator-wave-energy-harnessing-dev ice_fig9_340084822</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2F20C-E9E8-3847-AEA1-CA53AD64108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624826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2F20C-E9E8-3847-AEA1-CA53AD64108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228154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2A45D74-C537-4FEF-B586-EA0F2774C32D}" type="slidenum">
              <a:rPr lang="en-GB" smtClean="0"/>
              <a:t>90</a:t>
            </a:fld>
            <a:endParaRPr lang="en-GB"/>
          </a:p>
        </p:txBody>
      </p:sp>
    </p:spTree>
    <p:extLst>
      <p:ext uri="{BB962C8B-B14F-4D97-AF65-F5344CB8AC3E}">
        <p14:creationId xmlns:p14="http://schemas.microsoft.com/office/powerpoint/2010/main" val="211684276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err="1"/>
              <a:t>Whatsapp</a:t>
            </a:r>
            <a:r>
              <a:rPr lang="en-GB"/>
              <a:t> for informal communication</a:t>
            </a:r>
          </a:p>
          <a:p>
            <a:r>
              <a:rPr lang="en-GB"/>
              <a:t>Regular task allocation</a:t>
            </a:r>
          </a:p>
          <a:p>
            <a:endParaRPr lang="en-GB"/>
          </a:p>
        </p:txBody>
      </p:sp>
      <p:sp>
        <p:nvSpPr>
          <p:cNvPr id="4" name="Slide Number Placeholder 3"/>
          <p:cNvSpPr>
            <a:spLocks noGrp="1"/>
          </p:cNvSpPr>
          <p:nvPr>
            <p:ph type="sldNum" sz="quarter" idx="5"/>
          </p:nvPr>
        </p:nvSpPr>
        <p:spPr/>
        <p:txBody>
          <a:bodyPr/>
          <a:lstStyle/>
          <a:p>
            <a:fld id="{12A45D74-C537-4FEF-B586-EA0F2774C32D}" type="slidenum">
              <a:rPr lang="en-GB" smtClean="0"/>
              <a:t>92</a:t>
            </a:fld>
            <a:endParaRPr lang="en-GB"/>
          </a:p>
        </p:txBody>
      </p:sp>
    </p:spTree>
    <p:extLst>
      <p:ext uri="{BB962C8B-B14F-4D97-AF65-F5344CB8AC3E}">
        <p14:creationId xmlns:p14="http://schemas.microsoft.com/office/powerpoint/2010/main" val="29603946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2A45D74-C537-4FEF-B586-EA0F2774C32D}" type="slidenum">
              <a:rPr lang="en-GB" smtClean="0"/>
              <a:t>97</a:t>
            </a:fld>
            <a:endParaRPr lang="en-GB"/>
          </a:p>
        </p:txBody>
      </p:sp>
    </p:spTree>
    <p:extLst>
      <p:ext uri="{BB962C8B-B14F-4D97-AF65-F5344CB8AC3E}">
        <p14:creationId xmlns:p14="http://schemas.microsoft.com/office/powerpoint/2010/main" val="35417346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2A45D74-C537-4FEF-B586-EA0F2774C32D}" type="slidenum">
              <a:rPr lang="en-GB" smtClean="0"/>
              <a:t>99</a:t>
            </a:fld>
            <a:endParaRPr lang="en-GB"/>
          </a:p>
        </p:txBody>
      </p:sp>
    </p:spTree>
    <p:extLst>
      <p:ext uri="{BB962C8B-B14F-4D97-AF65-F5344CB8AC3E}">
        <p14:creationId xmlns:p14="http://schemas.microsoft.com/office/powerpoint/2010/main" val="65996842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2A45D74-C537-4FEF-B586-EA0F2774C32D}" type="slidenum">
              <a:rPr lang="en-GB" smtClean="0"/>
              <a:t>100</a:t>
            </a:fld>
            <a:endParaRPr lang="en-GB"/>
          </a:p>
        </p:txBody>
      </p:sp>
    </p:spTree>
    <p:extLst>
      <p:ext uri="{BB962C8B-B14F-4D97-AF65-F5344CB8AC3E}">
        <p14:creationId xmlns:p14="http://schemas.microsoft.com/office/powerpoint/2010/main" val="322006149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FF911B-D8D2-1CEA-2BB7-21B8BE48E6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0B9399-1C9F-2517-5965-C12A5411BE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A10E53-623B-83FC-CF20-9617A33CF28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4C5B187-65AD-7645-9038-01EC0E8CD2FF}"/>
              </a:ext>
            </a:extLst>
          </p:cNvPr>
          <p:cNvSpPr>
            <a:spLocks noGrp="1"/>
          </p:cNvSpPr>
          <p:nvPr>
            <p:ph type="sldNum" sz="quarter" idx="5"/>
          </p:nvPr>
        </p:nvSpPr>
        <p:spPr/>
        <p:txBody>
          <a:bodyPr/>
          <a:lstStyle/>
          <a:p>
            <a:fld id="{27FBE964-7C03-44B9-B9BE-0004531D57A4}" type="slidenum">
              <a:rPr lang="en-GB" smtClean="0"/>
              <a:t>105</a:t>
            </a:fld>
            <a:endParaRPr lang="en-GB"/>
          </a:p>
        </p:txBody>
      </p:sp>
    </p:spTree>
    <p:extLst>
      <p:ext uri="{BB962C8B-B14F-4D97-AF65-F5344CB8AC3E}">
        <p14:creationId xmlns:p14="http://schemas.microsoft.com/office/powerpoint/2010/main" val="314070383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7FBE964-7C03-44B9-B9BE-0004531D57A4}" type="slidenum">
              <a:rPr lang="en-GB" smtClean="0"/>
              <a:t>106</a:t>
            </a:fld>
            <a:endParaRPr lang="en-GB"/>
          </a:p>
        </p:txBody>
      </p:sp>
    </p:spTree>
    <p:extLst>
      <p:ext uri="{BB962C8B-B14F-4D97-AF65-F5344CB8AC3E}">
        <p14:creationId xmlns:p14="http://schemas.microsoft.com/office/powerpoint/2010/main" val="57466870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A45D74-C537-4FEF-B586-EA0F2774C32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844998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7,8,11,12,14,17</a:t>
            </a:r>
          </a:p>
        </p:txBody>
      </p:sp>
      <p:sp>
        <p:nvSpPr>
          <p:cNvPr id="4" name="Slide Number Placeholder 3"/>
          <p:cNvSpPr>
            <a:spLocks noGrp="1"/>
          </p:cNvSpPr>
          <p:nvPr>
            <p:ph type="sldNum" sz="quarter" idx="5"/>
          </p:nvPr>
        </p:nvSpPr>
        <p:spPr/>
        <p:txBody>
          <a:bodyPr/>
          <a:lstStyle/>
          <a:p>
            <a:fld id="{12A45D74-C537-4FEF-B586-EA0F2774C32D}" type="slidenum">
              <a:rPr lang="en-US"/>
              <a:t>112</a:t>
            </a:fld>
            <a:endParaRPr lang="en-US"/>
          </a:p>
        </p:txBody>
      </p:sp>
    </p:spTree>
    <p:extLst>
      <p:ext uri="{BB962C8B-B14F-4D97-AF65-F5344CB8AC3E}">
        <p14:creationId xmlns:p14="http://schemas.microsoft.com/office/powerpoint/2010/main" val="398832468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script not needed here</a:t>
            </a:r>
            <a:endParaRPr lang="en-GB"/>
          </a:p>
        </p:txBody>
      </p:sp>
      <p:sp>
        <p:nvSpPr>
          <p:cNvPr id="4" name="Slide Number Placeholder 3"/>
          <p:cNvSpPr>
            <a:spLocks noGrp="1"/>
          </p:cNvSpPr>
          <p:nvPr>
            <p:ph type="sldNum" sz="quarter" idx="5"/>
          </p:nvPr>
        </p:nvSpPr>
        <p:spPr/>
        <p:txBody>
          <a:bodyPr/>
          <a:lstStyle/>
          <a:p>
            <a:fld id="{12A45D74-C537-4FEF-B586-EA0F2774C32D}" type="slidenum">
              <a:rPr lang="en-GB" smtClean="0"/>
              <a:t>133</a:t>
            </a:fld>
            <a:endParaRPr lang="en-GB"/>
          </a:p>
        </p:txBody>
      </p:sp>
    </p:spTree>
    <p:extLst>
      <p:ext uri="{BB962C8B-B14F-4D97-AF65-F5344CB8AC3E}">
        <p14:creationId xmlns:p14="http://schemas.microsoft.com/office/powerpoint/2010/main" val="270335417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(Speaker) - Our group’s primary objective is to transmit renewable power from offshore energy island to Crete’s substation, where efficiency, power security, environmental impact is considered. This initiative corresponds to SDG goas of affordable clean energy and infrastructure. Despite the many constraints from grid integration, environmental considerations, regulatory compliance and variability of renewable energy sources. Our group commitment to the SDG goals remain unfazed. </a:t>
            </a:r>
          </a:p>
          <a:p>
            <a:endParaRPr lang="en-US"/>
          </a:p>
          <a:p>
            <a:r>
              <a:rPr lang="en-US"/>
              <a:t>Design process blah blah</a:t>
            </a:r>
            <a:endParaRPr lang="en-GB"/>
          </a:p>
        </p:txBody>
      </p:sp>
      <p:sp>
        <p:nvSpPr>
          <p:cNvPr id="4" name="Slide Number Placeholder 3"/>
          <p:cNvSpPr>
            <a:spLocks noGrp="1"/>
          </p:cNvSpPr>
          <p:nvPr>
            <p:ph type="sldNum" sz="quarter" idx="5"/>
          </p:nvPr>
        </p:nvSpPr>
        <p:spPr/>
        <p:txBody>
          <a:bodyPr/>
          <a:lstStyle/>
          <a:p>
            <a:fld id="{12A45D74-C537-4FEF-B586-EA0F2774C32D}" type="slidenum">
              <a:rPr lang="en-GB" smtClean="0"/>
              <a:t>134</a:t>
            </a:fld>
            <a:endParaRPr lang="en-GB"/>
          </a:p>
        </p:txBody>
      </p:sp>
    </p:spTree>
    <p:extLst>
      <p:ext uri="{BB962C8B-B14F-4D97-AF65-F5344CB8AC3E}">
        <p14:creationId xmlns:p14="http://schemas.microsoft.com/office/powerpoint/2010/main" val="25778734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(Speaker) – To ensure our group performs optimally. We employed many quality management strategies within our own group. One group leader monitors the group’s progress and highlights weekly tasks. The Belbin test identifies strengths and weakness within our group, as well as which roles are better suited for each of us. The Gantt chart records our weekly tasks and process. All of our designs comply with the process previously mentioned on the last slide and are evidence based. No designs are baseless. Now, I’ll go through the SWOT Analysis table. [skim through the table]</a:t>
            </a:r>
            <a:endParaRPr lang="en-GB"/>
          </a:p>
        </p:txBody>
      </p:sp>
      <p:sp>
        <p:nvSpPr>
          <p:cNvPr id="4" name="Slide Number Placeholder 3"/>
          <p:cNvSpPr>
            <a:spLocks noGrp="1"/>
          </p:cNvSpPr>
          <p:nvPr>
            <p:ph type="sldNum" sz="quarter" idx="5"/>
          </p:nvPr>
        </p:nvSpPr>
        <p:spPr/>
        <p:txBody>
          <a:bodyPr/>
          <a:lstStyle/>
          <a:p>
            <a:fld id="{12A45D74-C537-4FEF-B586-EA0F2774C32D}" type="slidenum">
              <a:rPr lang="en-GB" smtClean="0"/>
              <a:t>136</a:t>
            </a:fld>
            <a:endParaRPr lang="en-GB"/>
          </a:p>
        </p:txBody>
      </p:sp>
    </p:spTree>
    <p:extLst>
      <p:ext uri="{BB962C8B-B14F-4D97-AF65-F5344CB8AC3E}">
        <p14:creationId xmlns:p14="http://schemas.microsoft.com/office/powerpoint/2010/main" val="35417346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Heres</a:t>
            </a:r>
            <a:r>
              <a:rPr lang="en-US"/>
              <a:t> the Gantt Chart of the tasks done to reach up to this point. (Run through this quickly, most of the time is allocated to concept design, team integration and requirements)</a:t>
            </a:r>
            <a:endParaRPr lang="en-GB"/>
          </a:p>
        </p:txBody>
      </p:sp>
      <p:sp>
        <p:nvSpPr>
          <p:cNvPr id="4" name="Slide Number Placeholder 3"/>
          <p:cNvSpPr>
            <a:spLocks noGrp="1"/>
          </p:cNvSpPr>
          <p:nvPr>
            <p:ph type="sldNum" sz="quarter" idx="5"/>
          </p:nvPr>
        </p:nvSpPr>
        <p:spPr/>
        <p:txBody>
          <a:bodyPr/>
          <a:lstStyle/>
          <a:p>
            <a:fld id="{12A45D74-C537-4FEF-B586-EA0F2774C32D}" type="slidenum">
              <a:rPr lang="en-GB" smtClean="0"/>
              <a:t>138</a:t>
            </a:fld>
            <a:endParaRPr lang="en-GB"/>
          </a:p>
        </p:txBody>
      </p:sp>
    </p:spTree>
    <p:extLst>
      <p:ext uri="{BB962C8B-B14F-4D97-AF65-F5344CB8AC3E}">
        <p14:creationId xmlns:p14="http://schemas.microsoft.com/office/powerpoint/2010/main" val="322826740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Here’s what out group direction the next few weeks forward. It consists of detailed calculations, </a:t>
            </a:r>
            <a:r>
              <a:rPr lang="en-US" err="1"/>
              <a:t>Matlab</a:t>
            </a:r>
            <a:r>
              <a:rPr lang="en-US"/>
              <a:t> Simulink simulations, detailed electrical circuit diagrams and prototyping.</a:t>
            </a:r>
            <a:endParaRPr lang="en-GB"/>
          </a:p>
        </p:txBody>
      </p:sp>
      <p:sp>
        <p:nvSpPr>
          <p:cNvPr id="4" name="Slide Number Placeholder 3"/>
          <p:cNvSpPr>
            <a:spLocks noGrp="1"/>
          </p:cNvSpPr>
          <p:nvPr>
            <p:ph type="sldNum" sz="quarter" idx="5"/>
          </p:nvPr>
        </p:nvSpPr>
        <p:spPr/>
        <p:txBody>
          <a:bodyPr/>
          <a:lstStyle/>
          <a:p>
            <a:fld id="{12A45D74-C537-4FEF-B586-EA0F2774C32D}" type="slidenum">
              <a:rPr lang="en-GB" smtClean="0"/>
              <a:t>139</a:t>
            </a:fld>
            <a:endParaRPr lang="en-GB"/>
          </a:p>
        </p:txBody>
      </p:sp>
    </p:spTree>
    <p:extLst>
      <p:ext uri="{BB962C8B-B14F-4D97-AF65-F5344CB8AC3E}">
        <p14:creationId xmlns:p14="http://schemas.microsoft.com/office/powerpoint/2010/main" val="377695232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Gantt Chart evidence of the next few weeks. It is done at an earlier stage, so each task is a lot rougher than the ones you see on the previous slide.</a:t>
            </a:r>
            <a:endParaRPr lang="en-GB"/>
          </a:p>
        </p:txBody>
      </p:sp>
      <p:sp>
        <p:nvSpPr>
          <p:cNvPr id="4" name="Slide Number Placeholder 3"/>
          <p:cNvSpPr>
            <a:spLocks noGrp="1"/>
          </p:cNvSpPr>
          <p:nvPr>
            <p:ph type="sldNum" sz="quarter" idx="5"/>
          </p:nvPr>
        </p:nvSpPr>
        <p:spPr/>
        <p:txBody>
          <a:bodyPr/>
          <a:lstStyle/>
          <a:p>
            <a:fld id="{12A45D74-C537-4FEF-B586-EA0F2774C32D}" type="slidenum">
              <a:rPr lang="en-GB" smtClean="0"/>
              <a:t>140</a:t>
            </a:fld>
            <a:endParaRPr lang="en-GB"/>
          </a:p>
        </p:txBody>
      </p:sp>
    </p:spTree>
    <p:extLst>
      <p:ext uri="{BB962C8B-B14F-4D97-AF65-F5344CB8AC3E}">
        <p14:creationId xmlns:p14="http://schemas.microsoft.com/office/powerpoint/2010/main" val="80736775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(Speaker) – we have broken down the power transmission project into 3 parts. Offshore Substation, AC and DC transmission sections, and onshore battery storage. The offshore substation focuses on the design of power conversion after the energy generation stage, meaning the power information from wind, solar and wave are known. Primary tasks of offshore substation project includes power electronics and power factor compensation equipment. [    transmission line stuff    ]. The onshore battery design can be broken down into energy storage technology selection, power conversions into and out of battery, battery storage sizing. All of these projects will be </a:t>
            </a:r>
            <a:r>
              <a:rPr lang="en-US" err="1"/>
              <a:t>devlved</a:t>
            </a:r>
            <a:r>
              <a:rPr lang="en-US"/>
              <a:t> deeper in the concept designs.</a:t>
            </a:r>
            <a:endParaRPr lang="en-GB"/>
          </a:p>
        </p:txBody>
      </p:sp>
      <p:sp>
        <p:nvSpPr>
          <p:cNvPr id="4" name="Slide Number Placeholder 3"/>
          <p:cNvSpPr>
            <a:spLocks noGrp="1"/>
          </p:cNvSpPr>
          <p:nvPr>
            <p:ph type="sldNum" sz="quarter" idx="5"/>
          </p:nvPr>
        </p:nvSpPr>
        <p:spPr/>
        <p:txBody>
          <a:bodyPr/>
          <a:lstStyle/>
          <a:p>
            <a:fld id="{12A45D74-C537-4FEF-B586-EA0F2774C32D}" type="slidenum">
              <a:rPr lang="en-GB" smtClean="0"/>
              <a:t>141</a:t>
            </a:fld>
            <a:endParaRPr lang="en-GB"/>
          </a:p>
        </p:txBody>
      </p:sp>
    </p:spTree>
    <p:extLst>
      <p:ext uri="{BB962C8B-B14F-4D97-AF65-F5344CB8AC3E}">
        <p14:creationId xmlns:p14="http://schemas.microsoft.com/office/powerpoint/2010/main" val="415152477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Quickly go through offshore substation and transmission line things, mention their key function. Focus on the safety/ efficiency aspect of design.</a:t>
            </a:r>
            <a:br>
              <a:rPr lang="en-US"/>
            </a:br>
            <a:endParaRPr lang="en-US"/>
          </a:p>
          <a:p>
            <a:r>
              <a:rPr lang="en-US"/>
              <a:t>Some of the safety system is done by the BEng EESE as denoted on the slides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System monitoring – detects any irregularities in power transmission, data could be used for maintenance</a:t>
            </a:r>
          </a:p>
          <a:p>
            <a:r>
              <a:rPr lang="en-US"/>
              <a:t>BMS – monitor and manage the performance of a battery pack</a:t>
            </a:r>
          </a:p>
          <a:p>
            <a:r>
              <a:rPr lang="en-US"/>
              <a:t>Control algorithms – changes the switching </a:t>
            </a:r>
            <a:r>
              <a:rPr lang="en-US" err="1"/>
              <a:t>behaviour</a:t>
            </a:r>
            <a:r>
              <a:rPr lang="en-US"/>
              <a:t> of power converters, controls how much power flows into the offshore substation and battery</a:t>
            </a:r>
          </a:p>
          <a:p>
            <a:r>
              <a:rPr lang="en-US"/>
              <a:t>Circuit breakers – cut off power in case of emergencies, which we would go in more detail.</a:t>
            </a:r>
            <a:endParaRPr lang="en-GB"/>
          </a:p>
        </p:txBody>
      </p:sp>
      <p:sp>
        <p:nvSpPr>
          <p:cNvPr id="4" name="Slide Number Placeholder 3"/>
          <p:cNvSpPr>
            <a:spLocks noGrp="1"/>
          </p:cNvSpPr>
          <p:nvPr>
            <p:ph type="sldNum" sz="quarter" idx="5"/>
          </p:nvPr>
        </p:nvSpPr>
        <p:spPr/>
        <p:txBody>
          <a:bodyPr/>
          <a:lstStyle/>
          <a:p>
            <a:fld id="{12A45D74-C537-4FEF-B586-EA0F2774C32D}" type="slidenum">
              <a:rPr lang="en-GB" smtClean="0"/>
              <a:t>142</a:t>
            </a:fld>
            <a:endParaRPr lang="en-GB"/>
          </a:p>
        </p:txBody>
      </p:sp>
    </p:spTree>
    <p:extLst>
      <p:ext uri="{BB962C8B-B14F-4D97-AF65-F5344CB8AC3E}">
        <p14:creationId xmlns:p14="http://schemas.microsoft.com/office/powerpoint/2010/main" val="293965420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150 kV Crete Island substation</a:t>
            </a:r>
            <a:endParaRPr lang="en-GB"/>
          </a:p>
        </p:txBody>
      </p:sp>
      <p:sp>
        <p:nvSpPr>
          <p:cNvPr id="4" name="Slide Number Placeholder 3"/>
          <p:cNvSpPr>
            <a:spLocks noGrp="1"/>
          </p:cNvSpPr>
          <p:nvPr>
            <p:ph type="sldNum" sz="quarter" idx="5"/>
          </p:nvPr>
        </p:nvSpPr>
        <p:spPr/>
        <p:txBody>
          <a:bodyPr/>
          <a:lstStyle/>
          <a:p>
            <a:fld id="{703212A2-D0C8-4BB7-90DA-09D3D223C9B3}" type="slidenum">
              <a:rPr lang="en-GB" smtClean="0"/>
              <a:t>146</a:t>
            </a:fld>
            <a:endParaRPr lang="en-GB"/>
          </a:p>
        </p:txBody>
      </p:sp>
    </p:spTree>
    <p:extLst>
      <p:ext uri="{BB962C8B-B14F-4D97-AF65-F5344CB8AC3E}">
        <p14:creationId xmlns:p14="http://schemas.microsoft.com/office/powerpoint/2010/main" val="150517214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(Speaker) – After considering many options for energy storage methods. We have settled on using cell-based storage. Cell-based energy storage has high energy densities but without the geographical requirements of compressed air storage, which requires a cavern to store the compressed air. Pumped-storage hydroelectricity requires a reservoir to function. </a:t>
            </a:r>
          </a:p>
          <a:p>
            <a:endParaRPr lang="en-US"/>
          </a:p>
          <a:p>
            <a:r>
              <a:rPr lang="en-US"/>
              <a:t>Start skimming over the advantages of </a:t>
            </a:r>
            <a:r>
              <a:rPr lang="en-US" err="1"/>
              <a:t>NaS</a:t>
            </a:r>
            <a:r>
              <a:rPr lang="en-US"/>
              <a:t> cells.</a:t>
            </a:r>
            <a:endParaRPr lang="en-GB"/>
          </a:p>
        </p:txBody>
      </p:sp>
      <p:sp>
        <p:nvSpPr>
          <p:cNvPr id="4" name="Slide Number Placeholder 3"/>
          <p:cNvSpPr>
            <a:spLocks noGrp="1"/>
          </p:cNvSpPr>
          <p:nvPr>
            <p:ph type="sldNum" sz="quarter" idx="5"/>
          </p:nvPr>
        </p:nvSpPr>
        <p:spPr/>
        <p:txBody>
          <a:bodyPr/>
          <a:lstStyle/>
          <a:p>
            <a:fld id="{12A45D74-C537-4FEF-B586-EA0F2774C32D}" type="slidenum">
              <a:rPr lang="en-GB" smtClean="0"/>
              <a:t>149</a:t>
            </a:fld>
            <a:endParaRPr lang="en-GB"/>
          </a:p>
        </p:txBody>
      </p:sp>
    </p:spTree>
    <p:extLst>
      <p:ext uri="{BB962C8B-B14F-4D97-AF65-F5344CB8AC3E}">
        <p14:creationId xmlns:p14="http://schemas.microsoft.com/office/powerpoint/2010/main" val="136293050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Follow the flow chart and explain each process, </a:t>
            </a:r>
            <a:r>
              <a:rPr lang="en-US" b="1" u="sng"/>
              <a:t>HIGHLIGHT THE SAFETY FEATURES</a:t>
            </a:r>
          </a:p>
          <a:p>
            <a:r>
              <a:rPr lang="en-US"/>
              <a:t>- Some of the energy diverted from the transmission line is supplied to the BESS, like I mentioned before, the amount of energy transferred to the battery is determined by power demand from the grid and supply from transmission lines, which are governed by precise control algorithms.</a:t>
            </a:r>
          </a:p>
          <a:p>
            <a:r>
              <a:rPr lang="en-US"/>
              <a:t>(Speaker)</a:t>
            </a:r>
          </a:p>
          <a:p>
            <a:r>
              <a:rPr lang="en-US"/>
              <a:t>- The </a:t>
            </a:r>
            <a:r>
              <a:rPr lang="en-US" b="1"/>
              <a:t>AC/DC step down conversions </a:t>
            </a:r>
            <a:r>
              <a:rPr lang="en-US"/>
              <a:t>reduces the voltage to a suitable level that can be stored into a battery cell.</a:t>
            </a:r>
          </a:p>
          <a:p>
            <a:endParaRPr lang="en-US"/>
          </a:p>
          <a:p>
            <a:r>
              <a:rPr lang="en-US"/>
              <a:t>- The </a:t>
            </a:r>
            <a:r>
              <a:rPr lang="en-US" b="1"/>
              <a:t>DC circuit breaker </a:t>
            </a:r>
            <a:r>
              <a:rPr lang="en-US"/>
              <a:t>is placed after the DC/DC converter because cutting off power at a lower voltage is less costly to restart, quicker response and prevents the formation of electric arcs. The electric arcs can deteriorate and damage the contacts, resulting in the failure of the circuit breaker. Cutting off power in high-voltage circuits risks re-ignition of arc in the circuit, due to the stored energy inside the inductive loads.</a:t>
            </a:r>
          </a:p>
          <a:p>
            <a:endParaRPr lang="en-US"/>
          </a:p>
          <a:p>
            <a:r>
              <a:rPr lang="en-US"/>
              <a:t>- The </a:t>
            </a:r>
            <a:r>
              <a:rPr lang="en-US" b="1"/>
              <a:t>DC power filter </a:t>
            </a:r>
            <a:r>
              <a:rPr lang="en-US"/>
              <a:t>smooths out the DC output of converter to achieve Constant current/ Constant voltage charging. </a:t>
            </a:r>
          </a:p>
          <a:p>
            <a:r>
              <a:rPr lang="en-US" b="1"/>
              <a:t>DC filters Ripple Reduction:</a:t>
            </a:r>
          </a:p>
          <a:p>
            <a:r>
              <a:rPr lang="en-US"/>
              <a:t>The output of DC/DC converters are formed by switching components, which can contain ripple or variations in voltage level. Ripple can be harmful to sensitive electronic devices, in our case the batteries, as it can lead to inefficient charging, reduced battery lifespan, and increased heating. </a:t>
            </a:r>
          </a:p>
          <a:p>
            <a:r>
              <a:rPr lang="en-US" b="1"/>
              <a:t>Noise Reduction</a:t>
            </a:r>
            <a:r>
              <a:rPr lang="en-US"/>
              <a:t>: Switching converters can also introduce high-frequency noise into the output voltage, which can interfere with other electronic devices in the system or cause electromagnetic interference (EMI) issues. A DC filter helps attenuate this noise, ensuring cleaner power delivery to the battery and reducing the likelihood of interference.</a:t>
            </a:r>
          </a:p>
          <a:p>
            <a:r>
              <a:rPr lang="en-US" b="1"/>
              <a:t>Protection from Transients</a:t>
            </a:r>
            <a:r>
              <a:rPr lang="en-US"/>
              <a:t>: DC filters can protect against voltage spikes and transients that may occur in the power supply line. These transients can potentially damage the battery or other components in the system. </a:t>
            </a:r>
          </a:p>
          <a:p>
            <a:r>
              <a:rPr lang="en-US" b="1"/>
              <a:t>Improved Efficiency</a:t>
            </a:r>
            <a:r>
              <a:rPr lang="en-US"/>
              <a:t>: By smoothing out the output voltage and reducing noise and transients, a DC filter can improve the overall efficiency of the power supply system. This improved efficiency can lead to better performance and longer battery life.</a:t>
            </a:r>
          </a:p>
          <a:p>
            <a:endParaRPr lang="en-US"/>
          </a:p>
          <a:p>
            <a:r>
              <a:rPr lang="en-US"/>
              <a:t>- If the system demands power to be diverted from the battery to the power grid. The battery will discharge to an inverter. The inverter transform the DC power of the battery into 3-phased AC power, the AC voltage of each phase is still relatively low.</a:t>
            </a:r>
          </a:p>
          <a:p>
            <a:r>
              <a:rPr lang="en-US"/>
              <a:t>- The AC circuit breakers have very similar functionality to DC circuit breaker</a:t>
            </a:r>
          </a:p>
          <a:p>
            <a:r>
              <a:rPr lang="en-US"/>
              <a:t>- The </a:t>
            </a:r>
            <a:r>
              <a:rPr lang="en-US" b="1"/>
              <a:t>AC power filter </a:t>
            </a:r>
            <a:r>
              <a:rPr lang="en-US"/>
              <a:t>has similar roles as DC power filter. But all of the protection are focused on preventing the step-up transformer introduce strong ripples into the main grid, which could potentially damage all electrical systems in the main grid. More detail is in the next few slides</a:t>
            </a:r>
          </a:p>
          <a:p>
            <a:endParaRPr lang="en-US"/>
          </a:p>
          <a:p>
            <a:endParaRPr lang="en-GB"/>
          </a:p>
        </p:txBody>
      </p:sp>
      <p:sp>
        <p:nvSpPr>
          <p:cNvPr id="4" name="Slide Number Placeholder 3"/>
          <p:cNvSpPr>
            <a:spLocks noGrp="1"/>
          </p:cNvSpPr>
          <p:nvPr>
            <p:ph type="sldNum" sz="quarter" idx="5"/>
          </p:nvPr>
        </p:nvSpPr>
        <p:spPr/>
        <p:txBody>
          <a:bodyPr/>
          <a:lstStyle/>
          <a:p>
            <a:fld id="{12A45D74-C537-4FEF-B586-EA0F2774C32D}" type="slidenum">
              <a:rPr lang="en-GB" smtClean="0"/>
              <a:t>150</a:t>
            </a:fld>
            <a:endParaRPr lang="en-GB"/>
          </a:p>
        </p:txBody>
      </p:sp>
    </p:spTree>
    <p:extLst>
      <p:ext uri="{BB962C8B-B14F-4D97-AF65-F5344CB8AC3E}">
        <p14:creationId xmlns:p14="http://schemas.microsoft.com/office/powerpoint/2010/main" val="108741413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Following the points on this slide should be enough. It’s mostly explaining the pros and cons of using a Dual Active Bridge DC-DC converter. The AC power filter design is still undergoing changes, the AC power filter we see on the slide is a passive RLC filter placeholder.</a:t>
            </a:r>
            <a:endParaRPr lang="en-GB"/>
          </a:p>
        </p:txBody>
      </p:sp>
      <p:sp>
        <p:nvSpPr>
          <p:cNvPr id="4" name="Slide Number Placeholder 3"/>
          <p:cNvSpPr>
            <a:spLocks noGrp="1"/>
          </p:cNvSpPr>
          <p:nvPr>
            <p:ph type="sldNum" sz="quarter" idx="5"/>
          </p:nvPr>
        </p:nvSpPr>
        <p:spPr/>
        <p:txBody>
          <a:bodyPr/>
          <a:lstStyle/>
          <a:p>
            <a:fld id="{12A45D74-C537-4FEF-B586-EA0F2774C32D}" type="slidenum">
              <a:rPr lang="en-GB" smtClean="0"/>
              <a:t>151</a:t>
            </a:fld>
            <a:endParaRPr lang="en-GB"/>
          </a:p>
        </p:txBody>
      </p:sp>
    </p:spTree>
    <p:extLst>
      <p:ext uri="{BB962C8B-B14F-4D97-AF65-F5344CB8AC3E}">
        <p14:creationId xmlns:p14="http://schemas.microsoft.com/office/powerpoint/2010/main" val="344619330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A6C577-1C6E-67B8-B8B9-BF688992B5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1388C9-0EA5-ED79-3023-8222D28DD6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D4FD30-4AB9-BA1A-459D-3C738082F822}"/>
              </a:ext>
            </a:extLst>
          </p:cNvPr>
          <p:cNvSpPr>
            <a:spLocks noGrp="1"/>
          </p:cNvSpPr>
          <p:nvPr>
            <p:ph type="body" idx="1"/>
          </p:nvPr>
        </p:nvSpPr>
        <p:spPr/>
        <p:txBody>
          <a:bodyPr/>
          <a:lstStyle/>
          <a:p>
            <a:r>
              <a:rPr lang="en-US"/>
              <a:t>AC filter speaker notes</a:t>
            </a:r>
          </a:p>
          <a:p>
            <a:r>
              <a:rPr lang="en-US" b="1"/>
              <a:t>Harmonic filtering:</a:t>
            </a:r>
          </a:p>
          <a:p>
            <a:r>
              <a:rPr lang="en-US" b="0"/>
              <a:t>Harmonics distort the waveform, and cause voltage and current imbalances. It could damage equipment in the power grid. AC power filters suppress such harmonics.</a:t>
            </a:r>
          </a:p>
          <a:p>
            <a:r>
              <a:rPr lang="en-US" b="1"/>
              <a:t>Power Factor correction:</a:t>
            </a:r>
          </a:p>
          <a:p>
            <a:r>
              <a:rPr lang="en-US" b="0"/>
              <a:t>Improves the power factor of the energy supplied to grid. Power factor correction reduces reactive power consumption, improves energy efficiency and comply with local regulations and standards.</a:t>
            </a:r>
          </a:p>
          <a:p>
            <a:r>
              <a:rPr lang="en-US" b="1"/>
              <a:t>Line conditioning</a:t>
            </a:r>
            <a:r>
              <a:rPr lang="en-US" b="0"/>
              <a:t>:</a:t>
            </a:r>
          </a:p>
          <a:p>
            <a:r>
              <a:rPr lang="en-US" b="0"/>
              <a:t>Stabilize the output frequency of inverter, essential for sensitive electronic equipment. </a:t>
            </a:r>
            <a:endParaRPr lang="en-US" b="1"/>
          </a:p>
          <a:p>
            <a:endParaRPr lang="en-GB"/>
          </a:p>
        </p:txBody>
      </p:sp>
      <p:sp>
        <p:nvSpPr>
          <p:cNvPr id="4" name="Slide Number Placeholder 3">
            <a:extLst>
              <a:ext uri="{FF2B5EF4-FFF2-40B4-BE49-F238E27FC236}">
                <a16:creationId xmlns:a16="http://schemas.microsoft.com/office/drawing/2014/main" id="{F62E96B5-4D44-3D9A-1217-D04500B16DD6}"/>
              </a:ext>
            </a:extLst>
          </p:cNvPr>
          <p:cNvSpPr>
            <a:spLocks noGrp="1"/>
          </p:cNvSpPr>
          <p:nvPr>
            <p:ph type="sldNum" sz="quarter" idx="5"/>
          </p:nvPr>
        </p:nvSpPr>
        <p:spPr/>
        <p:txBody>
          <a:bodyPr/>
          <a:lstStyle/>
          <a:p>
            <a:fld id="{12A45D74-C537-4FEF-B586-EA0F2774C32D}" type="slidenum">
              <a:rPr lang="en-GB" smtClean="0"/>
              <a:t>152</a:t>
            </a:fld>
            <a:endParaRPr lang="en-GB"/>
          </a:p>
        </p:txBody>
      </p:sp>
    </p:spTree>
    <p:extLst>
      <p:ext uri="{BB962C8B-B14F-4D97-AF65-F5344CB8AC3E}">
        <p14:creationId xmlns:p14="http://schemas.microsoft.com/office/powerpoint/2010/main" val="42583798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10/2/2024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10/2/2024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10/2/2024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10/2/2024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10/2/2024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10/2/2024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10/2/2024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10/2/2024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10/2/2024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10/2/2024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10/2/2024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79143404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8745AAA3-09E3-4504-B3FD-611C81F41634}"/>
              </a:ext>
            </a:extLst>
          </p:cNvPr>
          <p:cNvSpPr>
            <a:spLocks noGrp="1"/>
          </p:cNvSpPr>
          <p:nvPr>
            <p:ph type="pic" sz="quarter" idx="11"/>
          </p:nvPr>
        </p:nvSpPr>
        <p:spPr>
          <a:xfrm>
            <a:off x="6906721" y="0"/>
            <a:ext cx="5285280" cy="6858000"/>
          </a:xfrm>
          <a:custGeom>
            <a:avLst/>
            <a:gdLst>
              <a:gd name="connsiteX0" fmla="*/ 4141175 w 5285281"/>
              <a:gd name="connsiteY0" fmla="*/ 950 h 6525434"/>
              <a:gd name="connsiteX1" fmla="*/ 5222879 w 5285281"/>
              <a:gd name="connsiteY1" fmla="*/ 82101 h 6525434"/>
              <a:gd name="connsiteX2" fmla="*/ 5285281 w 5285281"/>
              <a:gd name="connsiteY2" fmla="*/ 86253 h 6525434"/>
              <a:gd name="connsiteX3" fmla="*/ 5285281 w 5285281"/>
              <a:gd name="connsiteY3" fmla="*/ 6525434 h 6525434"/>
              <a:gd name="connsiteX4" fmla="*/ 338864 w 5285281"/>
              <a:gd name="connsiteY4" fmla="*/ 6525434 h 6525434"/>
              <a:gd name="connsiteX5" fmla="*/ 355504 w 5285281"/>
              <a:gd name="connsiteY5" fmla="*/ 6284640 h 6525434"/>
              <a:gd name="connsiteX6" fmla="*/ 122536 w 5285281"/>
              <a:gd name="connsiteY6" fmla="*/ 5603772 h 6525434"/>
              <a:gd name="connsiteX7" fmla="*/ 197419 w 5285281"/>
              <a:gd name="connsiteY7" fmla="*/ 4013697 h 6525434"/>
              <a:gd name="connsiteX8" fmla="*/ 1395542 w 5285281"/>
              <a:gd name="connsiteY8" fmla="*/ 2963334 h 6525434"/>
              <a:gd name="connsiteX9" fmla="*/ 2431419 w 5285281"/>
              <a:gd name="connsiteY9" fmla="*/ 2618748 h 6525434"/>
              <a:gd name="connsiteX10" fmla="*/ 2868234 w 5285281"/>
              <a:gd name="connsiteY10" fmla="*/ 1805029 h 6525434"/>
              <a:gd name="connsiteX11" fmla="*/ 2780871 w 5285281"/>
              <a:gd name="connsiteY11" fmla="*/ 941489 h 6525434"/>
              <a:gd name="connsiteX12" fmla="*/ 3783467 w 5285281"/>
              <a:gd name="connsiteY12" fmla="*/ 36433 h 6525434"/>
              <a:gd name="connsiteX13" fmla="*/ 4141175 w 5285281"/>
              <a:gd name="connsiteY13" fmla="*/ 950 h 6525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85281" h="6525434">
                <a:moveTo>
                  <a:pt x="4141175" y="950"/>
                </a:moveTo>
                <a:cubicBezTo>
                  <a:pt x="4500573" y="-8197"/>
                  <a:pt x="4864065" y="50964"/>
                  <a:pt x="5222879" y="82101"/>
                </a:cubicBezTo>
                <a:cubicBezTo>
                  <a:pt x="5243679" y="82101"/>
                  <a:pt x="5264481" y="82101"/>
                  <a:pt x="5285281" y="86253"/>
                </a:cubicBezTo>
                <a:lnTo>
                  <a:pt x="5285281" y="6525434"/>
                </a:lnTo>
                <a:cubicBezTo>
                  <a:pt x="5285281" y="6525434"/>
                  <a:pt x="5285281" y="6525434"/>
                  <a:pt x="338864" y="6525434"/>
                </a:cubicBezTo>
                <a:cubicBezTo>
                  <a:pt x="355504" y="6446553"/>
                  <a:pt x="363825" y="6363521"/>
                  <a:pt x="355504" y="6284640"/>
                </a:cubicBezTo>
                <a:cubicBezTo>
                  <a:pt x="330543" y="6043845"/>
                  <a:pt x="205739" y="5827960"/>
                  <a:pt x="122536" y="5603772"/>
                </a:cubicBezTo>
                <a:cubicBezTo>
                  <a:pt x="-64671" y="5093121"/>
                  <a:pt x="-35550" y="4503589"/>
                  <a:pt x="197419" y="4013697"/>
                </a:cubicBezTo>
                <a:cubicBezTo>
                  <a:pt x="434547" y="3523804"/>
                  <a:pt x="875523" y="3137703"/>
                  <a:pt x="1395542" y="2963334"/>
                </a:cubicBezTo>
                <a:cubicBezTo>
                  <a:pt x="1740834" y="2851240"/>
                  <a:pt x="2127728" y="2822178"/>
                  <a:pt x="2431419" y="2618748"/>
                </a:cubicBezTo>
                <a:cubicBezTo>
                  <a:pt x="2693508" y="2436077"/>
                  <a:pt x="2864074" y="2124704"/>
                  <a:pt x="2868234" y="1805029"/>
                </a:cubicBezTo>
                <a:cubicBezTo>
                  <a:pt x="2872395" y="1514414"/>
                  <a:pt x="2747590" y="1232103"/>
                  <a:pt x="2780871" y="941489"/>
                </a:cubicBezTo>
                <a:cubicBezTo>
                  <a:pt x="2834953" y="464051"/>
                  <a:pt x="3309210" y="127769"/>
                  <a:pt x="3783467" y="36433"/>
                </a:cubicBezTo>
                <a:cubicBezTo>
                  <a:pt x="3902031" y="14637"/>
                  <a:pt x="4021376" y="3999"/>
                  <a:pt x="4141175" y="950"/>
                </a:cubicBezTo>
                <a:close/>
              </a:path>
            </a:pathLst>
          </a:custGeom>
          <a:solidFill>
            <a:schemeClr val="bg2">
              <a:lumMod val="95000"/>
            </a:schemeClr>
          </a:solidFill>
        </p:spPr>
        <p:txBody>
          <a:bodyPr wrap="square">
            <a:noAutofit/>
          </a:bodyPr>
          <a:lstStyle>
            <a:lvl1pPr>
              <a:defRPr sz="800"/>
            </a:lvl1pPr>
          </a:lstStyle>
          <a:p>
            <a:endParaRPr lang="en-US"/>
          </a:p>
        </p:txBody>
      </p:sp>
    </p:spTree>
    <p:extLst>
      <p:ext uri="{BB962C8B-B14F-4D97-AF65-F5344CB8AC3E}">
        <p14:creationId xmlns:p14="http://schemas.microsoft.com/office/powerpoint/2010/main" val="165306067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F66DC62C-E1D0-4887-9BF9-BF860819C7F9}"/>
              </a:ext>
            </a:extLst>
          </p:cNvPr>
          <p:cNvSpPr>
            <a:spLocks noGrp="1"/>
          </p:cNvSpPr>
          <p:nvPr>
            <p:ph type="pic" sz="quarter" idx="10"/>
          </p:nvPr>
        </p:nvSpPr>
        <p:spPr>
          <a:xfrm>
            <a:off x="0" y="0"/>
            <a:ext cx="12192000" cy="6858000"/>
          </a:xfrm>
          <a:prstGeom prst="rect">
            <a:avLst/>
          </a:prstGeom>
          <a:solidFill>
            <a:schemeClr val="bg2">
              <a:lumMod val="95000"/>
            </a:schemeClr>
          </a:solidFill>
        </p:spPr>
        <p:txBody>
          <a:bodyPr>
            <a:normAutofit/>
          </a:bodyPr>
          <a:lstStyle>
            <a:lvl1pPr>
              <a:defRPr sz="800"/>
            </a:lvl1pPr>
          </a:lstStyle>
          <a:p>
            <a:endParaRPr lang="en-US"/>
          </a:p>
        </p:txBody>
      </p:sp>
    </p:spTree>
    <p:extLst>
      <p:ext uri="{BB962C8B-B14F-4D97-AF65-F5344CB8AC3E}">
        <p14:creationId xmlns:p14="http://schemas.microsoft.com/office/powerpoint/2010/main" val="410133584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1_Custom Layou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3A4413BB-10F0-4A32-BD01-F97EE853A66F}"/>
              </a:ext>
            </a:extLst>
          </p:cNvPr>
          <p:cNvSpPr>
            <a:spLocks noGrp="1"/>
          </p:cNvSpPr>
          <p:nvPr>
            <p:ph type="pic" sz="quarter" idx="15"/>
          </p:nvPr>
        </p:nvSpPr>
        <p:spPr>
          <a:xfrm>
            <a:off x="0" y="1724429"/>
            <a:ext cx="12192000" cy="1841731"/>
          </a:xfrm>
          <a:prstGeom prst="rect">
            <a:avLst/>
          </a:prstGeom>
          <a:solidFill>
            <a:schemeClr val="tx2">
              <a:lumMod val="10000"/>
              <a:lumOff val="90000"/>
            </a:schemeClr>
          </a:solidFill>
        </p:spPr>
        <p:txBody>
          <a:bodyPr wrap="square">
            <a:noAutofit/>
          </a:bodyPr>
          <a:lstStyle>
            <a:lvl1pPr>
              <a:defRPr lang="en-US" sz="800"/>
            </a:lvl1pPr>
          </a:lstStyle>
          <a:p>
            <a:pPr lvl="0"/>
            <a:endParaRPr lang="en-US"/>
          </a:p>
        </p:txBody>
      </p:sp>
    </p:spTree>
    <p:extLst>
      <p:ext uri="{BB962C8B-B14F-4D97-AF65-F5344CB8AC3E}">
        <p14:creationId xmlns:p14="http://schemas.microsoft.com/office/powerpoint/2010/main" val="127682316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935457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F66DC62C-E1D0-4887-9BF9-BF860819C7F9}"/>
              </a:ext>
            </a:extLst>
          </p:cNvPr>
          <p:cNvSpPr>
            <a:spLocks noGrp="1"/>
          </p:cNvSpPr>
          <p:nvPr>
            <p:ph type="pic" sz="quarter" idx="10"/>
          </p:nvPr>
        </p:nvSpPr>
        <p:spPr>
          <a:xfrm>
            <a:off x="0" y="0"/>
            <a:ext cx="12192000" cy="6858000"/>
          </a:xfrm>
          <a:prstGeom prst="rect">
            <a:avLst/>
          </a:prstGeom>
          <a:solidFill>
            <a:schemeClr val="bg2">
              <a:lumMod val="95000"/>
            </a:schemeClr>
          </a:solidFill>
        </p:spPr>
        <p:txBody>
          <a:bodyPr>
            <a:normAutofit/>
          </a:bodyPr>
          <a:lstStyle>
            <a:lvl1pPr>
              <a:defRPr sz="800"/>
            </a:lvl1pPr>
          </a:lstStyle>
          <a:p>
            <a:endParaRPr lang="en-US"/>
          </a:p>
        </p:txBody>
      </p:sp>
    </p:spTree>
    <p:extLst>
      <p:ext uri="{BB962C8B-B14F-4D97-AF65-F5344CB8AC3E}">
        <p14:creationId xmlns:p14="http://schemas.microsoft.com/office/powerpoint/2010/main" val="264892853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085125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4_Custom Layout">
    <p:spTree>
      <p:nvGrpSpPr>
        <p:cNvPr id="1" name=""/>
        <p:cNvGrpSpPr/>
        <p:nvPr/>
      </p:nvGrpSpPr>
      <p:grpSpPr>
        <a:xfrm>
          <a:off x="0" y="0"/>
          <a:ext cx="0" cy="0"/>
          <a:chOff x="0" y="0"/>
          <a:chExt cx="0" cy="0"/>
        </a:xfrm>
      </p:grpSpPr>
      <p:sp>
        <p:nvSpPr>
          <p:cNvPr id="10" name="Picture Placeholder 6">
            <a:extLst>
              <a:ext uri="{FF2B5EF4-FFF2-40B4-BE49-F238E27FC236}">
                <a16:creationId xmlns:a16="http://schemas.microsoft.com/office/drawing/2014/main" id="{3F85FF80-36AF-4A42-8AAA-D882E9B9026A}"/>
              </a:ext>
            </a:extLst>
          </p:cNvPr>
          <p:cNvSpPr>
            <a:spLocks noGrp="1"/>
          </p:cNvSpPr>
          <p:nvPr>
            <p:ph type="pic" sz="quarter" idx="11"/>
          </p:nvPr>
        </p:nvSpPr>
        <p:spPr>
          <a:xfrm>
            <a:off x="0" y="0"/>
            <a:ext cx="12192000" cy="6858000"/>
          </a:xfrm>
          <a:prstGeom prst="rect">
            <a:avLst/>
          </a:prstGeom>
          <a:solidFill>
            <a:schemeClr val="bg2">
              <a:lumMod val="95000"/>
            </a:schemeClr>
          </a:solidFill>
        </p:spPr>
        <p:txBody>
          <a:bodyPr>
            <a:normAutofit/>
          </a:bodyPr>
          <a:lstStyle>
            <a:lvl1pPr>
              <a:defRPr sz="800"/>
            </a:lvl1pPr>
          </a:lstStyle>
          <a:p>
            <a:endParaRPr lang="en-US"/>
          </a:p>
        </p:txBody>
      </p:sp>
      <p:sp>
        <p:nvSpPr>
          <p:cNvPr id="9" name="Picture Placeholder 7">
            <a:extLst>
              <a:ext uri="{FF2B5EF4-FFF2-40B4-BE49-F238E27FC236}">
                <a16:creationId xmlns:a16="http://schemas.microsoft.com/office/drawing/2014/main" id="{E2BCF880-397D-4C92-831A-A3C1DE44EF57}"/>
              </a:ext>
            </a:extLst>
          </p:cNvPr>
          <p:cNvSpPr>
            <a:spLocks noGrp="1"/>
          </p:cNvSpPr>
          <p:nvPr>
            <p:ph type="pic" sz="quarter" idx="10"/>
          </p:nvPr>
        </p:nvSpPr>
        <p:spPr>
          <a:xfrm>
            <a:off x="968828" y="1078366"/>
            <a:ext cx="10183359" cy="2726871"/>
          </a:xfrm>
          <a:prstGeom prst="rect">
            <a:avLst/>
          </a:prstGeom>
          <a:solidFill>
            <a:schemeClr val="bg2">
              <a:lumMod val="85000"/>
            </a:schemeClr>
          </a:solidFill>
        </p:spPr>
        <p:txBody>
          <a:bodyPr/>
          <a:lstStyle/>
          <a:p>
            <a:endParaRPr lang="en-US"/>
          </a:p>
        </p:txBody>
      </p:sp>
    </p:spTree>
    <p:extLst>
      <p:ext uri="{BB962C8B-B14F-4D97-AF65-F5344CB8AC3E}">
        <p14:creationId xmlns:p14="http://schemas.microsoft.com/office/powerpoint/2010/main" val="364005151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F66DC62C-E1D0-4887-9BF9-BF860819C7F9}"/>
              </a:ext>
            </a:extLst>
          </p:cNvPr>
          <p:cNvSpPr>
            <a:spLocks noGrp="1"/>
          </p:cNvSpPr>
          <p:nvPr>
            <p:ph type="pic" sz="quarter" idx="10"/>
          </p:nvPr>
        </p:nvSpPr>
        <p:spPr>
          <a:xfrm>
            <a:off x="0" y="0"/>
            <a:ext cx="12192000" cy="6858000"/>
          </a:xfrm>
          <a:prstGeom prst="rect">
            <a:avLst/>
          </a:prstGeom>
          <a:solidFill>
            <a:schemeClr val="bg2">
              <a:lumMod val="95000"/>
            </a:schemeClr>
          </a:solidFill>
        </p:spPr>
        <p:txBody>
          <a:bodyPr>
            <a:normAutofit/>
          </a:bodyPr>
          <a:lstStyle>
            <a:lvl1pPr>
              <a:defRPr sz="800"/>
            </a:lvl1pPr>
          </a:lstStyle>
          <a:p>
            <a:endParaRPr lang="en-US"/>
          </a:p>
        </p:txBody>
      </p:sp>
    </p:spTree>
    <p:extLst>
      <p:ext uri="{BB962C8B-B14F-4D97-AF65-F5344CB8AC3E}">
        <p14:creationId xmlns:p14="http://schemas.microsoft.com/office/powerpoint/2010/main" val="93771971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2_Custom Layou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3A4413BB-10F0-4A32-BD01-F97EE853A66F}"/>
              </a:ext>
            </a:extLst>
          </p:cNvPr>
          <p:cNvSpPr>
            <a:spLocks noGrp="1"/>
          </p:cNvSpPr>
          <p:nvPr>
            <p:ph type="pic" sz="quarter" idx="15"/>
          </p:nvPr>
        </p:nvSpPr>
        <p:spPr>
          <a:xfrm>
            <a:off x="0" y="1724429"/>
            <a:ext cx="12192000" cy="1841731"/>
          </a:xfrm>
          <a:prstGeom prst="rect">
            <a:avLst/>
          </a:prstGeom>
          <a:solidFill>
            <a:schemeClr val="tx2">
              <a:lumMod val="10000"/>
              <a:lumOff val="90000"/>
            </a:schemeClr>
          </a:solidFill>
        </p:spPr>
        <p:txBody>
          <a:bodyPr wrap="square">
            <a:noAutofit/>
          </a:bodyPr>
          <a:lstStyle>
            <a:lvl1pPr>
              <a:defRPr lang="en-US" sz="800"/>
            </a:lvl1pPr>
          </a:lstStyle>
          <a:p>
            <a:pPr lvl="0"/>
            <a:endParaRPr lang="en-US"/>
          </a:p>
        </p:txBody>
      </p:sp>
    </p:spTree>
    <p:extLst>
      <p:ext uri="{BB962C8B-B14F-4D97-AF65-F5344CB8AC3E}">
        <p14:creationId xmlns:p14="http://schemas.microsoft.com/office/powerpoint/2010/main" val="171179505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8745AAA3-09E3-4504-B3FD-611C81F41634}"/>
              </a:ext>
            </a:extLst>
          </p:cNvPr>
          <p:cNvSpPr>
            <a:spLocks noGrp="1"/>
          </p:cNvSpPr>
          <p:nvPr>
            <p:ph type="pic" sz="quarter" idx="11"/>
          </p:nvPr>
        </p:nvSpPr>
        <p:spPr>
          <a:xfrm>
            <a:off x="6906721" y="0"/>
            <a:ext cx="5285280" cy="6858000"/>
          </a:xfrm>
          <a:custGeom>
            <a:avLst/>
            <a:gdLst>
              <a:gd name="connsiteX0" fmla="*/ 4141175 w 5285281"/>
              <a:gd name="connsiteY0" fmla="*/ 950 h 6525434"/>
              <a:gd name="connsiteX1" fmla="*/ 5222879 w 5285281"/>
              <a:gd name="connsiteY1" fmla="*/ 82101 h 6525434"/>
              <a:gd name="connsiteX2" fmla="*/ 5285281 w 5285281"/>
              <a:gd name="connsiteY2" fmla="*/ 86253 h 6525434"/>
              <a:gd name="connsiteX3" fmla="*/ 5285281 w 5285281"/>
              <a:gd name="connsiteY3" fmla="*/ 6525434 h 6525434"/>
              <a:gd name="connsiteX4" fmla="*/ 338864 w 5285281"/>
              <a:gd name="connsiteY4" fmla="*/ 6525434 h 6525434"/>
              <a:gd name="connsiteX5" fmla="*/ 355504 w 5285281"/>
              <a:gd name="connsiteY5" fmla="*/ 6284640 h 6525434"/>
              <a:gd name="connsiteX6" fmla="*/ 122536 w 5285281"/>
              <a:gd name="connsiteY6" fmla="*/ 5603772 h 6525434"/>
              <a:gd name="connsiteX7" fmla="*/ 197419 w 5285281"/>
              <a:gd name="connsiteY7" fmla="*/ 4013697 h 6525434"/>
              <a:gd name="connsiteX8" fmla="*/ 1395542 w 5285281"/>
              <a:gd name="connsiteY8" fmla="*/ 2963334 h 6525434"/>
              <a:gd name="connsiteX9" fmla="*/ 2431419 w 5285281"/>
              <a:gd name="connsiteY9" fmla="*/ 2618748 h 6525434"/>
              <a:gd name="connsiteX10" fmla="*/ 2868234 w 5285281"/>
              <a:gd name="connsiteY10" fmla="*/ 1805029 h 6525434"/>
              <a:gd name="connsiteX11" fmla="*/ 2780871 w 5285281"/>
              <a:gd name="connsiteY11" fmla="*/ 941489 h 6525434"/>
              <a:gd name="connsiteX12" fmla="*/ 3783467 w 5285281"/>
              <a:gd name="connsiteY12" fmla="*/ 36433 h 6525434"/>
              <a:gd name="connsiteX13" fmla="*/ 4141175 w 5285281"/>
              <a:gd name="connsiteY13" fmla="*/ 950 h 6525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85281" h="6525434">
                <a:moveTo>
                  <a:pt x="4141175" y="950"/>
                </a:moveTo>
                <a:cubicBezTo>
                  <a:pt x="4500573" y="-8197"/>
                  <a:pt x="4864065" y="50964"/>
                  <a:pt x="5222879" y="82101"/>
                </a:cubicBezTo>
                <a:cubicBezTo>
                  <a:pt x="5243679" y="82101"/>
                  <a:pt x="5264481" y="82101"/>
                  <a:pt x="5285281" y="86253"/>
                </a:cubicBezTo>
                <a:lnTo>
                  <a:pt x="5285281" y="6525434"/>
                </a:lnTo>
                <a:cubicBezTo>
                  <a:pt x="5285281" y="6525434"/>
                  <a:pt x="5285281" y="6525434"/>
                  <a:pt x="338864" y="6525434"/>
                </a:cubicBezTo>
                <a:cubicBezTo>
                  <a:pt x="355504" y="6446553"/>
                  <a:pt x="363825" y="6363521"/>
                  <a:pt x="355504" y="6284640"/>
                </a:cubicBezTo>
                <a:cubicBezTo>
                  <a:pt x="330543" y="6043845"/>
                  <a:pt x="205739" y="5827960"/>
                  <a:pt x="122536" y="5603772"/>
                </a:cubicBezTo>
                <a:cubicBezTo>
                  <a:pt x="-64671" y="5093121"/>
                  <a:pt x="-35550" y="4503589"/>
                  <a:pt x="197419" y="4013697"/>
                </a:cubicBezTo>
                <a:cubicBezTo>
                  <a:pt x="434547" y="3523804"/>
                  <a:pt x="875523" y="3137703"/>
                  <a:pt x="1395542" y="2963334"/>
                </a:cubicBezTo>
                <a:cubicBezTo>
                  <a:pt x="1740834" y="2851240"/>
                  <a:pt x="2127728" y="2822178"/>
                  <a:pt x="2431419" y="2618748"/>
                </a:cubicBezTo>
                <a:cubicBezTo>
                  <a:pt x="2693508" y="2436077"/>
                  <a:pt x="2864074" y="2124704"/>
                  <a:pt x="2868234" y="1805029"/>
                </a:cubicBezTo>
                <a:cubicBezTo>
                  <a:pt x="2872395" y="1514414"/>
                  <a:pt x="2747590" y="1232103"/>
                  <a:pt x="2780871" y="941489"/>
                </a:cubicBezTo>
                <a:cubicBezTo>
                  <a:pt x="2834953" y="464051"/>
                  <a:pt x="3309210" y="127769"/>
                  <a:pt x="3783467" y="36433"/>
                </a:cubicBezTo>
                <a:cubicBezTo>
                  <a:pt x="3902031" y="14637"/>
                  <a:pt x="4021376" y="3999"/>
                  <a:pt x="4141175" y="950"/>
                </a:cubicBezTo>
                <a:close/>
              </a:path>
            </a:pathLst>
          </a:custGeom>
          <a:solidFill>
            <a:schemeClr val="bg2">
              <a:lumMod val="95000"/>
            </a:schemeClr>
          </a:solidFill>
        </p:spPr>
        <p:txBody>
          <a:bodyPr wrap="square">
            <a:noAutofit/>
          </a:bodyPr>
          <a:lstStyle>
            <a:lvl1pPr>
              <a:defRPr sz="800"/>
            </a:lvl1pPr>
          </a:lstStyle>
          <a:p>
            <a:endParaRPr lang="en-US"/>
          </a:p>
        </p:txBody>
      </p:sp>
    </p:spTree>
    <p:extLst>
      <p:ext uri="{BB962C8B-B14F-4D97-AF65-F5344CB8AC3E}">
        <p14:creationId xmlns:p14="http://schemas.microsoft.com/office/powerpoint/2010/main" val="113378668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6_Title Slide">
    <p:spTree>
      <p:nvGrpSpPr>
        <p:cNvPr id="1" name=""/>
        <p:cNvGrpSpPr/>
        <p:nvPr/>
      </p:nvGrpSpPr>
      <p:grpSpPr>
        <a:xfrm>
          <a:off x="0" y="0"/>
          <a:ext cx="0" cy="0"/>
          <a:chOff x="0" y="0"/>
          <a:chExt cx="0" cy="0"/>
        </a:xfrm>
      </p:grpSpPr>
      <p:sp>
        <p:nvSpPr>
          <p:cNvPr id="7" name="Freeform 5">
            <a:extLst>
              <a:ext uri="{FF2B5EF4-FFF2-40B4-BE49-F238E27FC236}">
                <a16:creationId xmlns:a16="http://schemas.microsoft.com/office/drawing/2014/main" id="{FD3DAE6E-61A3-47AD-A2C3-AC408F3DA8EF}"/>
              </a:ext>
            </a:extLst>
          </p:cNvPr>
          <p:cNvSpPr>
            <a:spLocks/>
          </p:cNvSpPr>
          <p:nvPr userDrawn="1"/>
        </p:nvSpPr>
        <p:spPr bwMode="auto">
          <a:xfrm>
            <a:off x="1231395" y="1758693"/>
            <a:ext cx="2439495" cy="2248999"/>
          </a:xfrm>
          <a:custGeom>
            <a:avLst/>
            <a:gdLst>
              <a:gd name="T0" fmla="*/ 3804 w 3939"/>
              <a:gd name="T1" fmla="*/ 2181 h 3631"/>
              <a:gd name="T2" fmla="*/ 2822 w 3939"/>
              <a:gd name="T3" fmla="*/ 480 h 3631"/>
              <a:gd name="T4" fmla="*/ 1991 w 3939"/>
              <a:gd name="T5" fmla="*/ 0 h 3631"/>
              <a:gd name="T6" fmla="*/ 1159 w 3939"/>
              <a:gd name="T7" fmla="*/ 480 h 3631"/>
              <a:gd name="T8" fmla="*/ 172 w 3939"/>
              <a:gd name="T9" fmla="*/ 2191 h 3631"/>
              <a:gd name="T10" fmla="*/ 172 w 3939"/>
              <a:gd name="T11" fmla="*/ 3151 h 3631"/>
              <a:gd name="T12" fmla="*/ 1003 w 3939"/>
              <a:gd name="T13" fmla="*/ 3631 h 3631"/>
              <a:gd name="T14" fmla="*/ 2979 w 3939"/>
              <a:gd name="T15" fmla="*/ 3631 h 3631"/>
              <a:gd name="T16" fmla="*/ 2979 w 3939"/>
              <a:gd name="T17" fmla="*/ 3631 h 3631"/>
              <a:gd name="T18" fmla="*/ 2980 w 3939"/>
              <a:gd name="T19" fmla="*/ 3631 h 3631"/>
              <a:gd name="T20" fmla="*/ 2981 w 3939"/>
              <a:gd name="T21" fmla="*/ 3631 h 3631"/>
              <a:gd name="T22" fmla="*/ 3057 w 3939"/>
              <a:gd name="T23" fmla="*/ 3628 h 3631"/>
              <a:gd name="T24" fmla="*/ 3057 w 3939"/>
              <a:gd name="T25" fmla="*/ 3628 h 3631"/>
              <a:gd name="T26" fmla="*/ 3058 w 3939"/>
              <a:gd name="T27" fmla="*/ 3627 h 3631"/>
              <a:gd name="T28" fmla="*/ 3059 w 3939"/>
              <a:gd name="T29" fmla="*/ 3627 h 3631"/>
              <a:gd name="T30" fmla="*/ 3059 w 3939"/>
              <a:gd name="T31" fmla="*/ 3627 h 3631"/>
              <a:gd name="T32" fmla="*/ 3060 w 3939"/>
              <a:gd name="T33" fmla="*/ 3627 h 3631"/>
              <a:gd name="T34" fmla="*/ 3061 w 3939"/>
              <a:gd name="T35" fmla="*/ 3627 h 3631"/>
              <a:gd name="T36" fmla="*/ 3062 w 3939"/>
              <a:gd name="T37" fmla="*/ 3627 h 3631"/>
              <a:gd name="T38" fmla="*/ 3062 w 3939"/>
              <a:gd name="T39" fmla="*/ 3627 h 3631"/>
              <a:gd name="T40" fmla="*/ 3063 w 3939"/>
              <a:gd name="T41" fmla="*/ 3627 h 3631"/>
              <a:gd name="T42" fmla="*/ 3063 w 3939"/>
              <a:gd name="T43" fmla="*/ 3627 h 3631"/>
              <a:gd name="T44" fmla="*/ 3210 w 3939"/>
              <a:gd name="T45" fmla="*/ 3603 h 3631"/>
              <a:gd name="T46" fmla="*/ 3210 w 3939"/>
              <a:gd name="T47" fmla="*/ 3602 h 3631"/>
              <a:gd name="T48" fmla="*/ 3211 w 3939"/>
              <a:gd name="T49" fmla="*/ 3602 h 3631"/>
              <a:gd name="T50" fmla="*/ 3212 w 3939"/>
              <a:gd name="T51" fmla="*/ 3602 h 3631"/>
              <a:gd name="T52" fmla="*/ 3212 w 3939"/>
              <a:gd name="T53" fmla="*/ 3602 h 3631"/>
              <a:gd name="T54" fmla="*/ 3658 w 3939"/>
              <a:gd name="T55" fmla="*/ 3350 h 3631"/>
              <a:gd name="T56" fmla="*/ 3939 w 3939"/>
              <a:gd name="T57" fmla="*/ 2671 h 3631"/>
              <a:gd name="T58" fmla="*/ 3804 w 3939"/>
              <a:gd name="T59" fmla="*/ 2181 h 3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939" h="3631">
                <a:moveTo>
                  <a:pt x="3804" y="2181"/>
                </a:moveTo>
                <a:cubicBezTo>
                  <a:pt x="2822" y="480"/>
                  <a:pt x="2822" y="480"/>
                  <a:pt x="2822" y="480"/>
                </a:cubicBezTo>
                <a:cubicBezTo>
                  <a:pt x="2651" y="183"/>
                  <a:pt x="2334" y="0"/>
                  <a:pt x="1991" y="0"/>
                </a:cubicBezTo>
                <a:cubicBezTo>
                  <a:pt x="1648" y="0"/>
                  <a:pt x="1331" y="183"/>
                  <a:pt x="1159" y="480"/>
                </a:cubicBezTo>
                <a:cubicBezTo>
                  <a:pt x="172" y="2191"/>
                  <a:pt x="172" y="2191"/>
                  <a:pt x="172" y="2191"/>
                </a:cubicBezTo>
                <a:cubicBezTo>
                  <a:pt x="0" y="2488"/>
                  <a:pt x="0" y="2854"/>
                  <a:pt x="172" y="3151"/>
                </a:cubicBezTo>
                <a:cubicBezTo>
                  <a:pt x="343" y="3448"/>
                  <a:pt x="660" y="3631"/>
                  <a:pt x="1003" y="3631"/>
                </a:cubicBezTo>
                <a:cubicBezTo>
                  <a:pt x="2979" y="3631"/>
                  <a:pt x="2979" y="3631"/>
                  <a:pt x="2979" y="3631"/>
                </a:cubicBezTo>
                <a:cubicBezTo>
                  <a:pt x="2979" y="3631"/>
                  <a:pt x="2979" y="3631"/>
                  <a:pt x="2979" y="3631"/>
                </a:cubicBezTo>
                <a:cubicBezTo>
                  <a:pt x="2979" y="3631"/>
                  <a:pt x="2980" y="3631"/>
                  <a:pt x="2980" y="3631"/>
                </a:cubicBezTo>
                <a:cubicBezTo>
                  <a:pt x="2980" y="3631"/>
                  <a:pt x="2981" y="3631"/>
                  <a:pt x="2981" y="3631"/>
                </a:cubicBezTo>
                <a:cubicBezTo>
                  <a:pt x="3006" y="3631"/>
                  <a:pt x="3032" y="3630"/>
                  <a:pt x="3057" y="3628"/>
                </a:cubicBezTo>
                <a:cubicBezTo>
                  <a:pt x="3057" y="3628"/>
                  <a:pt x="3057" y="3628"/>
                  <a:pt x="3057" y="3628"/>
                </a:cubicBezTo>
                <a:cubicBezTo>
                  <a:pt x="3057" y="3628"/>
                  <a:pt x="3058" y="3628"/>
                  <a:pt x="3058" y="3627"/>
                </a:cubicBezTo>
                <a:cubicBezTo>
                  <a:pt x="3058" y="3627"/>
                  <a:pt x="3059" y="3627"/>
                  <a:pt x="3059" y="3627"/>
                </a:cubicBezTo>
                <a:cubicBezTo>
                  <a:pt x="3059" y="3627"/>
                  <a:pt x="3059" y="3627"/>
                  <a:pt x="3059" y="3627"/>
                </a:cubicBezTo>
                <a:cubicBezTo>
                  <a:pt x="3060" y="3627"/>
                  <a:pt x="3060" y="3627"/>
                  <a:pt x="3060" y="3627"/>
                </a:cubicBezTo>
                <a:cubicBezTo>
                  <a:pt x="3060" y="3627"/>
                  <a:pt x="3060" y="3627"/>
                  <a:pt x="3061" y="3627"/>
                </a:cubicBezTo>
                <a:cubicBezTo>
                  <a:pt x="3061" y="3627"/>
                  <a:pt x="3061" y="3627"/>
                  <a:pt x="3062" y="3627"/>
                </a:cubicBezTo>
                <a:cubicBezTo>
                  <a:pt x="3062" y="3627"/>
                  <a:pt x="3062" y="3627"/>
                  <a:pt x="3062" y="3627"/>
                </a:cubicBezTo>
                <a:cubicBezTo>
                  <a:pt x="3063" y="3627"/>
                  <a:pt x="3063" y="3627"/>
                  <a:pt x="3063" y="3627"/>
                </a:cubicBezTo>
                <a:cubicBezTo>
                  <a:pt x="3063" y="3627"/>
                  <a:pt x="3063" y="3627"/>
                  <a:pt x="3063" y="3627"/>
                </a:cubicBezTo>
                <a:cubicBezTo>
                  <a:pt x="3113" y="3623"/>
                  <a:pt x="3162" y="3614"/>
                  <a:pt x="3210" y="3603"/>
                </a:cubicBezTo>
                <a:cubicBezTo>
                  <a:pt x="3210" y="3603"/>
                  <a:pt x="3210" y="3602"/>
                  <a:pt x="3210" y="3602"/>
                </a:cubicBezTo>
                <a:cubicBezTo>
                  <a:pt x="3211" y="3602"/>
                  <a:pt x="3211" y="3602"/>
                  <a:pt x="3211" y="3602"/>
                </a:cubicBezTo>
                <a:cubicBezTo>
                  <a:pt x="3212" y="3602"/>
                  <a:pt x="3212" y="3602"/>
                  <a:pt x="3212" y="3602"/>
                </a:cubicBezTo>
                <a:cubicBezTo>
                  <a:pt x="3212" y="3602"/>
                  <a:pt x="3212" y="3602"/>
                  <a:pt x="3212" y="3602"/>
                </a:cubicBezTo>
                <a:cubicBezTo>
                  <a:pt x="3380" y="3560"/>
                  <a:pt x="3534" y="3473"/>
                  <a:pt x="3658" y="3350"/>
                </a:cubicBezTo>
                <a:cubicBezTo>
                  <a:pt x="3838" y="3170"/>
                  <a:pt x="3939" y="2925"/>
                  <a:pt x="3939" y="2671"/>
                </a:cubicBezTo>
                <a:cubicBezTo>
                  <a:pt x="3939" y="2497"/>
                  <a:pt x="3892" y="2328"/>
                  <a:pt x="3804" y="2181"/>
                </a:cubicBezTo>
                <a:close/>
              </a:path>
            </a:pathLst>
          </a:custGeom>
          <a:noFill/>
          <a:ln w="22225">
            <a:solidFill>
              <a:schemeClr val="accent5"/>
            </a:solidFill>
          </a:ln>
        </p:spPr>
        <p:txBody>
          <a:bodyPr vert="horz" wrap="square" lIns="91440" tIns="45720" rIns="91440" bIns="45720" numCol="1" anchor="t" anchorCtr="0" compatLnSpc="1">
            <a:prstTxWarp prst="textNoShape">
              <a:avLst/>
            </a:prstTxWarp>
          </a:bodyPr>
          <a:lstStyle/>
          <a:p>
            <a:endParaRPr lang="en-US"/>
          </a:p>
        </p:txBody>
      </p:sp>
      <p:sp>
        <p:nvSpPr>
          <p:cNvPr id="8" name="Freeform 5">
            <a:extLst>
              <a:ext uri="{FF2B5EF4-FFF2-40B4-BE49-F238E27FC236}">
                <a16:creationId xmlns:a16="http://schemas.microsoft.com/office/drawing/2014/main" id="{2C29AD87-7E6B-4CAC-8C26-FE3A0560F138}"/>
              </a:ext>
            </a:extLst>
          </p:cNvPr>
          <p:cNvSpPr>
            <a:spLocks/>
          </p:cNvSpPr>
          <p:nvPr userDrawn="1"/>
        </p:nvSpPr>
        <p:spPr bwMode="auto">
          <a:xfrm>
            <a:off x="4751512" y="1758693"/>
            <a:ext cx="2439495" cy="2248999"/>
          </a:xfrm>
          <a:custGeom>
            <a:avLst/>
            <a:gdLst>
              <a:gd name="T0" fmla="*/ 3804 w 3939"/>
              <a:gd name="T1" fmla="*/ 2181 h 3631"/>
              <a:gd name="T2" fmla="*/ 2822 w 3939"/>
              <a:gd name="T3" fmla="*/ 480 h 3631"/>
              <a:gd name="T4" fmla="*/ 1991 w 3939"/>
              <a:gd name="T5" fmla="*/ 0 h 3631"/>
              <a:gd name="T6" fmla="*/ 1159 w 3939"/>
              <a:gd name="T7" fmla="*/ 480 h 3631"/>
              <a:gd name="T8" fmla="*/ 172 w 3939"/>
              <a:gd name="T9" fmla="*/ 2191 h 3631"/>
              <a:gd name="T10" fmla="*/ 172 w 3939"/>
              <a:gd name="T11" fmla="*/ 3151 h 3631"/>
              <a:gd name="T12" fmla="*/ 1003 w 3939"/>
              <a:gd name="T13" fmla="*/ 3631 h 3631"/>
              <a:gd name="T14" fmla="*/ 2979 w 3939"/>
              <a:gd name="T15" fmla="*/ 3631 h 3631"/>
              <a:gd name="T16" fmla="*/ 2979 w 3939"/>
              <a:gd name="T17" fmla="*/ 3631 h 3631"/>
              <a:gd name="T18" fmla="*/ 2980 w 3939"/>
              <a:gd name="T19" fmla="*/ 3631 h 3631"/>
              <a:gd name="T20" fmla="*/ 2981 w 3939"/>
              <a:gd name="T21" fmla="*/ 3631 h 3631"/>
              <a:gd name="T22" fmla="*/ 3057 w 3939"/>
              <a:gd name="T23" fmla="*/ 3628 h 3631"/>
              <a:gd name="T24" fmla="*/ 3057 w 3939"/>
              <a:gd name="T25" fmla="*/ 3628 h 3631"/>
              <a:gd name="T26" fmla="*/ 3058 w 3939"/>
              <a:gd name="T27" fmla="*/ 3627 h 3631"/>
              <a:gd name="T28" fmla="*/ 3059 w 3939"/>
              <a:gd name="T29" fmla="*/ 3627 h 3631"/>
              <a:gd name="T30" fmla="*/ 3059 w 3939"/>
              <a:gd name="T31" fmla="*/ 3627 h 3631"/>
              <a:gd name="T32" fmla="*/ 3060 w 3939"/>
              <a:gd name="T33" fmla="*/ 3627 h 3631"/>
              <a:gd name="T34" fmla="*/ 3061 w 3939"/>
              <a:gd name="T35" fmla="*/ 3627 h 3631"/>
              <a:gd name="T36" fmla="*/ 3062 w 3939"/>
              <a:gd name="T37" fmla="*/ 3627 h 3631"/>
              <a:gd name="T38" fmla="*/ 3062 w 3939"/>
              <a:gd name="T39" fmla="*/ 3627 h 3631"/>
              <a:gd name="T40" fmla="*/ 3063 w 3939"/>
              <a:gd name="T41" fmla="*/ 3627 h 3631"/>
              <a:gd name="T42" fmla="*/ 3063 w 3939"/>
              <a:gd name="T43" fmla="*/ 3627 h 3631"/>
              <a:gd name="T44" fmla="*/ 3210 w 3939"/>
              <a:gd name="T45" fmla="*/ 3603 h 3631"/>
              <a:gd name="T46" fmla="*/ 3210 w 3939"/>
              <a:gd name="T47" fmla="*/ 3602 h 3631"/>
              <a:gd name="T48" fmla="*/ 3211 w 3939"/>
              <a:gd name="T49" fmla="*/ 3602 h 3631"/>
              <a:gd name="T50" fmla="*/ 3212 w 3939"/>
              <a:gd name="T51" fmla="*/ 3602 h 3631"/>
              <a:gd name="T52" fmla="*/ 3212 w 3939"/>
              <a:gd name="T53" fmla="*/ 3602 h 3631"/>
              <a:gd name="T54" fmla="*/ 3658 w 3939"/>
              <a:gd name="T55" fmla="*/ 3350 h 3631"/>
              <a:gd name="T56" fmla="*/ 3939 w 3939"/>
              <a:gd name="T57" fmla="*/ 2671 h 3631"/>
              <a:gd name="T58" fmla="*/ 3804 w 3939"/>
              <a:gd name="T59" fmla="*/ 2181 h 3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939" h="3631">
                <a:moveTo>
                  <a:pt x="3804" y="2181"/>
                </a:moveTo>
                <a:cubicBezTo>
                  <a:pt x="2822" y="480"/>
                  <a:pt x="2822" y="480"/>
                  <a:pt x="2822" y="480"/>
                </a:cubicBezTo>
                <a:cubicBezTo>
                  <a:pt x="2651" y="183"/>
                  <a:pt x="2334" y="0"/>
                  <a:pt x="1991" y="0"/>
                </a:cubicBezTo>
                <a:cubicBezTo>
                  <a:pt x="1648" y="0"/>
                  <a:pt x="1331" y="183"/>
                  <a:pt x="1159" y="480"/>
                </a:cubicBezTo>
                <a:cubicBezTo>
                  <a:pt x="172" y="2191"/>
                  <a:pt x="172" y="2191"/>
                  <a:pt x="172" y="2191"/>
                </a:cubicBezTo>
                <a:cubicBezTo>
                  <a:pt x="0" y="2488"/>
                  <a:pt x="0" y="2854"/>
                  <a:pt x="172" y="3151"/>
                </a:cubicBezTo>
                <a:cubicBezTo>
                  <a:pt x="343" y="3448"/>
                  <a:pt x="660" y="3631"/>
                  <a:pt x="1003" y="3631"/>
                </a:cubicBezTo>
                <a:cubicBezTo>
                  <a:pt x="2979" y="3631"/>
                  <a:pt x="2979" y="3631"/>
                  <a:pt x="2979" y="3631"/>
                </a:cubicBezTo>
                <a:cubicBezTo>
                  <a:pt x="2979" y="3631"/>
                  <a:pt x="2979" y="3631"/>
                  <a:pt x="2979" y="3631"/>
                </a:cubicBezTo>
                <a:cubicBezTo>
                  <a:pt x="2979" y="3631"/>
                  <a:pt x="2980" y="3631"/>
                  <a:pt x="2980" y="3631"/>
                </a:cubicBezTo>
                <a:cubicBezTo>
                  <a:pt x="2980" y="3631"/>
                  <a:pt x="2981" y="3631"/>
                  <a:pt x="2981" y="3631"/>
                </a:cubicBezTo>
                <a:cubicBezTo>
                  <a:pt x="3006" y="3631"/>
                  <a:pt x="3032" y="3630"/>
                  <a:pt x="3057" y="3628"/>
                </a:cubicBezTo>
                <a:cubicBezTo>
                  <a:pt x="3057" y="3628"/>
                  <a:pt x="3057" y="3628"/>
                  <a:pt x="3057" y="3628"/>
                </a:cubicBezTo>
                <a:cubicBezTo>
                  <a:pt x="3057" y="3628"/>
                  <a:pt x="3058" y="3628"/>
                  <a:pt x="3058" y="3627"/>
                </a:cubicBezTo>
                <a:cubicBezTo>
                  <a:pt x="3058" y="3627"/>
                  <a:pt x="3059" y="3627"/>
                  <a:pt x="3059" y="3627"/>
                </a:cubicBezTo>
                <a:cubicBezTo>
                  <a:pt x="3059" y="3627"/>
                  <a:pt x="3059" y="3627"/>
                  <a:pt x="3059" y="3627"/>
                </a:cubicBezTo>
                <a:cubicBezTo>
                  <a:pt x="3060" y="3627"/>
                  <a:pt x="3060" y="3627"/>
                  <a:pt x="3060" y="3627"/>
                </a:cubicBezTo>
                <a:cubicBezTo>
                  <a:pt x="3060" y="3627"/>
                  <a:pt x="3060" y="3627"/>
                  <a:pt x="3061" y="3627"/>
                </a:cubicBezTo>
                <a:cubicBezTo>
                  <a:pt x="3061" y="3627"/>
                  <a:pt x="3061" y="3627"/>
                  <a:pt x="3062" y="3627"/>
                </a:cubicBezTo>
                <a:cubicBezTo>
                  <a:pt x="3062" y="3627"/>
                  <a:pt x="3062" y="3627"/>
                  <a:pt x="3062" y="3627"/>
                </a:cubicBezTo>
                <a:cubicBezTo>
                  <a:pt x="3063" y="3627"/>
                  <a:pt x="3063" y="3627"/>
                  <a:pt x="3063" y="3627"/>
                </a:cubicBezTo>
                <a:cubicBezTo>
                  <a:pt x="3063" y="3627"/>
                  <a:pt x="3063" y="3627"/>
                  <a:pt x="3063" y="3627"/>
                </a:cubicBezTo>
                <a:cubicBezTo>
                  <a:pt x="3113" y="3623"/>
                  <a:pt x="3162" y="3614"/>
                  <a:pt x="3210" y="3603"/>
                </a:cubicBezTo>
                <a:cubicBezTo>
                  <a:pt x="3210" y="3603"/>
                  <a:pt x="3210" y="3602"/>
                  <a:pt x="3210" y="3602"/>
                </a:cubicBezTo>
                <a:cubicBezTo>
                  <a:pt x="3211" y="3602"/>
                  <a:pt x="3211" y="3602"/>
                  <a:pt x="3211" y="3602"/>
                </a:cubicBezTo>
                <a:cubicBezTo>
                  <a:pt x="3212" y="3602"/>
                  <a:pt x="3212" y="3602"/>
                  <a:pt x="3212" y="3602"/>
                </a:cubicBezTo>
                <a:cubicBezTo>
                  <a:pt x="3212" y="3602"/>
                  <a:pt x="3212" y="3602"/>
                  <a:pt x="3212" y="3602"/>
                </a:cubicBezTo>
                <a:cubicBezTo>
                  <a:pt x="3380" y="3560"/>
                  <a:pt x="3534" y="3473"/>
                  <a:pt x="3658" y="3350"/>
                </a:cubicBezTo>
                <a:cubicBezTo>
                  <a:pt x="3838" y="3170"/>
                  <a:pt x="3939" y="2925"/>
                  <a:pt x="3939" y="2671"/>
                </a:cubicBezTo>
                <a:cubicBezTo>
                  <a:pt x="3939" y="2497"/>
                  <a:pt x="3892" y="2328"/>
                  <a:pt x="3804" y="2181"/>
                </a:cubicBezTo>
                <a:close/>
              </a:path>
            </a:pathLst>
          </a:custGeom>
          <a:noFill/>
          <a:ln w="22225">
            <a:solidFill>
              <a:schemeClr val="accent5"/>
            </a:solidFill>
          </a:ln>
        </p:spPr>
        <p:txBody>
          <a:bodyPr vert="horz" wrap="square" lIns="91440" tIns="45720" rIns="91440" bIns="45720" numCol="1" anchor="t" anchorCtr="0" compatLnSpc="1">
            <a:prstTxWarp prst="textNoShape">
              <a:avLst/>
            </a:prstTxWarp>
          </a:bodyPr>
          <a:lstStyle/>
          <a:p>
            <a:endParaRPr lang="en-US"/>
          </a:p>
        </p:txBody>
      </p:sp>
      <p:sp>
        <p:nvSpPr>
          <p:cNvPr id="9" name="Freeform 5">
            <a:extLst>
              <a:ext uri="{FF2B5EF4-FFF2-40B4-BE49-F238E27FC236}">
                <a16:creationId xmlns:a16="http://schemas.microsoft.com/office/drawing/2014/main" id="{63354952-6382-4886-8863-12FE3F937F13}"/>
              </a:ext>
            </a:extLst>
          </p:cNvPr>
          <p:cNvSpPr>
            <a:spLocks/>
          </p:cNvSpPr>
          <p:nvPr userDrawn="1"/>
        </p:nvSpPr>
        <p:spPr bwMode="auto">
          <a:xfrm>
            <a:off x="8271629" y="1758693"/>
            <a:ext cx="2439495" cy="2248999"/>
          </a:xfrm>
          <a:custGeom>
            <a:avLst/>
            <a:gdLst>
              <a:gd name="T0" fmla="*/ 3804 w 3939"/>
              <a:gd name="T1" fmla="*/ 2181 h 3631"/>
              <a:gd name="T2" fmla="*/ 2822 w 3939"/>
              <a:gd name="T3" fmla="*/ 480 h 3631"/>
              <a:gd name="T4" fmla="*/ 1991 w 3939"/>
              <a:gd name="T5" fmla="*/ 0 h 3631"/>
              <a:gd name="T6" fmla="*/ 1159 w 3939"/>
              <a:gd name="T7" fmla="*/ 480 h 3631"/>
              <a:gd name="T8" fmla="*/ 172 w 3939"/>
              <a:gd name="T9" fmla="*/ 2191 h 3631"/>
              <a:gd name="T10" fmla="*/ 172 w 3939"/>
              <a:gd name="T11" fmla="*/ 3151 h 3631"/>
              <a:gd name="T12" fmla="*/ 1003 w 3939"/>
              <a:gd name="T13" fmla="*/ 3631 h 3631"/>
              <a:gd name="T14" fmla="*/ 2979 w 3939"/>
              <a:gd name="T15" fmla="*/ 3631 h 3631"/>
              <a:gd name="T16" fmla="*/ 2979 w 3939"/>
              <a:gd name="T17" fmla="*/ 3631 h 3631"/>
              <a:gd name="T18" fmla="*/ 2980 w 3939"/>
              <a:gd name="T19" fmla="*/ 3631 h 3631"/>
              <a:gd name="T20" fmla="*/ 2981 w 3939"/>
              <a:gd name="T21" fmla="*/ 3631 h 3631"/>
              <a:gd name="T22" fmla="*/ 3057 w 3939"/>
              <a:gd name="T23" fmla="*/ 3628 h 3631"/>
              <a:gd name="T24" fmla="*/ 3057 w 3939"/>
              <a:gd name="T25" fmla="*/ 3628 h 3631"/>
              <a:gd name="T26" fmla="*/ 3058 w 3939"/>
              <a:gd name="T27" fmla="*/ 3627 h 3631"/>
              <a:gd name="T28" fmla="*/ 3059 w 3939"/>
              <a:gd name="T29" fmla="*/ 3627 h 3631"/>
              <a:gd name="T30" fmla="*/ 3059 w 3939"/>
              <a:gd name="T31" fmla="*/ 3627 h 3631"/>
              <a:gd name="T32" fmla="*/ 3060 w 3939"/>
              <a:gd name="T33" fmla="*/ 3627 h 3631"/>
              <a:gd name="T34" fmla="*/ 3061 w 3939"/>
              <a:gd name="T35" fmla="*/ 3627 h 3631"/>
              <a:gd name="T36" fmla="*/ 3062 w 3939"/>
              <a:gd name="T37" fmla="*/ 3627 h 3631"/>
              <a:gd name="T38" fmla="*/ 3062 w 3939"/>
              <a:gd name="T39" fmla="*/ 3627 h 3631"/>
              <a:gd name="T40" fmla="*/ 3063 w 3939"/>
              <a:gd name="T41" fmla="*/ 3627 h 3631"/>
              <a:gd name="T42" fmla="*/ 3063 w 3939"/>
              <a:gd name="T43" fmla="*/ 3627 h 3631"/>
              <a:gd name="T44" fmla="*/ 3210 w 3939"/>
              <a:gd name="T45" fmla="*/ 3603 h 3631"/>
              <a:gd name="T46" fmla="*/ 3210 w 3939"/>
              <a:gd name="T47" fmla="*/ 3602 h 3631"/>
              <a:gd name="T48" fmla="*/ 3211 w 3939"/>
              <a:gd name="T49" fmla="*/ 3602 h 3631"/>
              <a:gd name="T50" fmla="*/ 3212 w 3939"/>
              <a:gd name="T51" fmla="*/ 3602 h 3631"/>
              <a:gd name="T52" fmla="*/ 3212 w 3939"/>
              <a:gd name="T53" fmla="*/ 3602 h 3631"/>
              <a:gd name="T54" fmla="*/ 3658 w 3939"/>
              <a:gd name="T55" fmla="*/ 3350 h 3631"/>
              <a:gd name="T56" fmla="*/ 3939 w 3939"/>
              <a:gd name="T57" fmla="*/ 2671 h 3631"/>
              <a:gd name="T58" fmla="*/ 3804 w 3939"/>
              <a:gd name="T59" fmla="*/ 2181 h 3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939" h="3631">
                <a:moveTo>
                  <a:pt x="3804" y="2181"/>
                </a:moveTo>
                <a:cubicBezTo>
                  <a:pt x="2822" y="480"/>
                  <a:pt x="2822" y="480"/>
                  <a:pt x="2822" y="480"/>
                </a:cubicBezTo>
                <a:cubicBezTo>
                  <a:pt x="2651" y="183"/>
                  <a:pt x="2334" y="0"/>
                  <a:pt x="1991" y="0"/>
                </a:cubicBezTo>
                <a:cubicBezTo>
                  <a:pt x="1648" y="0"/>
                  <a:pt x="1331" y="183"/>
                  <a:pt x="1159" y="480"/>
                </a:cubicBezTo>
                <a:cubicBezTo>
                  <a:pt x="172" y="2191"/>
                  <a:pt x="172" y="2191"/>
                  <a:pt x="172" y="2191"/>
                </a:cubicBezTo>
                <a:cubicBezTo>
                  <a:pt x="0" y="2488"/>
                  <a:pt x="0" y="2854"/>
                  <a:pt x="172" y="3151"/>
                </a:cubicBezTo>
                <a:cubicBezTo>
                  <a:pt x="343" y="3448"/>
                  <a:pt x="660" y="3631"/>
                  <a:pt x="1003" y="3631"/>
                </a:cubicBezTo>
                <a:cubicBezTo>
                  <a:pt x="2979" y="3631"/>
                  <a:pt x="2979" y="3631"/>
                  <a:pt x="2979" y="3631"/>
                </a:cubicBezTo>
                <a:cubicBezTo>
                  <a:pt x="2979" y="3631"/>
                  <a:pt x="2979" y="3631"/>
                  <a:pt x="2979" y="3631"/>
                </a:cubicBezTo>
                <a:cubicBezTo>
                  <a:pt x="2979" y="3631"/>
                  <a:pt x="2980" y="3631"/>
                  <a:pt x="2980" y="3631"/>
                </a:cubicBezTo>
                <a:cubicBezTo>
                  <a:pt x="2980" y="3631"/>
                  <a:pt x="2981" y="3631"/>
                  <a:pt x="2981" y="3631"/>
                </a:cubicBezTo>
                <a:cubicBezTo>
                  <a:pt x="3006" y="3631"/>
                  <a:pt x="3032" y="3630"/>
                  <a:pt x="3057" y="3628"/>
                </a:cubicBezTo>
                <a:cubicBezTo>
                  <a:pt x="3057" y="3628"/>
                  <a:pt x="3057" y="3628"/>
                  <a:pt x="3057" y="3628"/>
                </a:cubicBezTo>
                <a:cubicBezTo>
                  <a:pt x="3057" y="3628"/>
                  <a:pt x="3058" y="3628"/>
                  <a:pt x="3058" y="3627"/>
                </a:cubicBezTo>
                <a:cubicBezTo>
                  <a:pt x="3058" y="3627"/>
                  <a:pt x="3059" y="3627"/>
                  <a:pt x="3059" y="3627"/>
                </a:cubicBezTo>
                <a:cubicBezTo>
                  <a:pt x="3059" y="3627"/>
                  <a:pt x="3059" y="3627"/>
                  <a:pt x="3059" y="3627"/>
                </a:cubicBezTo>
                <a:cubicBezTo>
                  <a:pt x="3060" y="3627"/>
                  <a:pt x="3060" y="3627"/>
                  <a:pt x="3060" y="3627"/>
                </a:cubicBezTo>
                <a:cubicBezTo>
                  <a:pt x="3060" y="3627"/>
                  <a:pt x="3060" y="3627"/>
                  <a:pt x="3061" y="3627"/>
                </a:cubicBezTo>
                <a:cubicBezTo>
                  <a:pt x="3061" y="3627"/>
                  <a:pt x="3061" y="3627"/>
                  <a:pt x="3062" y="3627"/>
                </a:cubicBezTo>
                <a:cubicBezTo>
                  <a:pt x="3062" y="3627"/>
                  <a:pt x="3062" y="3627"/>
                  <a:pt x="3062" y="3627"/>
                </a:cubicBezTo>
                <a:cubicBezTo>
                  <a:pt x="3063" y="3627"/>
                  <a:pt x="3063" y="3627"/>
                  <a:pt x="3063" y="3627"/>
                </a:cubicBezTo>
                <a:cubicBezTo>
                  <a:pt x="3063" y="3627"/>
                  <a:pt x="3063" y="3627"/>
                  <a:pt x="3063" y="3627"/>
                </a:cubicBezTo>
                <a:cubicBezTo>
                  <a:pt x="3113" y="3623"/>
                  <a:pt x="3162" y="3614"/>
                  <a:pt x="3210" y="3603"/>
                </a:cubicBezTo>
                <a:cubicBezTo>
                  <a:pt x="3210" y="3603"/>
                  <a:pt x="3210" y="3602"/>
                  <a:pt x="3210" y="3602"/>
                </a:cubicBezTo>
                <a:cubicBezTo>
                  <a:pt x="3211" y="3602"/>
                  <a:pt x="3211" y="3602"/>
                  <a:pt x="3211" y="3602"/>
                </a:cubicBezTo>
                <a:cubicBezTo>
                  <a:pt x="3212" y="3602"/>
                  <a:pt x="3212" y="3602"/>
                  <a:pt x="3212" y="3602"/>
                </a:cubicBezTo>
                <a:cubicBezTo>
                  <a:pt x="3212" y="3602"/>
                  <a:pt x="3212" y="3602"/>
                  <a:pt x="3212" y="3602"/>
                </a:cubicBezTo>
                <a:cubicBezTo>
                  <a:pt x="3380" y="3560"/>
                  <a:pt x="3534" y="3473"/>
                  <a:pt x="3658" y="3350"/>
                </a:cubicBezTo>
                <a:cubicBezTo>
                  <a:pt x="3838" y="3170"/>
                  <a:pt x="3939" y="2925"/>
                  <a:pt x="3939" y="2671"/>
                </a:cubicBezTo>
                <a:cubicBezTo>
                  <a:pt x="3939" y="2497"/>
                  <a:pt x="3892" y="2328"/>
                  <a:pt x="3804" y="2181"/>
                </a:cubicBezTo>
                <a:close/>
              </a:path>
            </a:pathLst>
          </a:custGeom>
          <a:noFill/>
          <a:ln w="22225">
            <a:solidFill>
              <a:schemeClr val="accent5"/>
            </a:solidFill>
          </a:ln>
        </p:spPr>
        <p:txBody>
          <a:bodyPr vert="horz" wrap="square" lIns="91440" tIns="45720" rIns="91440" bIns="45720" numCol="1" anchor="t" anchorCtr="0" compatLnSpc="1">
            <a:prstTxWarp prst="textNoShape">
              <a:avLst/>
            </a:prstTxWarp>
          </a:bodyPr>
          <a:lstStyle/>
          <a:p>
            <a:endParaRPr lang="en-US"/>
          </a:p>
        </p:txBody>
      </p:sp>
      <p:sp>
        <p:nvSpPr>
          <p:cNvPr id="13" name="Picture Placeholder 12">
            <a:extLst>
              <a:ext uri="{FF2B5EF4-FFF2-40B4-BE49-F238E27FC236}">
                <a16:creationId xmlns:a16="http://schemas.microsoft.com/office/drawing/2014/main" id="{C51F6EB6-759D-41B4-81D6-A022D290222F}"/>
              </a:ext>
            </a:extLst>
          </p:cNvPr>
          <p:cNvSpPr>
            <a:spLocks noGrp="1"/>
          </p:cNvSpPr>
          <p:nvPr>
            <p:ph type="pic" sz="quarter" idx="10" hasCustomPrompt="1"/>
          </p:nvPr>
        </p:nvSpPr>
        <p:spPr>
          <a:xfrm>
            <a:off x="1415607" y="1773293"/>
            <a:ext cx="2371121" cy="2371276"/>
          </a:xfrm>
          <a:custGeom>
            <a:avLst/>
            <a:gdLst>
              <a:gd name="connsiteX0" fmla="*/ 912538 w 2371121"/>
              <a:gd name="connsiteY0" fmla="*/ 2 h 2371276"/>
              <a:gd name="connsiteX1" fmla="*/ 1331423 w 2371121"/>
              <a:gd name="connsiteY1" fmla="*/ 174245 h 2371276"/>
              <a:gd name="connsiteX2" fmla="*/ 2191557 w 2371121"/>
              <a:gd name="connsiteY2" fmla="*/ 1034519 h 2371276"/>
              <a:gd name="connsiteX3" fmla="*/ 2350868 w 2371121"/>
              <a:gd name="connsiteY3" fmla="*/ 1306038 h 2371276"/>
              <a:gd name="connsiteX4" fmla="*/ 2291620 w 2371121"/>
              <a:gd name="connsiteY4" fmla="*/ 1757314 h 2371276"/>
              <a:gd name="connsiteX5" fmla="*/ 2065213 w 2371121"/>
              <a:gd name="connsiteY5" fmla="*/ 1979572 h 2371276"/>
              <a:gd name="connsiteX6" fmla="*/ 2064615 w 2371121"/>
              <a:gd name="connsiteY6" fmla="*/ 1979732 h 2371276"/>
              <a:gd name="connsiteX7" fmla="*/ 2064017 w 2371121"/>
              <a:gd name="connsiteY7" fmla="*/ 1979892 h 2371276"/>
              <a:gd name="connsiteX8" fmla="*/ 2064177 w 2371121"/>
              <a:gd name="connsiteY8" fmla="*/ 1980490 h 2371276"/>
              <a:gd name="connsiteX9" fmla="*/ 1980087 w 2371121"/>
              <a:gd name="connsiteY9" fmla="*/ 2018412 h 2371276"/>
              <a:gd name="connsiteX10" fmla="*/ 1979489 w 2371121"/>
              <a:gd name="connsiteY10" fmla="*/ 2018572 h 2371276"/>
              <a:gd name="connsiteX11" fmla="*/ 1978891 w 2371121"/>
              <a:gd name="connsiteY11" fmla="*/ 2018733 h 2371276"/>
              <a:gd name="connsiteX12" fmla="*/ 1978292 w 2371121"/>
              <a:gd name="connsiteY12" fmla="*/ 2018893 h 2371276"/>
              <a:gd name="connsiteX13" fmla="*/ 1977694 w 2371121"/>
              <a:gd name="connsiteY13" fmla="*/ 2019053 h 2371276"/>
              <a:gd name="connsiteX14" fmla="*/ 1977096 w 2371121"/>
              <a:gd name="connsiteY14" fmla="*/ 2019213 h 2371276"/>
              <a:gd name="connsiteX15" fmla="*/ 1976658 w 2371121"/>
              <a:gd name="connsiteY15" fmla="*/ 2019972 h 2371276"/>
              <a:gd name="connsiteX16" fmla="*/ 1931675 w 2371121"/>
              <a:gd name="connsiteY16" fmla="*/ 2033949 h 2371276"/>
              <a:gd name="connsiteX17" fmla="*/ 1931076 w 2371121"/>
              <a:gd name="connsiteY17" fmla="*/ 2034109 h 2371276"/>
              <a:gd name="connsiteX18" fmla="*/ 1930478 w 2371121"/>
              <a:gd name="connsiteY18" fmla="*/ 2034270 h 2371276"/>
              <a:gd name="connsiteX19" fmla="*/ 748404 w 2371121"/>
              <a:gd name="connsiteY19" fmla="*/ 2351005 h 2371276"/>
              <a:gd name="connsiteX20" fmla="*/ 174338 w 2371121"/>
              <a:gd name="connsiteY20" fmla="*/ 2197032 h 2371276"/>
              <a:gd name="connsiteX21" fmla="*/ 20441 w 2371121"/>
              <a:gd name="connsiteY21" fmla="*/ 1622680 h 2371276"/>
              <a:gd name="connsiteX22" fmla="*/ 336591 w 2371121"/>
              <a:gd name="connsiteY22" fmla="*/ 440810 h 2371276"/>
              <a:gd name="connsiteX23" fmla="*/ 757357 w 2371121"/>
              <a:gd name="connsiteY23" fmla="*/ 20271 h 2371276"/>
              <a:gd name="connsiteX24" fmla="*/ 912538 w 2371121"/>
              <a:gd name="connsiteY24" fmla="*/ 2 h 2371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371121" h="2371276">
                <a:moveTo>
                  <a:pt x="912538" y="2"/>
                </a:moveTo>
                <a:cubicBezTo>
                  <a:pt x="1067714" y="353"/>
                  <a:pt x="1218993" y="61535"/>
                  <a:pt x="1331423" y="174245"/>
                </a:cubicBezTo>
                <a:cubicBezTo>
                  <a:pt x="1331423" y="174245"/>
                  <a:pt x="1331423" y="174245"/>
                  <a:pt x="2191557" y="1034519"/>
                </a:cubicBezTo>
                <a:cubicBezTo>
                  <a:pt x="2267766" y="1108361"/>
                  <a:pt x="2322974" y="1201937"/>
                  <a:pt x="2350868" y="1306038"/>
                </a:cubicBezTo>
                <a:cubicBezTo>
                  <a:pt x="2391587" y="1458002"/>
                  <a:pt x="2370443" y="1620771"/>
                  <a:pt x="2291620" y="1757314"/>
                </a:cubicBezTo>
                <a:cubicBezTo>
                  <a:pt x="2237159" y="1850779"/>
                  <a:pt x="2158981" y="1927515"/>
                  <a:pt x="2065213" y="1979572"/>
                </a:cubicBezTo>
                <a:cubicBezTo>
                  <a:pt x="2065213" y="1979572"/>
                  <a:pt x="2065213" y="1979572"/>
                  <a:pt x="2064615" y="1979732"/>
                </a:cubicBezTo>
                <a:cubicBezTo>
                  <a:pt x="2064615" y="1979732"/>
                  <a:pt x="2064615" y="1979732"/>
                  <a:pt x="2064017" y="1979892"/>
                </a:cubicBezTo>
                <a:cubicBezTo>
                  <a:pt x="2064017" y="1979892"/>
                  <a:pt x="2064177" y="1980490"/>
                  <a:pt x="2064177" y="1980490"/>
                </a:cubicBezTo>
                <a:cubicBezTo>
                  <a:pt x="2037226" y="1994766"/>
                  <a:pt x="2009357" y="2008004"/>
                  <a:pt x="1980087" y="2018412"/>
                </a:cubicBezTo>
                <a:cubicBezTo>
                  <a:pt x="1980087" y="2018412"/>
                  <a:pt x="1980087" y="2018412"/>
                  <a:pt x="1979489" y="2018572"/>
                </a:cubicBezTo>
                <a:cubicBezTo>
                  <a:pt x="1978891" y="2018733"/>
                  <a:pt x="1978891" y="2018733"/>
                  <a:pt x="1978891" y="2018733"/>
                </a:cubicBezTo>
                <a:cubicBezTo>
                  <a:pt x="1978292" y="2018893"/>
                  <a:pt x="1978292" y="2018893"/>
                  <a:pt x="1978292" y="2018893"/>
                </a:cubicBezTo>
                <a:cubicBezTo>
                  <a:pt x="1978292" y="2018893"/>
                  <a:pt x="1978292" y="2018893"/>
                  <a:pt x="1977694" y="2019053"/>
                </a:cubicBezTo>
                <a:cubicBezTo>
                  <a:pt x="1977694" y="2019053"/>
                  <a:pt x="1977096" y="2019213"/>
                  <a:pt x="1977096" y="2019213"/>
                </a:cubicBezTo>
                <a:cubicBezTo>
                  <a:pt x="1977256" y="2019812"/>
                  <a:pt x="1976658" y="2019972"/>
                  <a:pt x="1976658" y="2019972"/>
                </a:cubicBezTo>
                <a:cubicBezTo>
                  <a:pt x="1962023" y="2025176"/>
                  <a:pt x="1946630" y="2029942"/>
                  <a:pt x="1931675" y="2033949"/>
                </a:cubicBezTo>
                <a:cubicBezTo>
                  <a:pt x="1931675" y="2033949"/>
                  <a:pt x="1931076" y="2034109"/>
                  <a:pt x="1931076" y="2034109"/>
                </a:cubicBezTo>
                <a:cubicBezTo>
                  <a:pt x="1931076" y="2034109"/>
                  <a:pt x="1930478" y="2034270"/>
                  <a:pt x="1930478" y="2034270"/>
                </a:cubicBezTo>
                <a:cubicBezTo>
                  <a:pt x="1930478" y="2034270"/>
                  <a:pt x="1930478" y="2034270"/>
                  <a:pt x="748404" y="2351005"/>
                </a:cubicBezTo>
                <a:cubicBezTo>
                  <a:pt x="543216" y="2405985"/>
                  <a:pt x="324245" y="2347312"/>
                  <a:pt x="174338" y="2197032"/>
                </a:cubicBezTo>
                <a:cubicBezTo>
                  <a:pt x="23833" y="2046912"/>
                  <a:pt x="-34840" y="1827940"/>
                  <a:pt x="20441" y="1622680"/>
                </a:cubicBezTo>
                <a:cubicBezTo>
                  <a:pt x="20441" y="1622680"/>
                  <a:pt x="20441" y="1622680"/>
                  <a:pt x="336591" y="440810"/>
                </a:cubicBezTo>
                <a:cubicBezTo>
                  <a:pt x="391872" y="235549"/>
                  <a:pt x="552169" y="75251"/>
                  <a:pt x="757357" y="20271"/>
                </a:cubicBezTo>
                <a:cubicBezTo>
                  <a:pt x="808654" y="6526"/>
                  <a:pt x="860813" y="-115"/>
                  <a:pt x="912538" y="2"/>
                </a:cubicBezTo>
                <a:close/>
              </a:path>
            </a:pathLst>
          </a:custGeom>
          <a:solidFill>
            <a:schemeClr val="bg1">
              <a:lumMod val="95000"/>
            </a:schemeClr>
          </a:solidFill>
          <a:ln w="25400">
            <a:solidFill>
              <a:schemeClr val="bg1"/>
            </a:solidFill>
          </a:ln>
        </p:spPr>
        <p:txBody>
          <a:bodyPr wrap="square">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050">
                <a:solidFill>
                  <a:schemeClr val="bg1"/>
                </a:solidFill>
              </a:defRPr>
            </a:lvl1pPr>
          </a:lstStyle>
          <a:p>
            <a:r>
              <a:rPr lang="en-US"/>
              <a:t>Image placeholder</a:t>
            </a:r>
          </a:p>
        </p:txBody>
      </p:sp>
      <p:sp>
        <p:nvSpPr>
          <p:cNvPr id="15" name="Picture Placeholder 14">
            <a:extLst>
              <a:ext uri="{FF2B5EF4-FFF2-40B4-BE49-F238E27FC236}">
                <a16:creationId xmlns:a16="http://schemas.microsoft.com/office/drawing/2014/main" id="{EBDFDBE0-0850-4840-8623-52BD7210EF7E}"/>
              </a:ext>
            </a:extLst>
          </p:cNvPr>
          <p:cNvSpPr>
            <a:spLocks noGrp="1"/>
          </p:cNvSpPr>
          <p:nvPr>
            <p:ph type="pic" sz="quarter" idx="11" hasCustomPrompt="1"/>
          </p:nvPr>
        </p:nvSpPr>
        <p:spPr>
          <a:xfrm>
            <a:off x="4935724" y="1773293"/>
            <a:ext cx="2371121" cy="2371276"/>
          </a:xfrm>
          <a:custGeom>
            <a:avLst/>
            <a:gdLst>
              <a:gd name="connsiteX0" fmla="*/ 912538 w 2371121"/>
              <a:gd name="connsiteY0" fmla="*/ 2 h 2371276"/>
              <a:gd name="connsiteX1" fmla="*/ 1331423 w 2371121"/>
              <a:gd name="connsiteY1" fmla="*/ 174245 h 2371276"/>
              <a:gd name="connsiteX2" fmla="*/ 2191557 w 2371121"/>
              <a:gd name="connsiteY2" fmla="*/ 1034519 h 2371276"/>
              <a:gd name="connsiteX3" fmla="*/ 2350868 w 2371121"/>
              <a:gd name="connsiteY3" fmla="*/ 1306038 h 2371276"/>
              <a:gd name="connsiteX4" fmla="*/ 2291620 w 2371121"/>
              <a:gd name="connsiteY4" fmla="*/ 1757314 h 2371276"/>
              <a:gd name="connsiteX5" fmla="*/ 2065213 w 2371121"/>
              <a:gd name="connsiteY5" fmla="*/ 1979572 h 2371276"/>
              <a:gd name="connsiteX6" fmla="*/ 2064615 w 2371121"/>
              <a:gd name="connsiteY6" fmla="*/ 1979732 h 2371276"/>
              <a:gd name="connsiteX7" fmla="*/ 2064017 w 2371121"/>
              <a:gd name="connsiteY7" fmla="*/ 1979892 h 2371276"/>
              <a:gd name="connsiteX8" fmla="*/ 2064177 w 2371121"/>
              <a:gd name="connsiteY8" fmla="*/ 1980490 h 2371276"/>
              <a:gd name="connsiteX9" fmla="*/ 1980087 w 2371121"/>
              <a:gd name="connsiteY9" fmla="*/ 2018412 h 2371276"/>
              <a:gd name="connsiteX10" fmla="*/ 1979489 w 2371121"/>
              <a:gd name="connsiteY10" fmla="*/ 2018572 h 2371276"/>
              <a:gd name="connsiteX11" fmla="*/ 1978891 w 2371121"/>
              <a:gd name="connsiteY11" fmla="*/ 2018733 h 2371276"/>
              <a:gd name="connsiteX12" fmla="*/ 1978292 w 2371121"/>
              <a:gd name="connsiteY12" fmla="*/ 2018893 h 2371276"/>
              <a:gd name="connsiteX13" fmla="*/ 1977694 w 2371121"/>
              <a:gd name="connsiteY13" fmla="*/ 2019053 h 2371276"/>
              <a:gd name="connsiteX14" fmla="*/ 1977096 w 2371121"/>
              <a:gd name="connsiteY14" fmla="*/ 2019213 h 2371276"/>
              <a:gd name="connsiteX15" fmla="*/ 1976658 w 2371121"/>
              <a:gd name="connsiteY15" fmla="*/ 2019972 h 2371276"/>
              <a:gd name="connsiteX16" fmla="*/ 1931675 w 2371121"/>
              <a:gd name="connsiteY16" fmla="*/ 2033949 h 2371276"/>
              <a:gd name="connsiteX17" fmla="*/ 1931077 w 2371121"/>
              <a:gd name="connsiteY17" fmla="*/ 2034109 h 2371276"/>
              <a:gd name="connsiteX18" fmla="*/ 1930478 w 2371121"/>
              <a:gd name="connsiteY18" fmla="*/ 2034270 h 2371276"/>
              <a:gd name="connsiteX19" fmla="*/ 748404 w 2371121"/>
              <a:gd name="connsiteY19" fmla="*/ 2351005 h 2371276"/>
              <a:gd name="connsiteX20" fmla="*/ 174339 w 2371121"/>
              <a:gd name="connsiteY20" fmla="*/ 2197032 h 2371276"/>
              <a:gd name="connsiteX21" fmla="*/ 20441 w 2371121"/>
              <a:gd name="connsiteY21" fmla="*/ 1622680 h 2371276"/>
              <a:gd name="connsiteX22" fmla="*/ 336591 w 2371121"/>
              <a:gd name="connsiteY22" fmla="*/ 440810 h 2371276"/>
              <a:gd name="connsiteX23" fmla="*/ 757358 w 2371121"/>
              <a:gd name="connsiteY23" fmla="*/ 20271 h 2371276"/>
              <a:gd name="connsiteX24" fmla="*/ 912538 w 2371121"/>
              <a:gd name="connsiteY24" fmla="*/ 2 h 2371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371121" h="2371276">
                <a:moveTo>
                  <a:pt x="912538" y="2"/>
                </a:moveTo>
                <a:cubicBezTo>
                  <a:pt x="1067714" y="353"/>
                  <a:pt x="1218993" y="61535"/>
                  <a:pt x="1331423" y="174245"/>
                </a:cubicBezTo>
                <a:cubicBezTo>
                  <a:pt x="1331423" y="174245"/>
                  <a:pt x="1331423" y="174245"/>
                  <a:pt x="2191557" y="1034519"/>
                </a:cubicBezTo>
                <a:cubicBezTo>
                  <a:pt x="2267766" y="1108361"/>
                  <a:pt x="2322974" y="1201937"/>
                  <a:pt x="2350868" y="1306038"/>
                </a:cubicBezTo>
                <a:cubicBezTo>
                  <a:pt x="2391587" y="1458002"/>
                  <a:pt x="2370443" y="1620771"/>
                  <a:pt x="2291620" y="1757314"/>
                </a:cubicBezTo>
                <a:cubicBezTo>
                  <a:pt x="2237159" y="1850779"/>
                  <a:pt x="2158981" y="1927515"/>
                  <a:pt x="2065213" y="1979572"/>
                </a:cubicBezTo>
                <a:cubicBezTo>
                  <a:pt x="2065213" y="1979572"/>
                  <a:pt x="2065213" y="1979572"/>
                  <a:pt x="2064615" y="1979732"/>
                </a:cubicBezTo>
                <a:cubicBezTo>
                  <a:pt x="2064615" y="1979732"/>
                  <a:pt x="2064615" y="1979732"/>
                  <a:pt x="2064017" y="1979892"/>
                </a:cubicBezTo>
                <a:cubicBezTo>
                  <a:pt x="2064017" y="1979892"/>
                  <a:pt x="2064177" y="1980490"/>
                  <a:pt x="2064177" y="1980490"/>
                </a:cubicBezTo>
                <a:cubicBezTo>
                  <a:pt x="2037226" y="1994766"/>
                  <a:pt x="2009357" y="2008004"/>
                  <a:pt x="1980087" y="2018412"/>
                </a:cubicBezTo>
                <a:cubicBezTo>
                  <a:pt x="1980087" y="2018412"/>
                  <a:pt x="1980087" y="2018412"/>
                  <a:pt x="1979489" y="2018572"/>
                </a:cubicBezTo>
                <a:cubicBezTo>
                  <a:pt x="1978891" y="2018733"/>
                  <a:pt x="1978891" y="2018733"/>
                  <a:pt x="1978891" y="2018733"/>
                </a:cubicBezTo>
                <a:cubicBezTo>
                  <a:pt x="1978292" y="2018893"/>
                  <a:pt x="1978292" y="2018893"/>
                  <a:pt x="1978292" y="2018893"/>
                </a:cubicBezTo>
                <a:cubicBezTo>
                  <a:pt x="1978292" y="2018893"/>
                  <a:pt x="1978292" y="2018893"/>
                  <a:pt x="1977694" y="2019053"/>
                </a:cubicBezTo>
                <a:cubicBezTo>
                  <a:pt x="1977694" y="2019053"/>
                  <a:pt x="1977096" y="2019213"/>
                  <a:pt x="1977096" y="2019213"/>
                </a:cubicBezTo>
                <a:cubicBezTo>
                  <a:pt x="1977256" y="2019812"/>
                  <a:pt x="1976658" y="2019972"/>
                  <a:pt x="1976658" y="2019972"/>
                </a:cubicBezTo>
                <a:cubicBezTo>
                  <a:pt x="1962023" y="2025176"/>
                  <a:pt x="1946630" y="2029942"/>
                  <a:pt x="1931675" y="2033949"/>
                </a:cubicBezTo>
                <a:cubicBezTo>
                  <a:pt x="1931675" y="2033949"/>
                  <a:pt x="1931077" y="2034109"/>
                  <a:pt x="1931077" y="2034109"/>
                </a:cubicBezTo>
                <a:cubicBezTo>
                  <a:pt x="1931077" y="2034109"/>
                  <a:pt x="1930478" y="2034270"/>
                  <a:pt x="1930478" y="2034270"/>
                </a:cubicBezTo>
                <a:cubicBezTo>
                  <a:pt x="1930478" y="2034270"/>
                  <a:pt x="1930478" y="2034270"/>
                  <a:pt x="748404" y="2351005"/>
                </a:cubicBezTo>
                <a:cubicBezTo>
                  <a:pt x="543216" y="2405985"/>
                  <a:pt x="324245" y="2347312"/>
                  <a:pt x="174339" y="2197032"/>
                </a:cubicBezTo>
                <a:cubicBezTo>
                  <a:pt x="23834" y="2046912"/>
                  <a:pt x="-34840" y="1827940"/>
                  <a:pt x="20441" y="1622680"/>
                </a:cubicBezTo>
                <a:cubicBezTo>
                  <a:pt x="20441" y="1622680"/>
                  <a:pt x="20441" y="1622680"/>
                  <a:pt x="336591" y="440810"/>
                </a:cubicBezTo>
                <a:cubicBezTo>
                  <a:pt x="391872" y="235549"/>
                  <a:pt x="552170" y="75251"/>
                  <a:pt x="757358" y="20271"/>
                </a:cubicBezTo>
                <a:cubicBezTo>
                  <a:pt x="808655" y="6526"/>
                  <a:pt x="860813" y="-115"/>
                  <a:pt x="912538" y="2"/>
                </a:cubicBezTo>
                <a:close/>
              </a:path>
            </a:pathLst>
          </a:custGeom>
          <a:solidFill>
            <a:schemeClr val="bg1">
              <a:lumMod val="95000"/>
            </a:schemeClr>
          </a:solidFill>
          <a:ln w="25400">
            <a:solidFill>
              <a:schemeClr val="bg1"/>
            </a:solidFill>
          </a:ln>
        </p:spPr>
        <p:txBody>
          <a:bodyPr wrap="square">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050">
                <a:solidFill>
                  <a:schemeClr val="bg1"/>
                </a:solidFill>
              </a:defRPr>
            </a:lvl1pPr>
          </a:lstStyle>
          <a:p>
            <a:r>
              <a:rPr lang="en-US"/>
              <a:t>Image placeholder</a:t>
            </a:r>
          </a:p>
        </p:txBody>
      </p:sp>
      <p:sp>
        <p:nvSpPr>
          <p:cNvPr id="16" name="Picture Placeholder 15">
            <a:extLst>
              <a:ext uri="{FF2B5EF4-FFF2-40B4-BE49-F238E27FC236}">
                <a16:creationId xmlns:a16="http://schemas.microsoft.com/office/drawing/2014/main" id="{D66C02EA-C4C2-46F8-A667-0FB509592F6E}"/>
              </a:ext>
            </a:extLst>
          </p:cNvPr>
          <p:cNvSpPr>
            <a:spLocks noGrp="1"/>
          </p:cNvSpPr>
          <p:nvPr>
            <p:ph type="pic" sz="quarter" idx="12" hasCustomPrompt="1"/>
          </p:nvPr>
        </p:nvSpPr>
        <p:spPr>
          <a:xfrm>
            <a:off x="8455840" y="1773293"/>
            <a:ext cx="2371120" cy="2371276"/>
          </a:xfrm>
          <a:custGeom>
            <a:avLst/>
            <a:gdLst>
              <a:gd name="connsiteX0" fmla="*/ 912538 w 2371120"/>
              <a:gd name="connsiteY0" fmla="*/ 2 h 2371276"/>
              <a:gd name="connsiteX1" fmla="*/ 1331423 w 2371120"/>
              <a:gd name="connsiteY1" fmla="*/ 174245 h 2371276"/>
              <a:gd name="connsiteX2" fmla="*/ 2191557 w 2371120"/>
              <a:gd name="connsiteY2" fmla="*/ 1034519 h 2371276"/>
              <a:gd name="connsiteX3" fmla="*/ 2350868 w 2371120"/>
              <a:gd name="connsiteY3" fmla="*/ 1306038 h 2371276"/>
              <a:gd name="connsiteX4" fmla="*/ 2291619 w 2371120"/>
              <a:gd name="connsiteY4" fmla="*/ 1757314 h 2371276"/>
              <a:gd name="connsiteX5" fmla="*/ 2065213 w 2371120"/>
              <a:gd name="connsiteY5" fmla="*/ 1979572 h 2371276"/>
              <a:gd name="connsiteX6" fmla="*/ 2064615 w 2371120"/>
              <a:gd name="connsiteY6" fmla="*/ 1979732 h 2371276"/>
              <a:gd name="connsiteX7" fmla="*/ 2064017 w 2371120"/>
              <a:gd name="connsiteY7" fmla="*/ 1979892 h 2371276"/>
              <a:gd name="connsiteX8" fmla="*/ 2064177 w 2371120"/>
              <a:gd name="connsiteY8" fmla="*/ 1980490 h 2371276"/>
              <a:gd name="connsiteX9" fmla="*/ 1980087 w 2371120"/>
              <a:gd name="connsiteY9" fmla="*/ 2018412 h 2371276"/>
              <a:gd name="connsiteX10" fmla="*/ 1979489 w 2371120"/>
              <a:gd name="connsiteY10" fmla="*/ 2018572 h 2371276"/>
              <a:gd name="connsiteX11" fmla="*/ 1978890 w 2371120"/>
              <a:gd name="connsiteY11" fmla="*/ 2018733 h 2371276"/>
              <a:gd name="connsiteX12" fmla="*/ 1978292 w 2371120"/>
              <a:gd name="connsiteY12" fmla="*/ 2018893 h 2371276"/>
              <a:gd name="connsiteX13" fmla="*/ 1977694 w 2371120"/>
              <a:gd name="connsiteY13" fmla="*/ 2019053 h 2371276"/>
              <a:gd name="connsiteX14" fmla="*/ 1977096 w 2371120"/>
              <a:gd name="connsiteY14" fmla="*/ 2019213 h 2371276"/>
              <a:gd name="connsiteX15" fmla="*/ 1976658 w 2371120"/>
              <a:gd name="connsiteY15" fmla="*/ 2019972 h 2371276"/>
              <a:gd name="connsiteX16" fmla="*/ 1931674 w 2371120"/>
              <a:gd name="connsiteY16" fmla="*/ 2033949 h 2371276"/>
              <a:gd name="connsiteX17" fmla="*/ 1931076 w 2371120"/>
              <a:gd name="connsiteY17" fmla="*/ 2034109 h 2371276"/>
              <a:gd name="connsiteX18" fmla="*/ 1930478 w 2371120"/>
              <a:gd name="connsiteY18" fmla="*/ 2034270 h 2371276"/>
              <a:gd name="connsiteX19" fmla="*/ 748404 w 2371120"/>
              <a:gd name="connsiteY19" fmla="*/ 2351005 h 2371276"/>
              <a:gd name="connsiteX20" fmla="*/ 174338 w 2371120"/>
              <a:gd name="connsiteY20" fmla="*/ 2197032 h 2371276"/>
              <a:gd name="connsiteX21" fmla="*/ 20441 w 2371120"/>
              <a:gd name="connsiteY21" fmla="*/ 1622680 h 2371276"/>
              <a:gd name="connsiteX22" fmla="*/ 336590 w 2371120"/>
              <a:gd name="connsiteY22" fmla="*/ 440810 h 2371276"/>
              <a:gd name="connsiteX23" fmla="*/ 757357 w 2371120"/>
              <a:gd name="connsiteY23" fmla="*/ 20271 h 2371276"/>
              <a:gd name="connsiteX24" fmla="*/ 912538 w 2371120"/>
              <a:gd name="connsiteY24" fmla="*/ 2 h 2371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371120" h="2371276">
                <a:moveTo>
                  <a:pt x="912538" y="2"/>
                </a:moveTo>
                <a:cubicBezTo>
                  <a:pt x="1067714" y="353"/>
                  <a:pt x="1218993" y="61535"/>
                  <a:pt x="1331423" y="174245"/>
                </a:cubicBezTo>
                <a:cubicBezTo>
                  <a:pt x="1331423" y="174245"/>
                  <a:pt x="1331423" y="174245"/>
                  <a:pt x="2191557" y="1034519"/>
                </a:cubicBezTo>
                <a:cubicBezTo>
                  <a:pt x="2267766" y="1108361"/>
                  <a:pt x="2322974" y="1201937"/>
                  <a:pt x="2350868" y="1306038"/>
                </a:cubicBezTo>
                <a:cubicBezTo>
                  <a:pt x="2391587" y="1458002"/>
                  <a:pt x="2370442" y="1620771"/>
                  <a:pt x="2291619" y="1757314"/>
                </a:cubicBezTo>
                <a:cubicBezTo>
                  <a:pt x="2237159" y="1850779"/>
                  <a:pt x="2158980" y="1927515"/>
                  <a:pt x="2065213" y="1979572"/>
                </a:cubicBezTo>
                <a:cubicBezTo>
                  <a:pt x="2065213" y="1979572"/>
                  <a:pt x="2065213" y="1979572"/>
                  <a:pt x="2064615" y="1979732"/>
                </a:cubicBezTo>
                <a:cubicBezTo>
                  <a:pt x="2064615" y="1979732"/>
                  <a:pt x="2064615" y="1979732"/>
                  <a:pt x="2064017" y="1979892"/>
                </a:cubicBezTo>
                <a:cubicBezTo>
                  <a:pt x="2064017" y="1979892"/>
                  <a:pt x="2064177" y="1980490"/>
                  <a:pt x="2064177" y="1980490"/>
                </a:cubicBezTo>
                <a:cubicBezTo>
                  <a:pt x="2037226" y="1994766"/>
                  <a:pt x="2009356" y="2008004"/>
                  <a:pt x="1980087" y="2018412"/>
                </a:cubicBezTo>
                <a:cubicBezTo>
                  <a:pt x="1980087" y="2018412"/>
                  <a:pt x="1980087" y="2018412"/>
                  <a:pt x="1979489" y="2018572"/>
                </a:cubicBezTo>
                <a:cubicBezTo>
                  <a:pt x="1978890" y="2018733"/>
                  <a:pt x="1978890" y="2018733"/>
                  <a:pt x="1978890" y="2018733"/>
                </a:cubicBezTo>
                <a:cubicBezTo>
                  <a:pt x="1978292" y="2018893"/>
                  <a:pt x="1978292" y="2018893"/>
                  <a:pt x="1978292" y="2018893"/>
                </a:cubicBezTo>
                <a:cubicBezTo>
                  <a:pt x="1978292" y="2018893"/>
                  <a:pt x="1978292" y="2018893"/>
                  <a:pt x="1977694" y="2019053"/>
                </a:cubicBezTo>
                <a:cubicBezTo>
                  <a:pt x="1977694" y="2019053"/>
                  <a:pt x="1977096" y="2019213"/>
                  <a:pt x="1977096" y="2019213"/>
                </a:cubicBezTo>
                <a:cubicBezTo>
                  <a:pt x="1977256" y="2019812"/>
                  <a:pt x="1976658" y="2019972"/>
                  <a:pt x="1976658" y="2019972"/>
                </a:cubicBezTo>
                <a:cubicBezTo>
                  <a:pt x="1962023" y="2025176"/>
                  <a:pt x="1946630" y="2029942"/>
                  <a:pt x="1931674" y="2033949"/>
                </a:cubicBezTo>
                <a:cubicBezTo>
                  <a:pt x="1931674" y="2033949"/>
                  <a:pt x="1931076" y="2034109"/>
                  <a:pt x="1931076" y="2034109"/>
                </a:cubicBezTo>
                <a:cubicBezTo>
                  <a:pt x="1931076" y="2034109"/>
                  <a:pt x="1930478" y="2034270"/>
                  <a:pt x="1930478" y="2034270"/>
                </a:cubicBezTo>
                <a:cubicBezTo>
                  <a:pt x="1930478" y="2034270"/>
                  <a:pt x="1930478" y="2034270"/>
                  <a:pt x="748404" y="2351005"/>
                </a:cubicBezTo>
                <a:cubicBezTo>
                  <a:pt x="543216" y="2405985"/>
                  <a:pt x="324245" y="2347312"/>
                  <a:pt x="174338" y="2197032"/>
                </a:cubicBezTo>
                <a:cubicBezTo>
                  <a:pt x="23833" y="2046912"/>
                  <a:pt x="-34840" y="1827940"/>
                  <a:pt x="20441" y="1622680"/>
                </a:cubicBezTo>
                <a:cubicBezTo>
                  <a:pt x="20441" y="1622680"/>
                  <a:pt x="20441" y="1622680"/>
                  <a:pt x="336590" y="440810"/>
                </a:cubicBezTo>
                <a:cubicBezTo>
                  <a:pt x="391872" y="235549"/>
                  <a:pt x="552169" y="75251"/>
                  <a:pt x="757357" y="20271"/>
                </a:cubicBezTo>
                <a:cubicBezTo>
                  <a:pt x="808654" y="6526"/>
                  <a:pt x="860812" y="-115"/>
                  <a:pt x="912538" y="2"/>
                </a:cubicBezTo>
                <a:close/>
              </a:path>
            </a:pathLst>
          </a:custGeom>
          <a:solidFill>
            <a:schemeClr val="bg1">
              <a:lumMod val="95000"/>
            </a:schemeClr>
          </a:solidFill>
          <a:ln w="25400">
            <a:solidFill>
              <a:schemeClr val="bg1"/>
            </a:solidFill>
          </a:ln>
        </p:spPr>
        <p:txBody>
          <a:bodyPr wrap="square">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050">
                <a:solidFill>
                  <a:schemeClr val="bg1"/>
                </a:solidFill>
              </a:defRPr>
            </a:lvl1pPr>
          </a:lstStyle>
          <a:p>
            <a:r>
              <a:rPr lang="en-US"/>
              <a:t>Image placeholder</a:t>
            </a:r>
          </a:p>
        </p:txBody>
      </p:sp>
    </p:spTree>
    <p:extLst>
      <p:ext uri="{BB962C8B-B14F-4D97-AF65-F5344CB8AC3E}">
        <p14:creationId xmlns:p14="http://schemas.microsoft.com/office/powerpoint/2010/main" val="69175246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10/2/2024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6938810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10/2/2024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5794508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10/2/2024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96399689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10/2/2024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4881863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10/2/2024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454260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10/2/2024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67998322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10/2/2024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9022771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10/2/2024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204417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10/2/2024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6527091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10/2/2024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56604651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10/2/2024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61259517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222147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F66DC62C-E1D0-4887-9BF9-BF860819C7F9}"/>
              </a:ext>
            </a:extLst>
          </p:cNvPr>
          <p:cNvSpPr>
            <a:spLocks noGrp="1"/>
          </p:cNvSpPr>
          <p:nvPr>
            <p:ph type="pic" sz="quarter" idx="10"/>
          </p:nvPr>
        </p:nvSpPr>
        <p:spPr>
          <a:xfrm>
            <a:off x="0" y="0"/>
            <a:ext cx="12192000" cy="6858000"/>
          </a:xfrm>
          <a:prstGeom prst="rect">
            <a:avLst/>
          </a:prstGeom>
          <a:solidFill>
            <a:schemeClr val="bg2">
              <a:lumMod val="95000"/>
            </a:schemeClr>
          </a:solidFill>
        </p:spPr>
        <p:txBody>
          <a:bodyPr>
            <a:normAutofit/>
          </a:bodyPr>
          <a:lstStyle>
            <a:lvl1pPr>
              <a:defRPr sz="800"/>
            </a:lvl1pPr>
          </a:lstStyle>
          <a:p>
            <a:endParaRPr lang="en-US"/>
          </a:p>
        </p:txBody>
      </p:sp>
    </p:spTree>
    <p:extLst>
      <p:ext uri="{BB962C8B-B14F-4D97-AF65-F5344CB8AC3E}">
        <p14:creationId xmlns:p14="http://schemas.microsoft.com/office/powerpoint/2010/main" val="73728603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1_Custom Layou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3A4413BB-10F0-4A32-BD01-F97EE853A66F}"/>
              </a:ext>
            </a:extLst>
          </p:cNvPr>
          <p:cNvSpPr>
            <a:spLocks noGrp="1"/>
          </p:cNvSpPr>
          <p:nvPr>
            <p:ph type="pic" sz="quarter" idx="15"/>
          </p:nvPr>
        </p:nvSpPr>
        <p:spPr>
          <a:xfrm>
            <a:off x="0" y="1724429"/>
            <a:ext cx="12192000" cy="1841731"/>
          </a:xfrm>
          <a:prstGeom prst="rect">
            <a:avLst/>
          </a:prstGeom>
          <a:solidFill>
            <a:schemeClr val="tx2">
              <a:lumMod val="10000"/>
              <a:lumOff val="90000"/>
            </a:schemeClr>
          </a:solidFill>
        </p:spPr>
        <p:txBody>
          <a:bodyPr wrap="square">
            <a:noAutofit/>
          </a:bodyPr>
          <a:lstStyle>
            <a:lvl1pPr>
              <a:defRPr lang="en-US" sz="800"/>
            </a:lvl1pPr>
          </a:lstStyle>
          <a:p>
            <a:pPr lvl="0"/>
            <a:endParaRPr lang="en-US"/>
          </a:p>
        </p:txBody>
      </p:sp>
    </p:spTree>
    <p:extLst>
      <p:ext uri="{BB962C8B-B14F-4D97-AF65-F5344CB8AC3E}">
        <p14:creationId xmlns:p14="http://schemas.microsoft.com/office/powerpoint/2010/main" val="47548529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8745AAA3-09E3-4504-B3FD-611C81F41634}"/>
              </a:ext>
            </a:extLst>
          </p:cNvPr>
          <p:cNvSpPr>
            <a:spLocks noGrp="1"/>
          </p:cNvSpPr>
          <p:nvPr>
            <p:ph type="pic" sz="quarter" idx="11"/>
          </p:nvPr>
        </p:nvSpPr>
        <p:spPr>
          <a:xfrm>
            <a:off x="6906721" y="0"/>
            <a:ext cx="5285280" cy="6858000"/>
          </a:xfrm>
          <a:custGeom>
            <a:avLst/>
            <a:gdLst>
              <a:gd name="connsiteX0" fmla="*/ 4141175 w 5285281"/>
              <a:gd name="connsiteY0" fmla="*/ 950 h 6525434"/>
              <a:gd name="connsiteX1" fmla="*/ 5222879 w 5285281"/>
              <a:gd name="connsiteY1" fmla="*/ 82101 h 6525434"/>
              <a:gd name="connsiteX2" fmla="*/ 5285281 w 5285281"/>
              <a:gd name="connsiteY2" fmla="*/ 86253 h 6525434"/>
              <a:gd name="connsiteX3" fmla="*/ 5285281 w 5285281"/>
              <a:gd name="connsiteY3" fmla="*/ 6525434 h 6525434"/>
              <a:gd name="connsiteX4" fmla="*/ 338864 w 5285281"/>
              <a:gd name="connsiteY4" fmla="*/ 6525434 h 6525434"/>
              <a:gd name="connsiteX5" fmla="*/ 355504 w 5285281"/>
              <a:gd name="connsiteY5" fmla="*/ 6284640 h 6525434"/>
              <a:gd name="connsiteX6" fmla="*/ 122536 w 5285281"/>
              <a:gd name="connsiteY6" fmla="*/ 5603772 h 6525434"/>
              <a:gd name="connsiteX7" fmla="*/ 197419 w 5285281"/>
              <a:gd name="connsiteY7" fmla="*/ 4013697 h 6525434"/>
              <a:gd name="connsiteX8" fmla="*/ 1395542 w 5285281"/>
              <a:gd name="connsiteY8" fmla="*/ 2963334 h 6525434"/>
              <a:gd name="connsiteX9" fmla="*/ 2431419 w 5285281"/>
              <a:gd name="connsiteY9" fmla="*/ 2618748 h 6525434"/>
              <a:gd name="connsiteX10" fmla="*/ 2868234 w 5285281"/>
              <a:gd name="connsiteY10" fmla="*/ 1805029 h 6525434"/>
              <a:gd name="connsiteX11" fmla="*/ 2780871 w 5285281"/>
              <a:gd name="connsiteY11" fmla="*/ 941489 h 6525434"/>
              <a:gd name="connsiteX12" fmla="*/ 3783467 w 5285281"/>
              <a:gd name="connsiteY12" fmla="*/ 36433 h 6525434"/>
              <a:gd name="connsiteX13" fmla="*/ 4141175 w 5285281"/>
              <a:gd name="connsiteY13" fmla="*/ 950 h 6525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85281" h="6525434">
                <a:moveTo>
                  <a:pt x="4141175" y="950"/>
                </a:moveTo>
                <a:cubicBezTo>
                  <a:pt x="4500573" y="-8197"/>
                  <a:pt x="4864065" y="50964"/>
                  <a:pt x="5222879" y="82101"/>
                </a:cubicBezTo>
                <a:cubicBezTo>
                  <a:pt x="5243679" y="82101"/>
                  <a:pt x="5264481" y="82101"/>
                  <a:pt x="5285281" y="86253"/>
                </a:cubicBezTo>
                <a:lnTo>
                  <a:pt x="5285281" y="6525434"/>
                </a:lnTo>
                <a:cubicBezTo>
                  <a:pt x="5285281" y="6525434"/>
                  <a:pt x="5285281" y="6525434"/>
                  <a:pt x="338864" y="6525434"/>
                </a:cubicBezTo>
                <a:cubicBezTo>
                  <a:pt x="355504" y="6446553"/>
                  <a:pt x="363825" y="6363521"/>
                  <a:pt x="355504" y="6284640"/>
                </a:cubicBezTo>
                <a:cubicBezTo>
                  <a:pt x="330543" y="6043845"/>
                  <a:pt x="205739" y="5827960"/>
                  <a:pt x="122536" y="5603772"/>
                </a:cubicBezTo>
                <a:cubicBezTo>
                  <a:pt x="-64671" y="5093121"/>
                  <a:pt x="-35550" y="4503589"/>
                  <a:pt x="197419" y="4013697"/>
                </a:cubicBezTo>
                <a:cubicBezTo>
                  <a:pt x="434547" y="3523804"/>
                  <a:pt x="875523" y="3137703"/>
                  <a:pt x="1395542" y="2963334"/>
                </a:cubicBezTo>
                <a:cubicBezTo>
                  <a:pt x="1740834" y="2851240"/>
                  <a:pt x="2127728" y="2822178"/>
                  <a:pt x="2431419" y="2618748"/>
                </a:cubicBezTo>
                <a:cubicBezTo>
                  <a:pt x="2693508" y="2436077"/>
                  <a:pt x="2864074" y="2124704"/>
                  <a:pt x="2868234" y="1805029"/>
                </a:cubicBezTo>
                <a:cubicBezTo>
                  <a:pt x="2872395" y="1514414"/>
                  <a:pt x="2747590" y="1232103"/>
                  <a:pt x="2780871" y="941489"/>
                </a:cubicBezTo>
                <a:cubicBezTo>
                  <a:pt x="2834953" y="464051"/>
                  <a:pt x="3309210" y="127769"/>
                  <a:pt x="3783467" y="36433"/>
                </a:cubicBezTo>
                <a:cubicBezTo>
                  <a:pt x="3902031" y="14637"/>
                  <a:pt x="4021376" y="3999"/>
                  <a:pt x="4141175" y="950"/>
                </a:cubicBezTo>
                <a:close/>
              </a:path>
            </a:pathLst>
          </a:custGeom>
          <a:solidFill>
            <a:schemeClr val="bg2">
              <a:lumMod val="95000"/>
            </a:schemeClr>
          </a:solidFill>
        </p:spPr>
        <p:txBody>
          <a:bodyPr wrap="square">
            <a:noAutofit/>
          </a:bodyPr>
          <a:lstStyle>
            <a:lvl1pPr>
              <a:defRPr sz="800"/>
            </a:lvl1pPr>
          </a:lstStyle>
          <a:p>
            <a:endParaRPr lang="en-US"/>
          </a:p>
        </p:txBody>
      </p:sp>
    </p:spTree>
    <p:extLst>
      <p:ext uri="{BB962C8B-B14F-4D97-AF65-F5344CB8AC3E}">
        <p14:creationId xmlns:p14="http://schemas.microsoft.com/office/powerpoint/2010/main" val="419644034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6_Title Slide">
    <p:spTree>
      <p:nvGrpSpPr>
        <p:cNvPr id="1" name=""/>
        <p:cNvGrpSpPr/>
        <p:nvPr/>
      </p:nvGrpSpPr>
      <p:grpSpPr>
        <a:xfrm>
          <a:off x="0" y="0"/>
          <a:ext cx="0" cy="0"/>
          <a:chOff x="0" y="0"/>
          <a:chExt cx="0" cy="0"/>
        </a:xfrm>
      </p:grpSpPr>
      <p:sp>
        <p:nvSpPr>
          <p:cNvPr id="7" name="Freeform 5">
            <a:extLst>
              <a:ext uri="{FF2B5EF4-FFF2-40B4-BE49-F238E27FC236}">
                <a16:creationId xmlns:a16="http://schemas.microsoft.com/office/drawing/2014/main" id="{FD3DAE6E-61A3-47AD-A2C3-AC408F3DA8EF}"/>
              </a:ext>
            </a:extLst>
          </p:cNvPr>
          <p:cNvSpPr>
            <a:spLocks/>
          </p:cNvSpPr>
          <p:nvPr userDrawn="1"/>
        </p:nvSpPr>
        <p:spPr bwMode="auto">
          <a:xfrm>
            <a:off x="1231395" y="1758693"/>
            <a:ext cx="2439495" cy="2248999"/>
          </a:xfrm>
          <a:custGeom>
            <a:avLst/>
            <a:gdLst>
              <a:gd name="T0" fmla="*/ 3804 w 3939"/>
              <a:gd name="T1" fmla="*/ 2181 h 3631"/>
              <a:gd name="T2" fmla="*/ 2822 w 3939"/>
              <a:gd name="T3" fmla="*/ 480 h 3631"/>
              <a:gd name="T4" fmla="*/ 1991 w 3939"/>
              <a:gd name="T5" fmla="*/ 0 h 3631"/>
              <a:gd name="T6" fmla="*/ 1159 w 3939"/>
              <a:gd name="T7" fmla="*/ 480 h 3631"/>
              <a:gd name="T8" fmla="*/ 172 w 3939"/>
              <a:gd name="T9" fmla="*/ 2191 h 3631"/>
              <a:gd name="T10" fmla="*/ 172 w 3939"/>
              <a:gd name="T11" fmla="*/ 3151 h 3631"/>
              <a:gd name="T12" fmla="*/ 1003 w 3939"/>
              <a:gd name="T13" fmla="*/ 3631 h 3631"/>
              <a:gd name="T14" fmla="*/ 2979 w 3939"/>
              <a:gd name="T15" fmla="*/ 3631 h 3631"/>
              <a:gd name="T16" fmla="*/ 2979 w 3939"/>
              <a:gd name="T17" fmla="*/ 3631 h 3631"/>
              <a:gd name="T18" fmla="*/ 2980 w 3939"/>
              <a:gd name="T19" fmla="*/ 3631 h 3631"/>
              <a:gd name="T20" fmla="*/ 2981 w 3939"/>
              <a:gd name="T21" fmla="*/ 3631 h 3631"/>
              <a:gd name="T22" fmla="*/ 3057 w 3939"/>
              <a:gd name="T23" fmla="*/ 3628 h 3631"/>
              <a:gd name="T24" fmla="*/ 3057 w 3939"/>
              <a:gd name="T25" fmla="*/ 3628 h 3631"/>
              <a:gd name="T26" fmla="*/ 3058 w 3939"/>
              <a:gd name="T27" fmla="*/ 3627 h 3631"/>
              <a:gd name="T28" fmla="*/ 3059 w 3939"/>
              <a:gd name="T29" fmla="*/ 3627 h 3631"/>
              <a:gd name="T30" fmla="*/ 3059 w 3939"/>
              <a:gd name="T31" fmla="*/ 3627 h 3631"/>
              <a:gd name="T32" fmla="*/ 3060 w 3939"/>
              <a:gd name="T33" fmla="*/ 3627 h 3631"/>
              <a:gd name="T34" fmla="*/ 3061 w 3939"/>
              <a:gd name="T35" fmla="*/ 3627 h 3631"/>
              <a:gd name="T36" fmla="*/ 3062 w 3939"/>
              <a:gd name="T37" fmla="*/ 3627 h 3631"/>
              <a:gd name="T38" fmla="*/ 3062 w 3939"/>
              <a:gd name="T39" fmla="*/ 3627 h 3631"/>
              <a:gd name="T40" fmla="*/ 3063 w 3939"/>
              <a:gd name="T41" fmla="*/ 3627 h 3631"/>
              <a:gd name="T42" fmla="*/ 3063 w 3939"/>
              <a:gd name="T43" fmla="*/ 3627 h 3631"/>
              <a:gd name="T44" fmla="*/ 3210 w 3939"/>
              <a:gd name="T45" fmla="*/ 3603 h 3631"/>
              <a:gd name="T46" fmla="*/ 3210 w 3939"/>
              <a:gd name="T47" fmla="*/ 3602 h 3631"/>
              <a:gd name="T48" fmla="*/ 3211 w 3939"/>
              <a:gd name="T49" fmla="*/ 3602 h 3631"/>
              <a:gd name="T50" fmla="*/ 3212 w 3939"/>
              <a:gd name="T51" fmla="*/ 3602 h 3631"/>
              <a:gd name="T52" fmla="*/ 3212 w 3939"/>
              <a:gd name="T53" fmla="*/ 3602 h 3631"/>
              <a:gd name="T54" fmla="*/ 3658 w 3939"/>
              <a:gd name="T55" fmla="*/ 3350 h 3631"/>
              <a:gd name="T56" fmla="*/ 3939 w 3939"/>
              <a:gd name="T57" fmla="*/ 2671 h 3631"/>
              <a:gd name="T58" fmla="*/ 3804 w 3939"/>
              <a:gd name="T59" fmla="*/ 2181 h 3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939" h="3631">
                <a:moveTo>
                  <a:pt x="3804" y="2181"/>
                </a:moveTo>
                <a:cubicBezTo>
                  <a:pt x="2822" y="480"/>
                  <a:pt x="2822" y="480"/>
                  <a:pt x="2822" y="480"/>
                </a:cubicBezTo>
                <a:cubicBezTo>
                  <a:pt x="2651" y="183"/>
                  <a:pt x="2334" y="0"/>
                  <a:pt x="1991" y="0"/>
                </a:cubicBezTo>
                <a:cubicBezTo>
                  <a:pt x="1648" y="0"/>
                  <a:pt x="1331" y="183"/>
                  <a:pt x="1159" y="480"/>
                </a:cubicBezTo>
                <a:cubicBezTo>
                  <a:pt x="172" y="2191"/>
                  <a:pt x="172" y="2191"/>
                  <a:pt x="172" y="2191"/>
                </a:cubicBezTo>
                <a:cubicBezTo>
                  <a:pt x="0" y="2488"/>
                  <a:pt x="0" y="2854"/>
                  <a:pt x="172" y="3151"/>
                </a:cubicBezTo>
                <a:cubicBezTo>
                  <a:pt x="343" y="3448"/>
                  <a:pt x="660" y="3631"/>
                  <a:pt x="1003" y="3631"/>
                </a:cubicBezTo>
                <a:cubicBezTo>
                  <a:pt x="2979" y="3631"/>
                  <a:pt x="2979" y="3631"/>
                  <a:pt x="2979" y="3631"/>
                </a:cubicBezTo>
                <a:cubicBezTo>
                  <a:pt x="2979" y="3631"/>
                  <a:pt x="2979" y="3631"/>
                  <a:pt x="2979" y="3631"/>
                </a:cubicBezTo>
                <a:cubicBezTo>
                  <a:pt x="2979" y="3631"/>
                  <a:pt x="2980" y="3631"/>
                  <a:pt x="2980" y="3631"/>
                </a:cubicBezTo>
                <a:cubicBezTo>
                  <a:pt x="2980" y="3631"/>
                  <a:pt x="2981" y="3631"/>
                  <a:pt x="2981" y="3631"/>
                </a:cubicBezTo>
                <a:cubicBezTo>
                  <a:pt x="3006" y="3631"/>
                  <a:pt x="3032" y="3630"/>
                  <a:pt x="3057" y="3628"/>
                </a:cubicBezTo>
                <a:cubicBezTo>
                  <a:pt x="3057" y="3628"/>
                  <a:pt x="3057" y="3628"/>
                  <a:pt x="3057" y="3628"/>
                </a:cubicBezTo>
                <a:cubicBezTo>
                  <a:pt x="3057" y="3628"/>
                  <a:pt x="3058" y="3628"/>
                  <a:pt x="3058" y="3627"/>
                </a:cubicBezTo>
                <a:cubicBezTo>
                  <a:pt x="3058" y="3627"/>
                  <a:pt x="3059" y="3627"/>
                  <a:pt x="3059" y="3627"/>
                </a:cubicBezTo>
                <a:cubicBezTo>
                  <a:pt x="3059" y="3627"/>
                  <a:pt x="3059" y="3627"/>
                  <a:pt x="3059" y="3627"/>
                </a:cubicBezTo>
                <a:cubicBezTo>
                  <a:pt x="3060" y="3627"/>
                  <a:pt x="3060" y="3627"/>
                  <a:pt x="3060" y="3627"/>
                </a:cubicBezTo>
                <a:cubicBezTo>
                  <a:pt x="3060" y="3627"/>
                  <a:pt x="3060" y="3627"/>
                  <a:pt x="3061" y="3627"/>
                </a:cubicBezTo>
                <a:cubicBezTo>
                  <a:pt x="3061" y="3627"/>
                  <a:pt x="3061" y="3627"/>
                  <a:pt x="3062" y="3627"/>
                </a:cubicBezTo>
                <a:cubicBezTo>
                  <a:pt x="3062" y="3627"/>
                  <a:pt x="3062" y="3627"/>
                  <a:pt x="3062" y="3627"/>
                </a:cubicBezTo>
                <a:cubicBezTo>
                  <a:pt x="3063" y="3627"/>
                  <a:pt x="3063" y="3627"/>
                  <a:pt x="3063" y="3627"/>
                </a:cubicBezTo>
                <a:cubicBezTo>
                  <a:pt x="3063" y="3627"/>
                  <a:pt x="3063" y="3627"/>
                  <a:pt x="3063" y="3627"/>
                </a:cubicBezTo>
                <a:cubicBezTo>
                  <a:pt x="3113" y="3623"/>
                  <a:pt x="3162" y="3614"/>
                  <a:pt x="3210" y="3603"/>
                </a:cubicBezTo>
                <a:cubicBezTo>
                  <a:pt x="3210" y="3603"/>
                  <a:pt x="3210" y="3602"/>
                  <a:pt x="3210" y="3602"/>
                </a:cubicBezTo>
                <a:cubicBezTo>
                  <a:pt x="3211" y="3602"/>
                  <a:pt x="3211" y="3602"/>
                  <a:pt x="3211" y="3602"/>
                </a:cubicBezTo>
                <a:cubicBezTo>
                  <a:pt x="3212" y="3602"/>
                  <a:pt x="3212" y="3602"/>
                  <a:pt x="3212" y="3602"/>
                </a:cubicBezTo>
                <a:cubicBezTo>
                  <a:pt x="3212" y="3602"/>
                  <a:pt x="3212" y="3602"/>
                  <a:pt x="3212" y="3602"/>
                </a:cubicBezTo>
                <a:cubicBezTo>
                  <a:pt x="3380" y="3560"/>
                  <a:pt x="3534" y="3473"/>
                  <a:pt x="3658" y="3350"/>
                </a:cubicBezTo>
                <a:cubicBezTo>
                  <a:pt x="3838" y="3170"/>
                  <a:pt x="3939" y="2925"/>
                  <a:pt x="3939" y="2671"/>
                </a:cubicBezTo>
                <a:cubicBezTo>
                  <a:pt x="3939" y="2497"/>
                  <a:pt x="3892" y="2328"/>
                  <a:pt x="3804" y="2181"/>
                </a:cubicBezTo>
                <a:close/>
              </a:path>
            </a:pathLst>
          </a:custGeom>
          <a:noFill/>
          <a:ln w="22225">
            <a:solidFill>
              <a:schemeClr val="accent5"/>
            </a:solidFill>
          </a:ln>
        </p:spPr>
        <p:txBody>
          <a:bodyPr vert="horz" wrap="square" lIns="91440" tIns="45720" rIns="91440" bIns="45720" numCol="1" anchor="t" anchorCtr="0" compatLnSpc="1">
            <a:prstTxWarp prst="textNoShape">
              <a:avLst/>
            </a:prstTxWarp>
          </a:bodyPr>
          <a:lstStyle/>
          <a:p>
            <a:endParaRPr lang="en-US"/>
          </a:p>
        </p:txBody>
      </p:sp>
      <p:sp>
        <p:nvSpPr>
          <p:cNvPr id="8" name="Freeform 5">
            <a:extLst>
              <a:ext uri="{FF2B5EF4-FFF2-40B4-BE49-F238E27FC236}">
                <a16:creationId xmlns:a16="http://schemas.microsoft.com/office/drawing/2014/main" id="{2C29AD87-7E6B-4CAC-8C26-FE3A0560F138}"/>
              </a:ext>
            </a:extLst>
          </p:cNvPr>
          <p:cNvSpPr>
            <a:spLocks/>
          </p:cNvSpPr>
          <p:nvPr userDrawn="1"/>
        </p:nvSpPr>
        <p:spPr bwMode="auto">
          <a:xfrm>
            <a:off x="4751512" y="1758693"/>
            <a:ext cx="2439495" cy="2248999"/>
          </a:xfrm>
          <a:custGeom>
            <a:avLst/>
            <a:gdLst>
              <a:gd name="T0" fmla="*/ 3804 w 3939"/>
              <a:gd name="T1" fmla="*/ 2181 h 3631"/>
              <a:gd name="T2" fmla="*/ 2822 w 3939"/>
              <a:gd name="T3" fmla="*/ 480 h 3631"/>
              <a:gd name="T4" fmla="*/ 1991 w 3939"/>
              <a:gd name="T5" fmla="*/ 0 h 3631"/>
              <a:gd name="T6" fmla="*/ 1159 w 3939"/>
              <a:gd name="T7" fmla="*/ 480 h 3631"/>
              <a:gd name="T8" fmla="*/ 172 w 3939"/>
              <a:gd name="T9" fmla="*/ 2191 h 3631"/>
              <a:gd name="T10" fmla="*/ 172 w 3939"/>
              <a:gd name="T11" fmla="*/ 3151 h 3631"/>
              <a:gd name="T12" fmla="*/ 1003 w 3939"/>
              <a:gd name="T13" fmla="*/ 3631 h 3631"/>
              <a:gd name="T14" fmla="*/ 2979 w 3939"/>
              <a:gd name="T15" fmla="*/ 3631 h 3631"/>
              <a:gd name="T16" fmla="*/ 2979 w 3939"/>
              <a:gd name="T17" fmla="*/ 3631 h 3631"/>
              <a:gd name="T18" fmla="*/ 2980 w 3939"/>
              <a:gd name="T19" fmla="*/ 3631 h 3631"/>
              <a:gd name="T20" fmla="*/ 2981 w 3939"/>
              <a:gd name="T21" fmla="*/ 3631 h 3631"/>
              <a:gd name="T22" fmla="*/ 3057 w 3939"/>
              <a:gd name="T23" fmla="*/ 3628 h 3631"/>
              <a:gd name="T24" fmla="*/ 3057 w 3939"/>
              <a:gd name="T25" fmla="*/ 3628 h 3631"/>
              <a:gd name="T26" fmla="*/ 3058 w 3939"/>
              <a:gd name="T27" fmla="*/ 3627 h 3631"/>
              <a:gd name="T28" fmla="*/ 3059 w 3939"/>
              <a:gd name="T29" fmla="*/ 3627 h 3631"/>
              <a:gd name="T30" fmla="*/ 3059 w 3939"/>
              <a:gd name="T31" fmla="*/ 3627 h 3631"/>
              <a:gd name="T32" fmla="*/ 3060 w 3939"/>
              <a:gd name="T33" fmla="*/ 3627 h 3631"/>
              <a:gd name="T34" fmla="*/ 3061 w 3939"/>
              <a:gd name="T35" fmla="*/ 3627 h 3631"/>
              <a:gd name="T36" fmla="*/ 3062 w 3939"/>
              <a:gd name="T37" fmla="*/ 3627 h 3631"/>
              <a:gd name="T38" fmla="*/ 3062 w 3939"/>
              <a:gd name="T39" fmla="*/ 3627 h 3631"/>
              <a:gd name="T40" fmla="*/ 3063 w 3939"/>
              <a:gd name="T41" fmla="*/ 3627 h 3631"/>
              <a:gd name="T42" fmla="*/ 3063 w 3939"/>
              <a:gd name="T43" fmla="*/ 3627 h 3631"/>
              <a:gd name="T44" fmla="*/ 3210 w 3939"/>
              <a:gd name="T45" fmla="*/ 3603 h 3631"/>
              <a:gd name="T46" fmla="*/ 3210 w 3939"/>
              <a:gd name="T47" fmla="*/ 3602 h 3631"/>
              <a:gd name="T48" fmla="*/ 3211 w 3939"/>
              <a:gd name="T49" fmla="*/ 3602 h 3631"/>
              <a:gd name="T50" fmla="*/ 3212 w 3939"/>
              <a:gd name="T51" fmla="*/ 3602 h 3631"/>
              <a:gd name="T52" fmla="*/ 3212 w 3939"/>
              <a:gd name="T53" fmla="*/ 3602 h 3631"/>
              <a:gd name="T54" fmla="*/ 3658 w 3939"/>
              <a:gd name="T55" fmla="*/ 3350 h 3631"/>
              <a:gd name="T56" fmla="*/ 3939 w 3939"/>
              <a:gd name="T57" fmla="*/ 2671 h 3631"/>
              <a:gd name="T58" fmla="*/ 3804 w 3939"/>
              <a:gd name="T59" fmla="*/ 2181 h 3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939" h="3631">
                <a:moveTo>
                  <a:pt x="3804" y="2181"/>
                </a:moveTo>
                <a:cubicBezTo>
                  <a:pt x="2822" y="480"/>
                  <a:pt x="2822" y="480"/>
                  <a:pt x="2822" y="480"/>
                </a:cubicBezTo>
                <a:cubicBezTo>
                  <a:pt x="2651" y="183"/>
                  <a:pt x="2334" y="0"/>
                  <a:pt x="1991" y="0"/>
                </a:cubicBezTo>
                <a:cubicBezTo>
                  <a:pt x="1648" y="0"/>
                  <a:pt x="1331" y="183"/>
                  <a:pt x="1159" y="480"/>
                </a:cubicBezTo>
                <a:cubicBezTo>
                  <a:pt x="172" y="2191"/>
                  <a:pt x="172" y="2191"/>
                  <a:pt x="172" y="2191"/>
                </a:cubicBezTo>
                <a:cubicBezTo>
                  <a:pt x="0" y="2488"/>
                  <a:pt x="0" y="2854"/>
                  <a:pt x="172" y="3151"/>
                </a:cubicBezTo>
                <a:cubicBezTo>
                  <a:pt x="343" y="3448"/>
                  <a:pt x="660" y="3631"/>
                  <a:pt x="1003" y="3631"/>
                </a:cubicBezTo>
                <a:cubicBezTo>
                  <a:pt x="2979" y="3631"/>
                  <a:pt x="2979" y="3631"/>
                  <a:pt x="2979" y="3631"/>
                </a:cubicBezTo>
                <a:cubicBezTo>
                  <a:pt x="2979" y="3631"/>
                  <a:pt x="2979" y="3631"/>
                  <a:pt x="2979" y="3631"/>
                </a:cubicBezTo>
                <a:cubicBezTo>
                  <a:pt x="2979" y="3631"/>
                  <a:pt x="2980" y="3631"/>
                  <a:pt x="2980" y="3631"/>
                </a:cubicBezTo>
                <a:cubicBezTo>
                  <a:pt x="2980" y="3631"/>
                  <a:pt x="2981" y="3631"/>
                  <a:pt x="2981" y="3631"/>
                </a:cubicBezTo>
                <a:cubicBezTo>
                  <a:pt x="3006" y="3631"/>
                  <a:pt x="3032" y="3630"/>
                  <a:pt x="3057" y="3628"/>
                </a:cubicBezTo>
                <a:cubicBezTo>
                  <a:pt x="3057" y="3628"/>
                  <a:pt x="3057" y="3628"/>
                  <a:pt x="3057" y="3628"/>
                </a:cubicBezTo>
                <a:cubicBezTo>
                  <a:pt x="3057" y="3628"/>
                  <a:pt x="3058" y="3628"/>
                  <a:pt x="3058" y="3627"/>
                </a:cubicBezTo>
                <a:cubicBezTo>
                  <a:pt x="3058" y="3627"/>
                  <a:pt x="3059" y="3627"/>
                  <a:pt x="3059" y="3627"/>
                </a:cubicBezTo>
                <a:cubicBezTo>
                  <a:pt x="3059" y="3627"/>
                  <a:pt x="3059" y="3627"/>
                  <a:pt x="3059" y="3627"/>
                </a:cubicBezTo>
                <a:cubicBezTo>
                  <a:pt x="3060" y="3627"/>
                  <a:pt x="3060" y="3627"/>
                  <a:pt x="3060" y="3627"/>
                </a:cubicBezTo>
                <a:cubicBezTo>
                  <a:pt x="3060" y="3627"/>
                  <a:pt x="3060" y="3627"/>
                  <a:pt x="3061" y="3627"/>
                </a:cubicBezTo>
                <a:cubicBezTo>
                  <a:pt x="3061" y="3627"/>
                  <a:pt x="3061" y="3627"/>
                  <a:pt x="3062" y="3627"/>
                </a:cubicBezTo>
                <a:cubicBezTo>
                  <a:pt x="3062" y="3627"/>
                  <a:pt x="3062" y="3627"/>
                  <a:pt x="3062" y="3627"/>
                </a:cubicBezTo>
                <a:cubicBezTo>
                  <a:pt x="3063" y="3627"/>
                  <a:pt x="3063" y="3627"/>
                  <a:pt x="3063" y="3627"/>
                </a:cubicBezTo>
                <a:cubicBezTo>
                  <a:pt x="3063" y="3627"/>
                  <a:pt x="3063" y="3627"/>
                  <a:pt x="3063" y="3627"/>
                </a:cubicBezTo>
                <a:cubicBezTo>
                  <a:pt x="3113" y="3623"/>
                  <a:pt x="3162" y="3614"/>
                  <a:pt x="3210" y="3603"/>
                </a:cubicBezTo>
                <a:cubicBezTo>
                  <a:pt x="3210" y="3603"/>
                  <a:pt x="3210" y="3602"/>
                  <a:pt x="3210" y="3602"/>
                </a:cubicBezTo>
                <a:cubicBezTo>
                  <a:pt x="3211" y="3602"/>
                  <a:pt x="3211" y="3602"/>
                  <a:pt x="3211" y="3602"/>
                </a:cubicBezTo>
                <a:cubicBezTo>
                  <a:pt x="3212" y="3602"/>
                  <a:pt x="3212" y="3602"/>
                  <a:pt x="3212" y="3602"/>
                </a:cubicBezTo>
                <a:cubicBezTo>
                  <a:pt x="3212" y="3602"/>
                  <a:pt x="3212" y="3602"/>
                  <a:pt x="3212" y="3602"/>
                </a:cubicBezTo>
                <a:cubicBezTo>
                  <a:pt x="3380" y="3560"/>
                  <a:pt x="3534" y="3473"/>
                  <a:pt x="3658" y="3350"/>
                </a:cubicBezTo>
                <a:cubicBezTo>
                  <a:pt x="3838" y="3170"/>
                  <a:pt x="3939" y="2925"/>
                  <a:pt x="3939" y="2671"/>
                </a:cubicBezTo>
                <a:cubicBezTo>
                  <a:pt x="3939" y="2497"/>
                  <a:pt x="3892" y="2328"/>
                  <a:pt x="3804" y="2181"/>
                </a:cubicBezTo>
                <a:close/>
              </a:path>
            </a:pathLst>
          </a:custGeom>
          <a:noFill/>
          <a:ln w="22225">
            <a:solidFill>
              <a:schemeClr val="accent5"/>
            </a:solidFill>
          </a:ln>
        </p:spPr>
        <p:txBody>
          <a:bodyPr vert="horz" wrap="square" lIns="91440" tIns="45720" rIns="91440" bIns="45720" numCol="1" anchor="t" anchorCtr="0" compatLnSpc="1">
            <a:prstTxWarp prst="textNoShape">
              <a:avLst/>
            </a:prstTxWarp>
          </a:bodyPr>
          <a:lstStyle/>
          <a:p>
            <a:endParaRPr lang="en-US"/>
          </a:p>
        </p:txBody>
      </p:sp>
      <p:sp>
        <p:nvSpPr>
          <p:cNvPr id="9" name="Freeform 5">
            <a:extLst>
              <a:ext uri="{FF2B5EF4-FFF2-40B4-BE49-F238E27FC236}">
                <a16:creationId xmlns:a16="http://schemas.microsoft.com/office/drawing/2014/main" id="{63354952-6382-4886-8863-12FE3F937F13}"/>
              </a:ext>
            </a:extLst>
          </p:cNvPr>
          <p:cNvSpPr>
            <a:spLocks/>
          </p:cNvSpPr>
          <p:nvPr userDrawn="1"/>
        </p:nvSpPr>
        <p:spPr bwMode="auto">
          <a:xfrm>
            <a:off x="8271629" y="1758693"/>
            <a:ext cx="2439495" cy="2248999"/>
          </a:xfrm>
          <a:custGeom>
            <a:avLst/>
            <a:gdLst>
              <a:gd name="T0" fmla="*/ 3804 w 3939"/>
              <a:gd name="T1" fmla="*/ 2181 h 3631"/>
              <a:gd name="T2" fmla="*/ 2822 w 3939"/>
              <a:gd name="T3" fmla="*/ 480 h 3631"/>
              <a:gd name="T4" fmla="*/ 1991 w 3939"/>
              <a:gd name="T5" fmla="*/ 0 h 3631"/>
              <a:gd name="T6" fmla="*/ 1159 w 3939"/>
              <a:gd name="T7" fmla="*/ 480 h 3631"/>
              <a:gd name="T8" fmla="*/ 172 w 3939"/>
              <a:gd name="T9" fmla="*/ 2191 h 3631"/>
              <a:gd name="T10" fmla="*/ 172 w 3939"/>
              <a:gd name="T11" fmla="*/ 3151 h 3631"/>
              <a:gd name="T12" fmla="*/ 1003 w 3939"/>
              <a:gd name="T13" fmla="*/ 3631 h 3631"/>
              <a:gd name="T14" fmla="*/ 2979 w 3939"/>
              <a:gd name="T15" fmla="*/ 3631 h 3631"/>
              <a:gd name="T16" fmla="*/ 2979 w 3939"/>
              <a:gd name="T17" fmla="*/ 3631 h 3631"/>
              <a:gd name="T18" fmla="*/ 2980 w 3939"/>
              <a:gd name="T19" fmla="*/ 3631 h 3631"/>
              <a:gd name="T20" fmla="*/ 2981 w 3939"/>
              <a:gd name="T21" fmla="*/ 3631 h 3631"/>
              <a:gd name="T22" fmla="*/ 3057 w 3939"/>
              <a:gd name="T23" fmla="*/ 3628 h 3631"/>
              <a:gd name="T24" fmla="*/ 3057 w 3939"/>
              <a:gd name="T25" fmla="*/ 3628 h 3631"/>
              <a:gd name="T26" fmla="*/ 3058 w 3939"/>
              <a:gd name="T27" fmla="*/ 3627 h 3631"/>
              <a:gd name="T28" fmla="*/ 3059 w 3939"/>
              <a:gd name="T29" fmla="*/ 3627 h 3631"/>
              <a:gd name="T30" fmla="*/ 3059 w 3939"/>
              <a:gd name="T31" fmla="*/ 3627 h 3631"/>
              <a:gd name="T32" fmla="*/ 3060 w 3939"/>
              <a:gd name="T33" fmla="*/ 3627 h 3631"/>
              <a:gd name="T34" fmla="*/ 3061 w 3939"/>
              <a:gd name="T35" fmla="*/ 3627 h 3631"/>
              <a:gd name="T36" fmla="*/ 3062 w 3939"/>
              <a:gd name="T37" fmla="*/ 3627 h 3631"/>
              <a:gd name="T38" fmla="*/ 3062 w 3939"/>
              <a:gd name="T39" fmla="*/ 3627 h 3631"/>
              <a:gd name="T40" fmla="*/ 3063 w 3939"/>
              <a:gd name="T41" fmla="*/ 3627 h 3631"/>
              <a:gd name="T42" fmla="*/ 3063 w 3939"/>
              <a:gd name="T43" fmla="*/ 3627 h 3631"/>
              <a:gd name="T44" fmla="*/ 3210 w 3939"/>
              <a:gd name="T45" fmla="*/ 3603 h 3631"/>
              <a:gd name="T46" fmla="*/ 3210 w 3939"/>
              <a:gd name="T47" fmla="*/ 3602 h 3631"/>
              <a:gd name="T48" fmla="*/ 3211 w 3939"/>
              <a:gd name="T49" fmla="*/ 3602 h 3631"/>
              <a:gd name="T50" fmla="*/ 3212 w 3939"/>
              <a:gd name="T51" fmla="*/ 3602 h 3631"/>
              <a:gd name="T52" fmla="*/ 3212 w 3939"/>
              <a:gd name="T53" fmla="*/ 3602 h 3631"/>
              <a:gd name="T54" fmla="*/ 3658 w 3939"/>
              <a:gd name="T55" fmla="*/ 3350 h 3631"/>
              <a:gd name="T56" fmla="*/ 3939 w 3939"/>
              <a:gd name="T57" fmla="*/ 2671 h 3631"/>
              <a:gd name="T58" fmla="*/ 3804 w 3939"/>
              <a:gd name="T59" fmla="*/ 2181 h 3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939" h="3631">
                <a:moveTo>
                  <a:pt x="3804" y="2181"/>
                </a:moveTo>
                <a:cubicBezTo>
                  <a:pt x="2822" y="480"/>
                  <a:pt x="2822" y="480"/>
                  <a:pt x="2822" y="480"/>
                </a:cubicBezTo>
                <a:cubicBezTo>
                  <a:pt x="2651" y="183"/>
                  <a:pt x="2334" y="0"/>
                  <a:pt x="1991" y="0"/>
                </a:cubicBezTo>
                <a:cubicBezTo>
                  <a:pt x="1648" y="0"/>
                  <a:pt x="1331" y="183"/>
                  <a:pt x="1159" y="480"/>
                </a:cubicBezTo>
                <a:cubicBezTo>
                  <a:pt x="172" y="2191"/>
                  <a:pt x="172" y="2191"/>
                  <a:pt x="172" y="2191"/>
                </a:cubicBezTo>
                <a:cubicBezTo>
                  <a:pt x="0" y="2488"/>
                  <a:pt x="0" y="2854"/>
                  <a:pt x="172" y="3151"/>
                </a:cubicBezTo>
                <a:cubicBezTo>
                  <a:pt x="343" y="3448"/>
                  <a:pt x="660" y="3631"/>
                  <a:pt x="1003" y="3631"/>
                </a:cubicBezTo>
                <a:cubicBezTo>
                  <a:pt x="2979" y="3631"/>
                  <a:pt x="2979" y="3631"/>
                  <a:pt x="2979" y="3631"/>
                </a:cubicBezTo>
                <a:cubicBezTo>
                  <a:pt x="2979" y="3631"/>
                  <a:pt x="2979" y="3631"/>
                  <a:pt x="2979" y="3631"/>
                </a:cubicBezTo>
                <a:cubicBezTo>
                  <a:pt x="2979" y="3631"/>
                  <a:pt x="2980" y="3631"/>
                  <a:pt x="2980" y="3631"/>
                </a:cubicBezTo>
                <a:cubicBezTo>
                  <a:pt x="2980" y="3631"/>
                  <a:pt x="2981" y="3631"/>
                  <a:pt x="2981" y="3631"/>
                </a:cubicBezTo>
                <a:cubicBezTo>
                  <a:pt x="3006" y="3631"/>
                  <a:pt x="3032" y="3630"/>
                  <a:pt x="3057" y="3628"/>
                </a:cubicBezTo>
                <a:cubicBezTo>
                  <a:pt x="3057" y="3628"/>
                  <a:pt x="3057" y="3628"/>
                  <a:pt x="3057" y="3628"/>
                </a:cubicBezTo>
                <a:cubicBezTo>
                  <a:pt x="3057" y="3628"/>
                  <a:pt x="3058" y="3628"/>
                  <a:pt x="3058" y="3627"/>
                </a:cubicBezTo>
                <a:cubicBezTo>
                  <a:pt x="3058" y="3627"/>
                  <a:pt x="3059" y="3627"/>
                  <a:pt x="3059" y="3627"/>
                </a:cubicBezTo>
                <a:cubicBezTo>
                  <a:pt x="3059" y="3627"/>
                  <a:pt x="3059" y="3627"/>
                  <a:pt x="3059" y="3627"/>
                </a:cubicBezTo>
                <a:cubicBezTo>
                  <a:pt x="3060" y="3627"/>
                  <a:pt x="3060" y="3627"/>
                  <a:pt x="3060" y="3627"/>
                </a:cubicBezTo>
                <a:cubicBezTo>
                  <a:pt x="3060" y="3627"/>
                  <a:pt x="3060" y="3627"/>
                  <a:pt x="3061" y="3627"/>
                </a:cubicBezTo>
                <a:cubicBezTo>
                  <a:pt x="3061" y="3627"/>
                  <a:pt x="3061" y="3627"/>
                  <a:pt x="3062" y="3627"/>
                </a:cubicBezTo>
                <a:cubicBezTo>
                  <a:pt x="3062" y="3627"/>
                  <a:pt x="3062" y="3627"/>
                  <a:pt x="3062" y="3627"/>
                </a:cubicBezTo>
                <a:cubicBezTo>
                  <a:pt x="3063" y="3627"/>
                  <a:pt x="3063" y="3627"/>
                  <a:pt x="3063" y="3627"/>
                </a:cubicBezTo>
                <a:cubicBezTo>
                  <a:pt x="3063" y="3627"/>
                  <a:pt x="3063" y="3627"/>
                  <a:pt x="3063" y="3627"/>
                </a:cubicBezTo>
                <a:cubicBezTo>
                  <a:pt x="3113" y="3623"/>
                  <a:pt x="3162" y="3614"/>
                  <a:pt x="3210" y="3603"/>
                </a:cubicBezTo>
                <a:cubicBezTo>
                  <a:pt x="3210" y="3603"/>
                  <a:pt x="3210" y="3602"/>
                  <a:pt x="3210" y="3602"/>
                </a:cubicBezTo>
                <a:cubicBezTo>
                  <a:pt x="3211" y="3602"/>
                  <a:pt x="3211" y="3602"/>
                  <a:pt x="3211" y="3602"/>
                </a:cubicBezTo>
                <a:cubicBezTo>
                  <a:pt x="3212" y="3602"/>
                  <a:pt x="3212" y="3602"/>
                  <a:pt x="3212" y="3602"/>
                </a:cubicBezTo>
                <a:cubicBezTo>
                  <a:pt x="3212" y="3602"/>
                  <a:pt x="3212" y="3602"/>
                  <a:pt x="3212" y="3602"/>
                </a:cubicBezTo>
                <a:cubicBezTo>
                  <a:pt x="3380" y="3560"/>
                  <a:pt x="3534" y="3473"/>
                  <a:pt x="3658" y="3350"/>
                </a:cubicBezTo>
                <a:cubicBezTo>
                  <a:pt x="3838" y="3170"/>
                  <a:pt x="3939" y="2925"/>
                  <a:pt x="3939" y="2671"/>
                </a:cubicBezTo>
                <a:cubicBezTo>
                  <a:pt x="3939" y="2497"/>
                  <a:pt x="3892" y="2328"/>
                  <a:pt x="3804" y="2181"/>
                </a:cubicBezTo>
                <a:close/>
              </a:path>
            </a:pathLst>
          </a:custGeom>
          <a:noFill/>
          <a:ln w="22225">
            <a:solidFill>
              <a:schemeClr val="accent5"/>
            </a:solidFill>
          </a:ln>
        </p:spPr>
        <p:txBody>
          <a:bodyPr vert="horz" wrap="square" lIns="91440" tIns="45720" rIns="91440" bIns="45720" numCol="1" anchor="t" anchorCtr="0" compatLnSpc="1">
            <a:prstTxWarp prst="textNoShape">
              <a:avLst/>
            </a:prstTxWarp>
          </a:bodyPr>
          <a:lstStyle/>
          <a:p>
            <a:endParaRPr lang="en-US"/>
          </a:p>
        </p:txBody>
      </p:sp>
      <p:sp>
        <p:nvSpPr>
          <p:cNvPr id="13" name="Picture Placeholder 12">
            <a:extLst>
              <a:ext uri="{FF2B5EF4-FFF2-40B4-BE49-F238E27FC236}">
                <a16:creationId xmlns:a16="http://schemas.microsoft.com/office/drawing/2014/main" id="{C51F6EB6-759D-41B4-81D6-A022D290222F}"/>
              </a:ext>
            </a:extLst>
          </p:cNvPr>
          <p:cNvSpPr>
            <a:spLocks noGrp="1"/>
          </p:cNvSpPr>
          <p:nvPr>
            <p:ph type="pic" sz="quarter" idx="10" hasCustomPrompt="1"/>
          </p:nvPr>
        </p:nvSpPr>
        <p:spPr>
          <a:xfrm>
            <a:off x="1415607" y="1773293"/>
            <a:ext cx="2371121" cy="2371276"/>
          </a:xfrm>
          <a:custGeom>
            <a:avLst/>
            <a:gdLst>
              <a:gd name="connsiteX0" fmla="*/ 912538 w 2371121"/>
              <a:gd name="connsiteY0" fmla="*/ 2 h 2371276"/>
              <a:gd name="connsiteX1" fmla="*/ 1331423 w 2371121"/>
              <a:gd name="connsiteY1" fmla="*/ 174245 h 2371276"/>
              <a:gd name="connsiteX2" fmla="*/ 2191557 w 2371121"/>
              <a:gd name="connsiteY2" fmla="*/ 1034519 h 2371276"/>
              <a:gd name="connsiteX3" fmla="*/ 2350868 w 2371121"/>
              <a:gd name="connsiteY3" fmla="*/ 1306038 h 2371276"/>
              <a:gd name="connsiteX4" fmla="*/ 2291620 w 2371121"/>
              <a:gd name="connsiteY4" fmla="*/ 1757314 h 2371276"/>
              <a:gd name="connsiteX5" fmla="*/ 2065213 w 2371121"/>
              <a:gd name="connsiteY5" fmla="*/ 1979572 h 2371276"/>
              <a:gd name="connsiteX6" fmla="*/ 2064615 w 2371121"/>
              <a:gd name="connsiteY6" fmla="*/ 1979732 h 2371276"/>
              <a:gd name="connsiteX7" fmla="*/ 2064017 w 2371121"/>
              <a:gd name="connsiteY7" fmla="*/ 1979892 h 2371276"/>
              <a:gd name="connsiteX8" fmla="*/ 2064177 w 2371121"/>
              <a:gd name="connsiteY8" fmla="*/ 1980490 h 2371276"/>
              <a:gd name="connsiteX9" fmla="*/ 1980087 w 2371121"/>
              <a:gd name="connsiteY9" fmla="*/ 2018412 h 2371276"/>
              <a:gd name="connsiteX10" fmla="*/ 1979489 w 2371121"/>
              <a:gd name="connsiteY10" fmla="*/ 2018572 h 2371276"/>
              <a:gd name="connsiteX11" fmla="*/ 1978891 w 2371121"/>
              <a:gd name="connsiteY11" fmla="*/ 2018733 h 2371276"/>
              <a:gd name="connsiteX12" fmla="*/ 1978292 w 2371121"/>
              <a:gd name="connsiteY12" fmla="*/ 2018893 h 2371276"/>
              <a:gd name="connsiteX13" fmla="*/ 1977694 w 2371121"/>
              <a:gd name="connsiteY13" fmla="*/ 2019053 h 2371276"/>
              <a:gd name="connsiteX14" fmla="*/ 1977096 w 2371121"/>
              <a:gd name="connsiteY14" fmla="*/ 2019213 h 2371276"/>
              <a:gd name="connsiteX15" fmla="*/ 1976658 w 2371121"/>
              <a:gd name="connsiteY15" fmla="*/ 2019972 h 2371276"/>
              <a:gd name="connsiteX16" fmla="*/ 1931675 w 2371121"/>
              <a:gd name="connsiteY16" fmla="*/ 2033949 h 2371276"/>
              <a:gd name="connsiteX17" fmla="*/ 1931076 w 2371121"/>
              <a:gd name="connsiteY17" fmla="*/ 2034109 h 2371276"/>
              <a:gd name="connsiteX18" fmla="*/ 1930478 w 2371121"/>
              <a:gd name="connsiteY18" fmla="*/ 2034270 h 2371276"/>
              <a:gd name="connsiteX19" fmla="*/ 748404 w 2371121"/>
              <a:gd name="connsiteY19" fmla="*/ 2351005 h 2371276"/>
              <a:gd name="connsiteX20" fmla="*/ 174338 w 2371121"/>
              <a:gd name="connsiteY20" fmla="*/ 2197032 h 2371276"/>
              <a:gd name="connsiteX21" fmla="*/ 20441 w 2371121"/>
              <a:gd name="connsiteY21" fmla="*/ 1622680 h 2371276"/>
              <a:gd name="connsiteX22" fmla="*/ 336591 w 2371121"/>
              <a:gd name="connsiteY22" fmla="*/ 440810 h 2371276"/>
              <a:gd name="connsiteX23" fmla="*/ 757357 w 2371121"/>
              <a:gd name="connsiteY23" fmla="*/ 20271 h 2371276"/>
              <a:gd name="connsiteX24" fmla="*/ 912538 w 2371121"/>
              <a:gd name="connsiteY24" fmla="*/ 2 h 2371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371121" h="2371276">
                <a:moveTo>
                  <a:pt x="912538" y="2"/>
                </a:moveTo>
                <a:cubicBezTo>
                  <a:pt x="1067714" y="353"/>
                  <a:pt x="1218993" y="61535"/>
                  <a:pt x="1331423" y="174245"/>
                </a:cubicBezTo>
                <a:cubicBezTo>
                  <a:pt x="1331423" y="174245"/>
                  <a:pt x="1331423" y="174245"/>
                  <a:pt x="2191557" y="1034519"/>
                </a:cubicBezTo>
                <a:cubicBezTo>
                  <a:pt x="2267766" y="1108361"/>
                  <a:pt x="2322974" y="1201937"/>
                  <a:pt x="2350868" y="1306038"/>
                </a:cubicBezTo>
                <a:cubicBezTo>
                  <a:pt x="2391587" y="1458002"/>
                  <a:pt x="2370443" y="1620771"/>
                  <a:pt x="2291620" y="1757314"/>
                </a:cubicBezTo>
                <a:cubicBezTo>
                  <a:pt x="2237159" y="1850779"/>
                  <a:pt x="2158981" y="1927515"/>
                  <a:pt x="2065213" y="1979572"/>
                </a:cubicBezTo>
                <a:cubicBezTo>
                  <a:pt x="2065213" y="1979572"/>
                  <a:pt x="2065213" y="1979572"/>
                  <a:pt x="2064615" y="1979732"/>
                </a:cubicBezTo>
                <a:cubicBezTo>
                  <a:pt x="2064615" y="1979732"/>
                  <a:pt x="2064615" y="1979732"/>
                  <a:pt x="2064017" y="1979892"/>
                </a:cubicBezTo>
                <a:cubicBezTo>
                  <a:pt x="2064017" y="1979892"/>
                  <a:pt x="2064177" y="1980490"/>
                  <a:pt x="2064177" y="1980490"/>
                </a:cubicBezTo>
                <a:cubicBezTo>
                  <a:pt x="2037226" y="1994766"/>
                  <a:pt x="2009357" y="2008004"/>
                  <a:pt x="1980087" y="2018412"/>
                </a:cubicBezTo>
                <a:cubicBezTo>
                  <a:pt x="1980087" y="2018412"/>
                  <a:pt x="1980087" y="2018412"/>
                  <a:pt x="1979489" y="2018572"/>
                </a:cubicBezTo>
                <a:cubicBezTo>
                  <a:pt x="1978891" y="2018733"/>
                  <a:pt x="1978891" y="2018733"/>
                  <a:pt x="1978891" y="2018733"/>
                </a:cubicBezTo>
                <a:cubicBezTo>
                  <a:pt x="1978292" y="2018893"/>
                  <a:pt x="1978292" y="2018893"/>
                  <a:pt x="1978292" y="2018893"/>
                </a:cubicBezTo>
                <a:cubicBezTo>
                  <a:pt x="1978292" y="2018893"/>
                  <a:pt x="1978292" y="2018893"/>
                  <a:pt x="1977694" y="2019053"/>
                </a:cubicBezTo>
                <a:cubicBezTo>
                  <a:pt x="1977694" y="2019053"/>
                  <a:pt x="1977096" y="2019213"/>
                  <a:pt x="1977096" y="2019213"/>
                </a:cubicBezTo>
                <a:cubicBezTo>
                  <a:pt x="1977256" y="2019812"/>
                  <a:pt x="1976658" y="2019972"/>
                  <a:pt x="1976658" y="2019972"/>
                </a:cubicBezTo>
                <a:cubicBezTo>
                  <a:pt x="1962023" y="2025176"/>
                  <a:pt x="1946630" y="2029942"/>
                  <a:pt x="1931675" y="2033949"/>
                </a:cubicBezTo>
                <a:cubicBezTo>
                  <a:pt x="1931675" y="2033949"/>
                  <a:pt x="1931076" y="2034109"/>
                  <a:pt x="1931076" y="2034109"/>
                </a:cubicBezTo>
                <a:cubicBezTo>
                  <a:pt x="1931076" y="2034109"/>
                  <a:pt x="1930478" y="2034270"/>
                  <a:pt x="1930478" y="2034270"/>
                </a:cubicBezTo>
                <a:cubicBezTo>
                  <a:pt x="1930478" y="2034270"/>
                  <a:pt x="1930478" y="2034270"/>
                  <a:pt x="748404" y="2351005"/>
                </a:cubicBezTo>
                <a:cubicBezTo>
                  <a:pt x="543216" y="2405985"/>
                  <a:pt x="324245" y="2347312"/>
                  <a:pt x="174338" y="2197032"/>
                </a:cubicBezTo>
                <a:cubicBezTo>
                  <a:pt x="23833" y="2046912"/>
                  <a:pt x="-34840" y="1827940"/>
                  <a:pt x="20441" y="1622680"/>
                </a:cubicBezTo>
                <a:cubicBezTo>
                  <a:pt x="20441" y="1622680"/>
                  <a:pt x="20441" y="1622680"/>
                  <a:pt x="336591" y="440810"/>
                </a:cubicBezTo>
                <a:cubicBezTo>
                  <a:pt x="391872" y="235549"/>
                  <a:pt x="552169" y="75251"/>
                  <a:pt x="757357" y="20271"/>
                </a:cubicBezTo>
                <a:cubicBezTo>
                  <a:pt x="808654" y="6526"/>
                  <a:pt x="860813" y="-115"/>
                  <a:pt x="912538" y="2"/>
                </a:cubicBezTo>
                <a:close/>
              </a:path>
            </a:pathLst>
          </a:custGeom>
          <a:solidFill>
            <a:schemeClr val="bg1">
              <a:lumMod val="95000"/>
            </a:schemeClr>
          </a:solidFill>
          <a:ln w="25400">
            <a:solidFill>
              <a:schemeClr val="bg1"/>
            </a:solidFill>
          </a:ln>
        </p:spPr>
        <p:txBody>
          <a:bodyPr wrap="square">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050">
                <a:solidFill>
                  <a:schemeClr val="bg1"/>
                </a:solidFill>
              </a:defRPr>
            </a:lvl1pPr>
          </a:lstStyle>
          <a:p>
            <a:r>
              <a:rPr lang="en-US"/>
              <a:t>Image placeholder</a:t>
            </a:r>
          </a:p>
        </p:txBody>
      </p:sp>
      <p:sp>
        <p:nvSpPr>
          <p:cNvPr id="15" name="Picture Placeholder 14">
            <a:extLst>
              <a:ext uri="{FF2B5EF4-FFF2-40B4-BE49-F238E27FC236}">
                <a16:creationId xmlns:a16="http://schemas.microsoft.com/office/drawing/2014/main" id="{EBDFDBE0-0850-4840-8623-52BD7210EF7E}"/>
              </a:ext>
            </a:extLst>
          </p:cNvPr>
          <p:cNvSpPr>
            <a:spLocks noGrp="1"/>
          </p:cNvSpPr>
          <p:nvPr>
            <p:ph type="pic" sz="quarter" idx="11" hasCustomPrompt="1"/>
          </p:nvPr>
        </p:nvSpPr>
        <p:spPr>
          <a:xfrm>
            <a:off x="4935724" y="1773293"/>
            <a:ext cx="2371121" cy="2371276"/>
          </a:xfrm>
          <a:custGeom>
            <a:avLst/>
            <a:gdLst>
              <a:gd name="connsiteX0" fmla="*/ 912538 w 2371121"/>
              <a:gd name="connsiteY0" fmla="*/ 2 h 2371276"/>
              <a:gd name="connsiteX1" fmla="*/ 1331423 w 2371121"/>
              <a:gd name="connsiteY1" fmla="*/ 174245 h 2371276"/>
              <a:gd name="connsiteX2" fmla="*/ 2191557 w 2371121"/>
              <a:gd name="connsiteY2" fmla="*/ 1034519 h 2371276"/>
              <a:gd name="connsiteX3" fmla="*/ 2350868 w 2371121"/>
              <a:gd name="connsiteY3" fmla="*/ 1306038 h 2371276"/>
              <a:gd name="connsiteX4" fmla="*/ 2291620 w 2371121"/>
              <a:gd name="connsiteY4" fmla="*/ 1757314 h 2371276"/>
              <a:gd name="connsiteX5" fmla="*/ 2065213 w 2371121"/>
              <a:gd name="connsiteY5" fmla="*/ 1979572 h 2371276"/>
              <a:gd name="connsiteX6" fmla="*/ 2064615 w 2371121"/>
              <a:gd name="connsiteY6" fmla="*/ 1979732 h 2371276"/>
              <a:gd name="connsiteX7" fmla="*/ 2064017 w 2371121"/>
              <a:gd name="connsiteY7" fmla="*/ 1979892 h 2371276"/>
              <a:gd name="connsiteX8" fmla="*/ 2064177 w 2371121"/>
              <a:gd name="connsiteY8" fmla="*/ 1980490 h 2371276"/>
              <a:gd name="connsiteX9" fmla="*/ 1980087 w 2371121"/>
              <a:gd name="connsiteY9" fmla="*/ 2018412 h 2371276"/>
              <a:gd name="connsiteX10" fmla="*/ 1979489 w 2371121"/>
              <a:gd name="connsiteY10" fmla="*/ 2018572 h 2371276"/>
              <a:gd name="connsiteX11" fmla="*/ 1978891 w 2371121"/>
              <a:gd name="connsiteY11" fmla="*/ 2018733 h 2371276"/>
              <a:gd name="connsiteX12" fmla="*/ 1978292 w 2371121"/>
              <a:gd name="connsiteY12" fmla="*/ 2018893 h 2371276"/>
              <a:gd name="connsiteX13" fmla="*/ 1977694 w 2371121"/>
              <a:gd name="connsiteY13" fmla="*/ 2019053 h 2371276"/>
              <a:gd name="connsiteX14" fmla="*/ 1977096 w 2371121"/>
              <a:gd name="connsiteY14" fmla="*/ 2019213 h 2371276"/>
              <a:gd name="connsiteX15" fmla="*/ 1976658 w 2371121"/>
              <a:gd name="connsiteY15" fmla="*/ 2019972 h 2371276"/>
              <a:gd name="connsiteX16" fmla="*/ 1931675 w 2371121"/>
              <a:gd name="connsiteY16" fmla="*/ 2033949 h 2371276"/>
              <a:gd name="connsiteX17" fmla="*/ 1931077 w 2371121"/>
              <a:gd name="connsiteY17" fmla="*/ 2034109 h 2371276"/>
              <a:gd name="connsiteX18" fmla="*/ 1930478 w 2371121"/>
              <a:gd name="connsiteY18" fmla="*/ 2034270 h 2371276"/>
              <a:gd name="connsiteX19" fmla="*/ 748404 w 2371121"/>
              <a:gd name="connsiteY19" fmla="*/ 2351005 h 2371276"/>
              <a:gd name="connsiteX20" fmla="*/ 174339 w 2371121"/>
              <a:gd name="connsiteY20" fmla="*/ 2197032 h 2371276"/>
              <a:gd name="connsiteX21" fmla="*/ 20441 w 2371121"/>
              <a:gd name="connsiteY21" fmla="*/ 1622680 h 2371276"/>
              <a:gd name="connsiteX22" fmla="*/ 336591 w 2371121"/>
              <a:gd name="connsiteY22" fmla="*/ 440810 h 2371276"/>
              <a:gd name="connsiteX23" fmla="*/ 757358 w 2371121"/>
              <a:gd name="connsiteY23" fmla="*/ 20271 h 2371276"/>
              <a:gd name="connsiteX24" fmla="*/ 912538 w 2371121"/>
              <a:gd name="connsiteY24" fmla="*/ 2 h 2371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371121" h="2371276">
                <a:moveTo>
                  <a:pt x="912538" y="2"/>
                </a:moveTo>
                <a:cubicBezTo>
                  <a:pt x="1067714" y="353"/>
                  <a:pt x="1218993" y="61535"/>
                  <a:pt x="1331423" y="174245"/>
                </a:cubicBezTo>
                <a:cubicBezTo>
                  <a:pt x="1331423" y="174245"/>
                  <a:pt x="1331423" y="174245"/>
                  <a:pt x="2191557" y="1034519"/>
                </a:cubicBezTo>
                <a:cubicBezTo>
                  <a:pt x="2267766" y="1108361"/>
                  <a:pt x="2322974" y="1201937"/>
                  <a:pt x="2350868" y="1306038"/>
                </a:cubicBezTo>
                <a:cubicBezTo>
                  <a:pt x="2391587" y="1458002"/>
                  <a:pt x="2370443" y="1620771"/>
                  <a:pt x="2291620" y="1757314"/>
                </a:cubicBezTo>
                <a:cubicBezTo>
                  <a:pt x="2237159" y="1850779"/>
                  <a:pt x="2158981" y="1927515"/>
                  <a:pt x="2065213" y="1979572"/>
                </a:cubicBezTo>
                <a:cubicBezTo>
                  <a:pt x="2065213" y="1979572"/>
                  <a:pt x="2065213" y="1979572"/>
                  <a:pt x="2064615" y="1979732"/>
                </a:cubicBezTo>
                <a:cubicBezTo>
                  <a:pt x="2064615" y="1979732"/>
                  <a:pt x="2064615" y="1979732"/>
                  <a:pt x="2064017" y="1979892"/>
                </a:cubicBezTo>
                <a:cubicBezTo>
                  <a:pt x="2064017" y="1979892"/>
                  <a:pt x="2064177" y="1980490"/>
                  <a:pt x="2064177" y="1980490"/>
                </a:cubicBezTo>
                <a:cubicBezTo>
                  <a:pt x="2037226" y="1994766"/>
                  <a:pt x="2009357" y="2008004"/>
                  <a:pt x="1980087" y="2018412"/>
                </a:cubicBezTo>
                <a:cubicBezTo>
                  <a:pt x="1980087" y="2018412"/>
                  <a:pt x="1980087" y="2018412"/>
                  <a:pt x="1979489" y="2018572"/>
                </a:cubicBezTo>
                <a:cubicBezTo>
                  <a:pt x="1978891" y="2018733"/>
                  <a:pt x="1978891" y="2018733"/>
                  <a:pt x="1978891" y="2018733"/>
                </a:cubicBezTo>
                <a:cubicBezTo>
                  <a:pt x="1978292" y="2018893"/>
                  <a:pt x="1978292" y="2018893"/>
                  <a:pt x="1978292" y="2018893"/>
                </a:cubicBezTo>
                <a:cubicBezTo>
                  <a:pt x="1978292" y="2018893"/>
                  <a:pt x="1978292" y="2018893"/>
                  <a:pt x="1977694" y="2019053"/>
                </a:cubicBezTo>
                <a:cubicBezTo>
                  <a:pt x="1977694" y="2019053"/>
                  <a:pt x="1977096" y="2019213"/>
                  <a:pt x="1977096" y="2019213"/>
                </a:cubicBezTo>
                <a:cubicBezTo>
                  <a:pt x="1977256" y="2019812"/>
                  <a:pt x="1976658" y="2019972"/>
                  <a:pt x="1976658" y="2019972"/>
                </a:cubicBezTo>
                <a:cubicBezTo>
                  <a:pt x="1962023" y="2025176"/>
                  <a:pt x="1946630" y="2029942"/>
                  <a:pt x="1931675" y="2033949"/>
                </a:cubicBezTo>
                <a:cubicBezTo>
                  <a:pt x="1931675" y="2033949"/>
                  <a:pt x="1931077" y="2034109"/>
                  <a:pt x="1931077" y="2034109"/>
                </a:cubicBezTo>
                <a:cubicBezTo>
                  <a:pt x="1931077" y="2034109"/>
                  <a:pt x="1930478" y="2034270"/>
                  <a:pt x="1930478" y="2034270"/>
                </a:cubicBezTo>
                <a:cubicBezTo>
                  <a:pt x="1930478" y="2034270"/>
                  <a:pt x="1930478" y="2034270"/>
                  <a:pt x="748404" y="2351005"/>
                </a:cubicBezTo>
                <a:cubicBezTo>
                  <a:pt x="543216" y="2405985"/>
                  <a:pt x="324245" y="2347312"/>
                  <a:pt x="174339" y="2197032"/>
                </a:cubicBezTo>
                <a:cubicBezTo>
                  <a:pt x="23834" y="2046912"/>
                  <a:pt x="-34840" y="1827940"/>
                  <a:pt x="20441" y="1622680"/>
                </a:cubicBezTo>
                <a:cubicBezTo>
                  <a:pt x="20441" y="1622680"/>
                  <a:pt x="20441" y="1622680"/>
                  <a:pt x="336591" y="440810"/>
                </a:cubicBezTo>
                <a:cubicBezTo>
                  <a:pt x="391872" y="235549"/>
                  <a:pt x="552170" y="75251"/>
                  <a:pt x="757358" y="20271"/>
                </a:cubicBezTo>
                <a:cubicBezTo>
                  <a:pt x="808655" y="6526"/>
                  <a:pt x="860813" y="-115"/>
                  <a:pt x="912538" y="2"/>
                </a:cubicBezTo>
                <a:close/>
              </a:path>
            </a:pathLst>
          </a:custGeom>
          <a:solidFill>
            <a:schemeClr val="bg1">
              <a:lumMod val="95000"/>
            </a:schemeClr>
          </a:solidFill>
          <a:ln w="25400">
            <a:solidFill>
              <a:schemeClr val="bg1"/>
            </a:solidFill>
          </a:ln>
        </p:spPr>
        <p:txBody>
          <a:bodyPr wrap="square">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050">
                <a:solidFill>
                  <a:schemeClr val="bg1"/>
                </a:solidFill>
              </a:defRPr>
            </a:lvl1pPr>
          </a:lstStyle>
          <a:p>
            <a:r>
              <a:rPr lang="en-US"/>
              <a:t>Image placeholder</a:t>
            </a:r>
          </a:p>
        </p:txBody>
      </p:sp>
      <p:sp>
        <p:nvSpPr>
          <p:cNvPr id="16" name="Picture Placeholder 15">
            <a:extLst>
              <a:ext uri="{FF2B5EF4-FFF2-40B4-BE49-F238E27FC236}">
                <a16:creationId xmlns:a16="http://schemas.microsoft.com/office/drawing/2014/main" id="{D66C02EA-C4C2-46F8-A667-0FB509592F6E}"/>
              </a:ext>
            </a:extLst>
          </p:cNvPr>
          <p:cNvSpPr>
            <a:spLocks noGrp="1"/>
          </p:cNvSpPr>
          <p:nvPr>
            <p:ph type="pic" sz="quarter" idx="12" hasCustomPrompt="1"/>
          </p:nvPr>
        </p:nvSpPr>
        <p:spPr>
          <a:xfrm>
            <a:off x="8455840" y="1773293"/>
            <a:ext cx="2371120" cy="2371276"/>
          </a:xfrm>
          <a:custGeom>
            <a:avLst/>
            <a:gdLst>
              <a:gd name="connsiteX0" fmla="*/ 912538 w 2371120"/>
              <a:gd name="connsiteY0" fmla="*/ 2 h 2371276"/>
              <a:gd name="connsiteX1" fmla="*/ 1331423 w 2371120"/>
              <a:gd name="connsiteY1" fmla="*/ 174245 h 2371276"/>
              <a:gd name="connsiteX2" fmla="*/ 2191557 w 2371120"/>
              <a:gd name="connsiteY2" fmla="*/ 1034519 h 2371276"/>
              <a:gd name="connsiteX3" fmla="*/ 2350868 w 2371120"/>
              <a:gd name="connsiteY3" fmla="*/ 1306038 h 2371276"/>
              <a:gd name="connsiteX4" fmla="*/ 2291619 w 2371120"/>
              <a:gd name="connsiteY4" fmla="*/ 1757314 h 2371276"/>
              <a:gd name="connsiteX5" fmla="*/ 2065213 w 2371120"/>
              <a:gd name="connsiteY5" fmla="*/ 1979572 h 2371276"/>
              <a:gd name="connsiteX6" fmla="*/ 2064615 w 2371120"/>
              <a:gd name="connsiteY6" fmla="*/ 1979732 h 2371276"/>
              <a:gd name="connsiteX7" fmla="*/ 2064017 w 2371120"/>
              <a:gd name="connsiteY7" fmla="*/ 1979892 h 2371276"/>
              <a:gd name="connsiteX8" fmla="*/ 2064177 w 2371120"/>
              <a:gd name="connsiteY8" fmla="*/ 1980490 h 2371276"/>
              <a:gd name="connsiteX9" fmla="*/ 1980087 w 2371120"/>
              <a:gd name="connsiteY9" fmla="*/ 2018412 h 2371276"/>
              <a:gd name="connsiteX10" fmla="*/ 1979489 w 2371120"/>
              <a:gd name="connsiteY10" fmla="*/ 2018572 h 2371276"/>
              <a:gd name="connsiteX11" fmla="*/ 1978890 w 2371120"/>
              <a:gd name="connsiteY11" fmla="*/ 2018733 h 2371276"/>
              <a:gd name="connsiteX12" fmla="*/ 1978292 w 2371120"/>
              <a:gd name="connsiteY12" fmla="*/ 2018893 h 2371276"/>
              <a:gd name="connsiteX13" fmla="*/ 1977694 w 2371120"/>
              <a:gd name="connsiteY13" fmla="*/ 2019053 h 2371276"/>
              <a:gd name="connsiteX14" fmla="*/ 1977096 w 2371120"/>
              <a:gd name="connsiteY14" fmla="*/ 2019213 h 2371276"/>
              <a:gd name="connsiteX15" fmla="*/ 1976658 w 2371120"/>
              <a:gd name="connsiteY15" fmla="*/ 2019972 h 2371276"/>
              <a:gd name="connsiteX16" fmla="*/ 1931674 w 2371120"/>
              <a:gd name="connsiteY16" fmla="*/ 2033949 h 2371276"/>
              <a:gd name="connsiteX17" fmla="*/ 1931076 w 2371120"/>
              <a:gd name="connsiteY17" fmla="*/ 2034109 h 2371276"/>
              <a:gd name="connsiteX18" fmla="*/ 1930478 w 2371120"/>
              <a:gd name="connsiteY18" fmla="*/ 2034270 h 2371276"/>
              <a:gd name="connsiteX19" fmla="*/ 748404 w 2371120"/>
              <a:gd name="connsiteY19" fmla="*/ 2351005 h 2371276"/>
              <a:gd name="connsiteX20" fmla="*/ 174338 w 2371120"/>
              <a:gd name="connsiteY20" fmla="*/ 2197032 h 2371276"/>
              <a:gd name="connsiteX21" fmla="*/ 20441 w 2371120"/>
              <a:gd name="connsiteY21" fmla="*/ 1622680 h 2371276"/>
              <a:gd name="connsiteX22" fmla="*/ 336590 w 2371120"/>
              <a:gd name="connsiteY22" fmla="*/ 440810 h 2371276"/>
              <a:gd name="connsiteX23" fmla="*/ 757357 w 2371120"/>
              <a:gd name="connsiteY23" fmla="*/ 20271 h 2371276"/>
              <a:gd name="connsiteX24" fmla="*/ 912538 w 2371120"/>
              <a:gd name="connsiteY24" fmla="*/ 2 h 2371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371120" h="2371276">
                <a:moveTo>
                  <a:pt x="912538" y="2"/>
                </a:moveTo>
                <a:cubicBezTo>
                  <a:pt x="1067714" y="353"/>
                  <a:pt x="1218993" y="61535"/>
                  <a:pt x="1331423" y="174245"/>
                </a:cubicBezTo>
                <a:cubicBezTo>
                  <a:pt x="1331423" y="174245"/>
                  <a:pt x="1331423" y="174245"/>
                  <a:pt x="2191557" y="1034519"/>
                </a:cubicBezTo>
                <a:cubicBezTo>
                  <a:pt x="2267766" y="1108361"/>
                  <a:pt x="2322974" y="1201937"/>
                  <a:pt x="2350868" y="1306038"/>
                </a:cubicBezTo>
                <a:cubicBezTo>
                  <a:pt x="2391587" y="1458002"/>
                  <a:pt x="2370442" y="1620771"/>
                  <a:pt x="2291619" y="1757314"/>
                </a:cubicBezTo>
                <a:cubicBezTo>
                  <a:pt x="2237159" y="1850779"/>
                  <a:pt x="2158980" y="1927515"/>
                  <a:pt x="2065213" y="1979572"/>
                </a:cubicBezTo>
                <a:cubicBezTo>
                  <a:pt x="2065213" y="1979572"/>
                  <a:pt x="2065213" y="1979572"/>
                  <a:pt x="2064615" y="1979732"/>
                </a:cubicBezTo>
                <a:cubicBezTo>
                  <a:pt x="2064615" y="1979732"/>
                  <a:pt x="2064615" y="1979732"/>
                  <a:pt x="2064017" y="1979892"/>
                </a:cubicBezTo>
                <a:cubicBezTo>
                  <a:pt x="2064017" y="1979892"/>
                  <a:pt x="2064177" y="1980490"/>
                  <a:pt x="2064177" y="1980490"/>
                </a:cubicBezTo>
                <a:cubicBezTo>
                  <a:pt x="2037226" y="1994766"/>
                  <a:pt x="2009356" y="2008004"/>
                  <a:pt x="1980087" y="2018412"/>
                </a:cubicBezTo>
                <a:cubicBezTo>
                  <a:pt x="1980087" y="2018412"/>
                  <a:pt x="1980087" y="2018412"/>
                  <a:pt x="1979489" y="2018572"/>
                </a:cubicBezTo>
                <a:cubicBezTo>
                  <a:pt x="1978890" y="2018733"/>
                  <a:pt x="1978890" y="2018733"/>
                  <a:pt x="1978890" y="2018733"/>
                </a:cubicBezTo>
                <a:cubicBezTo>
                  <a:pt x="1978292" y="2018893"/>
                  <a:pt x="1978292" y="2018893"/>
                  <a:pt x="1978292" y="2018893"/>
                </a:cubicBezTo>
                <a:cubicBezTo>
                  <a:pt x="1978292" y="2018893"/>
                  <a:pt x="1978292" y="2018893"/>
                  <a:pt x="1977694" y="2019053"/>
                </a:cubicBezTo>
                <a:cubicBezTo>
                  <a:pt x="1977694" y="2019053"/>
                  <a:pt x="1977096" y="2019213"/>
                  <a:pt x="1977096" y="2019213"/>
                </a:cubicBezTo>
                <a:cubicBezTo>
                  <a:pt x="1977256" y="2019812"/>
                  <a:pt x="1976658" y="2019972"/>
                  <a:pt x="1976658" y="2019972"/>
                </a:cubicBezTo>
                <a:cubicBezTo>
                  <a:pt x="1962023" y="2025176"/>
                  <a:pt x="1946630" y="2029942"/>
                  <a:pt x="1931674" y="2033949"/>
                </a:cubicBezTo>
                <a:cubicBezTo>
                  <a:pt x="1931674" y="2033949"/>
                  <a:pt x="1931076" y="2034109"/>
                  <a:pt x="1931076" y="2034109"/>
                </a:cubicBezTo>
                <a:cubicBezTo>
                  <a:pt x="1931076" y="2034109"/>
                  <a:pt x="1930478" y="2034270"/>
                  <a:pt x="1930478" y="2034270"/>
                </a:cubicBezTo>
                <a:cubicBezTo>
                  <a:pt x="1930478" y="2034270"/>
                  <a:pt x="1930478" y="2034270"/>
                  <a:pt x="748404" y="2351005"/>
                </a:cubicBezTo>
                <a:cubicBezTo>
                  <a:pt x="543216" y="2405985"/>
                  <a:pt x="324245" y="2347312"/>
                  <a:pt x="174338" y="2197032"/>
                </a:cubicBezTo>
                <a:cubicBezTo>
                  <a:pt x="23833" y="2046912"/>
                  <a:pt x="-34840" y="1827940"/>
                  <a:pt x="20441" y="1622680"/>
                </a:cubicBezTo>
                <a:cubicBezTo>
                  <a:pt x="20441" y="1622680"/>
                  <a:pt x="20441" y="1622680"/>
                  <a:pt x="336590" y="440810"/>
                </a:cubicBezTo>
                <a:cubicBezTo>
                  <a:pt x="391872" y="235549"/>
                  <a:pt x="552169" y="75251"/>
                  <a:pt x="757357" y="20271"/>
                </a:cubicBezTo>
                <a:cubicBezTo>
                  <a:pt x="808654" y="6526"/>
                  <a:pt x="860812" y="-115"/>
                  <a:pt x="912538" y="2"/>
                </a:cubicBezTo>
                <a:close/>
              </a:path>
            </a:pathLst>
          </a:custGeom>
          <a:solidFill>
            <a:schemeClr val="bg1">
              <a:lumMod val="95000"/>
            </a:schemeClr>
          </a:solidFill>
          <a:ln w="25400">
            <a:solidFill>
              <a:schemeClr val="bg1"/>
            </a:solidFill>
          </a:ln>
        </p:spPr>
        <p:txBody>
          <a:bodyPr wrap="square">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050">
                <a:solidFill>
                  <a:schemeClr val="bg1"/>
                </a:solidFill>
              </a:defRPr>
            </a:lvl1pPr>
          </a:lstStyle>
          <a:p>
            <a:r>
              <a:rPr lang="en-US"/>
              <a:t>Image placeholder</a:t>
            </a:r>
          </a:p>
        </p:txBody>
      </p:sp>
    </p:spTree>
    <p:extLst>
      <p:ext uri="{BB962C8B-B14F-4D97-AF65-F5344CB8AC3E}">
        <p14:creationId xmlns:p14="http://schemas.microsoft.com/office/powerpoint/2010/main" val="1889573123"/>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theme" Target="../theme/theme2.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10/2/2024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722" r:id="rId12"/>
    <p:sldLayoutId id="2147483718" r:id="rId13"/>
    <p:sldLayoutId id="2147483725" r:id="rId14"/>
    <p:sldLayoutId id="2147483726" r:id="rId15"/>
    <p:sldLayoutId id="2147483739" r:id="rId16"/>
    <p:sldLayoutId id="2147483740" r:id="rId17"/>
    <p:sldLayoutId id="2147483741" r:id="rId18"/>
    <p:sldLayoutId id="2147483742" r:id="rId19"/>
    <p:sldLayoutId id="2147483743" r:id="rId20"/>
    <p:sldLayoutId id="2147483744" r:id="rId21"/>
    <p:sldLayoutId id="2147483745" r:id="rId22"/>
    <p:sldLayoutId id="2147483746" r:id="rId23"/>
  </p:sldLayoutIdLst>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10/2/2024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1307516423"/>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0" r:id="rId13"/>
    <p:sldLayoutId id="2147483761" r:id="rId14"/>
    <p:sldLayoutId id="2147483762" r:id="rId15"/>
    <p:sldLayoutId id="2147483763"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microsoft.com/office/2018/10/relationships/comments" Target="../comments/modernComment_255_928D87A4.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3.png"/><Relationship Id="rId3" Type="http://schemas.microsoft.com/office/2018/10/relationships/comments" Target="../comments/modernComment_1DD_25B6A8F5.xml"/><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notesSlide" Target="../notesSlides/notesSlide1.xml"/><Relationship Id="rId16" Type="http://schemas.openxmlformats.org/officeDocument/2006/relationships/image" Target="../media/image16.svg"/><Relationship Id="rId1" Type="http://schemas.openxmlformats.org/officeDocument/2006/relationships/slideLayout" Target="../slideLayouts/slideLayout13.xml"/><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sv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sv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15.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2.jpeg"/></Relationships>
</file>

<file path=ppt/slides/_rels/slide6.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svg"/><Relationship Id="rId3" Type="http://schemas.openxmlformats.org/officeDocument/2006/relationships/image" Target="../media/image4.png"/><Relationship Id="rId7" Type="http://schemas.openxmlformats.org/officeDocument/2006/relationships/image" Target="../media/image10.svg"/><Relationship Id="rId12"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9.png"/><Relationship Id="rId11" Type="http://schemas.openxmlformats.org/officeDocument/2006/relationships/image" Target="../media/image26.svg"/><Relationship Id="rId5" Type="http://schemas.openxmlformats.org/officeDocument/2006/relationships/image" Target="../media/image6.svg"/><Relationship Id="rId10" Type="http://schemas.openxmlformats.org/officeDocument/2006/relationships/image" Target="../media/image25.png"/><Relationship Id="rId4" Type="http://schemas.openxmlformats.org/officeDocument/2006/relationships/image" Target="../media/image5.png"/><Relationship Id="rId9" Type="http://schemas.openxmlformats.org/officeDocument/2006/relationships/image" Target="../media/image24.svg"/></Relationships>
</file>

<file path=ppt/slides/_rels/slide7.xml.rels><?xml version="1.0" encoding="UTF-8" standalone="yes"?>
<Relationships xmlns="http://schemas.openxmlformats.org/package/2006/relationships"><Relationship Id="rId8" Type="http://schemas.openxmlformats.org/officeDocument/2006/relationships/image" Target="../media/image10.svg"/><Relationship Id="rId13" Type="http://schemas.openxmlformats.org/officeDocument/2006/relationships/image" Target="../media/image31.png"/><Relationship Id="rId18" Type="http://schemas.openxmlformats.org/officeDocument/2006/relationships/image" Target="../media/image36.svg"/><Relationship Id="rId26" Type="http://schemas.openxmlformats.org/officeDocument/2006/relationships/image" Target="../media/image44.png"/><Relationship Id="rId3" Type="http://schemas.openxmlformats.org/officeDocument/2006/relationships/image" Target="../media/image5.png"/><Relationship Id="rId21" Type="http://schemas.openxmlformats.org/officeDocument/2006/relationships/image" Target="../media/image39.png"/><Relationship Id="rId7" Type="http://schemas.openxmlformats.org/officeDocument/2006/relationships/image" Target="../media/image9.png"/><Relationship Id="rId12" Type="http://schemas.openxmlformats.org/officeDocument/2006/relationships/image" Target="../media/image30.svg"/><Relationship Id="rId17" Type="http://schemas.openxmlformats.org/officeDocument/2006/relationships/image" Target="../media/image35.png"/><Relationship Id="rId25" Type="http://schemas.openxmlformats.org/officeDocument/2006/relationships/image" Target="../media/image43.png"/><Relationship Id="rId2" Type="http://schemas.openxmlformats.org/officeDocument/2006/relationships/notesSlide" Target="../notesSlides/notesSlide5.xml"/><Relationship Id="rId16" Type="http://schemas.openxmlformats.org/officeDocument/2006/relationships/image" Target="../media/image34.svg"/><Relationship Id="rId20" Type="http://schemas.openxmlformats.org/officeDocument/2006/relationships/image" Target="../media/image38.png"/><Relationship Id="rId1" Type="http://schemas.openxmlformats.org/officeDocument/2006/relationships/slideLayout" Target="../slideLayouts/slideLayout13.xml"/><Relationship Id="rId6" Type="http://schemas.openxmlformats.org/officeDocument/2006/relationships/image" Target="../media/image8.svg"/><Relationship Id="rId11" Type="http://schemas.openxmlformats.org/officeDocument/2006/relationships/image" Target="../media/image29.png"/><Relationship Id="rId24" Type="http://schemas.openxmlformats.org/officeDocument/2006/relationships/image" Target="../media/image42.png"/><Relationship Id="rId5" Type="http://schemas.openxmlformats.org/officeDocument/2006/relationships/image" Target="../media/image7.png"/><Relationship Id="rId15" Type="http://schemas.openxmlformats.org/officeDocument/2006/relationships/image" Target="../media/image33.png"/><Relationship Id="rId23" Type="http://schemas.openxmlformats.org/officeDocument/2006/relationships/image" Target="../media/image41.png"/><Relationship Id="rId10" Type="http://schemas.openxmlformats.org/officeDocument/2006/relationships/image" Target="../media/image16.svg"/><Relationship Id="rId19" Type="http://schemas.openxmlformats.org/officeDocument/2006/relationships/image" Target="../media/image37.png"/><Relationship Id="rId4" Type="http://schemas.openxmlformats.org/officeDocument/2006/relationships/image" Target="../media/image6.svg"/><Relationship Id="rId9" Type="http://schemas.openxmlformats.org/officeDocument/2006/relationships/image" Target="../media/image15.png"/><Relationship Id="rId14" Type="http://schemas.openxmlformats.org/officeDocument/2006/relationships/image" Target="../media/image32.svg"/><Relationship Id="rId22" Type="http://schemas.openxmlformats.org/officeDocument/2006/relationships/image" Target="../media/image40.png"/></Relationships>
</file>

<file path=ppt/slides/_rels/slide8.xml.rels><?xml version="1.0" encoding="UTF-8" standalone="yes"?>
<Relationships xmlns="http://schemas.openxmlformats.org/package/2006/relationships"><Relationship Id="rId2" Type="http://schemas.microsoft.com/office/2018/10/relationships/comments" Target="../comments/modernComment_1EE_48A92601.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47.svg"/><Relationship Id="rId4" Type="http://schemas.openxmlformats.org/officeDocument/2006/relationships/image" Target="../media/image46.png"/></Relationships>
</file>

<file path=ppt/slides/_rels/slide10.xml.rels><?xml version="1.0" encoding="UTF-8" standalone="yes"?>
<Relationships xmlns="http://schemas.openxmlformats.org/package/2006/relationships"><Relationship Id="rId8" Type="http://schemas.openxmlformats.org/officeDocument/2006/relationships/image" Target="../media/image52.png"/><Relationship Id="rId13" Type="http://schemas.openxmlformats.org/officeDocument/2006/relationships/hyperlink" Target="https://globalsolaratlas.info/map" TargetMode="External"/><Relationship Id="rId3" Type="http://schemas.openxmlformats.org/officeDocument/2006/relationships/image" Target="../media/image45.png"/><Relationship Id="rId7" Type="http://schemas.openxmlformats.org/officeDocument/2006/relationships/image" Target="../media/image51.png"/><Relationship Id="rId12" Type="http://schemas.openxmlformats.org/officeDocument/2006/relationships/hyperlink" Target="https://globalwindatlas.info/en" TargetMode="External"/><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50.png"/><Relationship Id="rId11" Type="http://schemas.openxmlformats.org/officeDocument/2006/relationships/hyperlink" Target="https://www.thetraveller.co.uk/crete/map.html" TargetMode="External"/><Relationship Id="rId5" Type="http://schemas.openxmlformats.org/officeDocument/2006/relationships/image" Target="../media/image49.png"/><Relationship Id="rId10" Type="http://schemas.openxmlformats.org/officeDocument/2006/relationships/hyperlink" Target="https://www.grida.no/resources/5920" TargetMode="External"/><Relationship Id="rId4" Type="http://schemas.openxmlformats.org/officeDocument/2006/relationships/image" Target="../media/image48.jpeg"/><Relationship Id="rId9" Type="http://schemas.microsoft.com/office/2007/relationships/hdphoto" Target="../media/hdphoto1.wdp"/><Relationship Id="rId14" Type="http://schemas.openxmlformats.org/officeDocument/2006/relationships/hyperlink" Target="https://www.metoffice.gov.uk/weather/learn-about/weather/types-of-weather/hurricanes/location" TargetMode="External"/></Relationships>
</file>

<file path=ppt/slides/_rels/slide11.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41.png"/><Relationship Id="rId7" Type="http://schemas.openxmlformats.org/officeDocument/2006/relationships/image" Target="../media/image38.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4.png"/><Relationship Id="rId10" Type="http://schemas.openxmlformats.org/officeDocument/2006/relationships/image" Target="../media/image39.png"/><Relationship Id="rId4" Type="http://schemas.openxmlformats.org/officeDocument/2006/relationships/image" Target="../media/image42.png"/><Relationship Id="rId9" Type="http://schemas.openxmlformats.org/officeDocument/2006/relationships/image" Target="../media/image4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3.png"/><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5.png"/><Relationship Id="rId1" Type="http://schemas.openxmlformats.org/officeDocument/2006/relationships/slideLayout" Target="../slideLayouts/slideLayout2.xml"/><Relationship Id="rId4" Type="http://schemas.openxmlformats.org/officeDocument/2006/relationships/image" Target="../media/image56.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microsoft.com/office/2007/relationships/hdphoto" Target="../media/hdphoto4.wdp"/></Relationships>
</file>

<file path=ppt/slides/_rels/slide20.xml.rels><?xml version="1.0" encoding="UTF-8" standalone="yes"?>
<Relationships xmlns="http://schemas.openxmlformats.org/package/2006/relationships"><Relationship Id="rId3" Type="http://schemas.openxmlformats.org/officeDocument/2006/relationships/image" Target="../media/image58.png"/><Relationship Id="rId2" Type="http://schemas.microsoft.com/office/2018/10/relationships/comments" Target="../comments/modernComment_1BC_46DE646D.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60.sv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8" Type="http://schemas.openxmlformats.org/officeDocument/2006/relationships/image" Target="../media/image66.png"/><Relationship Id="rId3" Type="http://schemas.microsoft.com/office/2018/10/relationships/comments" Target="../comments/modernComment_1EB_1C3CC608.xml"/><Relationship Id="rId7" Type="http://schemas.openxmlformats.org/officeDocument/2006/relationships/image" Target="../media/image65.svg"/><Relationship Id="rId12" Type="http://schemas.openxmlformats.org/officeDocument/2006/relationships/image" Target="../media/image68.jpeg"/><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64.png"/><Relationship Id="rId11" Type="http://schemas.openxmlformats.org/officeDocument/2006/relationships/image" Target="../media/image28.svg"/><Relationship Id="rId5" Type="http://schemas.openxmlformats.org/officeDocument/2006/relationships/image" Target="../media/image63.svg"/><Relationship Id="rId10" Type="http://schemas.openxmlformats.org/officeDocument/2006/relationships/image" Target="../media/image27.png"/><Relationship Id="rId4" Type="http://schemas.openxmlformats.org/officeDocument/2006/relationships/image" Target="../media/image62.png"/><Relationship Id="rId9" Type="http://schemas.openxmlformats.org/officeDocument/2006/relationships/image" Target="../media/image67.svg"/></Relationships>
</file>

<file path=ppt/slides/_rels/slide25.xml.rels><?xml version="1.0" encoding="UTF-8" standalone="yes"?>
<Relationships xmlns="http://schemas.openxmlformats.org/package/2006/relationships"><Relationship Id="rId3" Type="http://schemas.openxmlformats.org/officeDocument/2006/relationships/image" Target="../media/image69.jpeg"/><Relationship Id="rId2" Type="http://schemas.microsoft.com/office/2018/10/relationships/comments" Target="../comments/modernComment_23A_C7A7A0F7.xml"/><Relationship Id="rId1" Type="http://schemas.openxmlformats.org/officeDocument/2006/relationships/slideLayout" Target="../slideLayouts/slideLayout2.xml"/><Relationship Id="rId5" Type="http://schemas.openxmlformats.org/officeDocument/2006/relationships/image" Target="../media/image71.jpeg"/><Relationship Id="rId4" Type="http://schemas.openxmlformats.org/officeDocument/2006/relationships/image" Target="../media/image70.png"/></Relationships>
</file>

<file path=ppt/slides/_rels/slide26.xml.rels><?xml version="1.0" encoding="UTF-8" standalone="yes"?>
<Relationships xmlns="http://schemas.openxmlformats.org/package/2006/relationships"><Relationship Id="rId8" Type="http://schemas.openxmlformats.org/officeDocument/2006/relationships/image" Target="../media/image78.jpeg"/><Relationship Id="rId3" Type="http://schemas.openxmlformats.org/officeDocument/2006/relationships/image" Target="../media/image73.svg"/><Relationship Id="rId7" Type="http://schemas.openxmlformats.org/officeDocument/2006/relationships/image" Target="../media/image77.jpeg"/><Relationship Id="rId2" Type="http://schemas.openxmlformats.org/officeDocument/2006/relationships/image" Target="../media/image72.png"/><Relationship Id="rId1" Type="http://schemas.openxmlformats.org/officeDocument/2006/relationships/slideLayout" Target="../slideLayouts/slideLayout2.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4.jpeg"/><Relationship Id="rId9" Type="http://schemas.openxmlformats.org/officeDocument/2006/relationships/image" Target="../media/image79.jpeg"/></Relationships>
</file>

<file path=ppt/slides/_rels/slide27.xml.rels><?xml version="1.0" encoding="UTF-8" standalone="yes"?>
<Relationships xmlns="http://schemas.openxmlformats.org/package/2006/relationships"><Relationship Id="rId8" Type="http://schemas.openxmlformats.org/officeDocument/2006/relationships/image" Target="../media/image78.jpeg"/><Relationship Id="rId3" Type="http://schemas.openxmlformats.org/officeDocument/2006/relationships/image" Target="../media/image73.svg"/><Relationship Id="rId7" Type="http://schemas.openxmlformats.org/officeDocument/2006/relationships/image" Target="../media/image77.jpeg"/><Relationship Id="rId2" Type="http://schemas.openxmlformats.org/officeDocument/2006/relationships/image" Target="../media/image72.png"/><Relationship Id="rId1" Type="http://schemas.openxmlformats.org/officeDocument/2006/relationships/slideLayout" Target="../slideLayouts/slideLayout2.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4.jpeg"/><Relationship Id="rId9" Type="http://schemas.openxmlformats.org/officeDocument/2006/relationships/image" Target="../media/image79.jpeg"/></Relationships>
</file>

<file path=ppt/slides/_rels/slide2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81.png"/></Relationships>
</file>

<file path=ppt/slides/_rels/slide2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3.png"/></Relationships>
</file>

<file path=ppt/slides/_rels/slide30.xml.rels><?xml version="1.0" encoding="UTF-8" standalone="yes"?>
<Relationships xmlns="http://schemas.openxmlformats.org/package/2006/relationships"><Relationship Id="rId3" Type="http://schemas.openxmlformats.org/officeDocument/2006/relationships/image" Target="../media/image87.svg"/><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8" Type="http://schemas.openxmlformats.org/officeDocument/2006/relationships/image" Target="../media/image78.jpeg"/><Relationship Id="rId3" Type="http://schemas.openxmlformats.org/officeDocument/2006/relationships/image" Target="../media/image73.svg"/><Relationship Id="rId7" Type="http://schemas.openxmlformats.org/officeDocument/2006/relationships/image" Target="../media/image77.jpeg"/><Relationship Id="rId2" Type="http://schemas.openxmlformats.org/officeDocument/2006/relationships/image" Target="../media/image72.png"/><Relationship Id="rId1" Type="http://schemas.openxmlformats.org/officeDocument/2006/relationships/slideLayout" Target="../slideLayouts/slideLayout2.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4.jpeg"/><Relationship Id="rId9" Type="http://schemas.openxmlformats.org/officeDocument/2006/relationships/image" Target="../media/image79.jpeg"/></Relationships>
</file>

<file path=ppt/slides/_rels/slide42.xml.rels><?xml version="1.0" encoding="UTF-8" standalone="yes"?>
<Relationships xmlns="http://schemas.openxmlformats.org/package/2006/relationships"><Relationship Id="rId3" Type="http://schemas.openxmlformats.org/officeDocument/2006/relationships/image" Target="../media/image75.jpeg"/><Relationship Id="rId7" Type="http://schemas.openxmlformats.org/officeDocument/2006/relationships/image" Target="../media/image79.jpeg"/><Relationship Id="rId2" Type="http://schemas.openxmlformats.org/officeDocument/2006/relationships/image" Target="../media/image94.jpeg"/><Relationship Id="rId1" Type="http://schemas.openxmlformats.org/officeDocument/2006/relationships/slideLayout" Target="../slideLayouts/slideLayout12.xml"/><Relationship Id="rId6" Type="http://schemas.openxmlformats.org/officeDocument/2006/relationships/image" Target="../media/image78.jpeg"/><Relationship Id="rId5" Type="http://schemas.openxmlformats.org/officeDocument/2006/relationships/image" Target="../media/image77.jpeg"/><Relationship Id="rId4" Type="http://schemas.openxmlformats.org/officeDocument/2006/relationships/image" Target="../media/image95.jpeg"/></Relationships>
</file>

<file path=ppt/slides/_rels/slide43.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41.png"/><Relationship Id="rId7" Type="http://schemas.openxmlformats.org/officeDocument/2006/relationships/image" Target="../media/image43.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44.png"/><Relationship Id="rId4" Type="http://schemas.openxmlformats.org/officeDocument/2006/relationships/image" Target="../media/image42.png"/></Relationships>
</file>

<file path=ppt/slides/_rels/slide44.xml.rels><?xml version="1.0" encoding="UTF-8" standalone="yes"?>
<Relationships xmlns="http://schemas.openxmlformats.org/package/2006/relationships"><Relationship Id="rId8" Type="http://schemas.openxmlformats.org/officeDocument/2006/relationships/image" Target="../media/image101.png"/><Relationship Id="rId3" Type="http://schemas.openxmlformats.org/officeDocument/2006/relationships/image" Target="../media/image96.png"/><Relationship Id="rId7" Type="http://schemas.openxmlformats.org/officeDocument/2006/relationships/image" Target="../media/image100.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99.png"/><Relationship Id="rId5" Type="http://schemas.openxmlformats.org/officeDocument/2006/relationships/image" Target="../media/image98.png"/><Relationship Id="rId4" Type="http://schemas.openxmlformats.org/officeDocument/2006/relationships/image" Target="../media/image97.png"/><Relationship Id="rId9" Type="http://schemas.openxmlformats.org/officeDocument/2006/relationships/image" Target="../media/image102.png"/></Relationships>
</file>

<file path=ppt/slides/_rels/slide45.xml.rels><?xml version="1.0" encoding="UTF-8" standalone="yes"?>
<Relationships xmlns="http://schemas.openxmlformats.org/package/2006/relationships"><Relationship Id="rId3" Type="http://schemas.openxmlformats.org/officeDocument/2006/relationships/image" Target="../media/image87.svg"/><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microsoft.com/office/2018/10/relationships/comments" Target="../comments/modernComment_1CA_4FBDFE57.xm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microsoft.com/office/2017/06/relationships/model3d" Target="../media/model3d1.glb"/><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05.png"/></Relationships>
</file>

<file path=ppt/slides/_rels/slide53.xml.rels><?xml version="1.0" encoding="UTF-8" standalone="yes"?>
<Relationships xmlns="http://schemas.openxmlformats.org/package/2006/relationships"><Relationship Id="rId3" Type="http://schemas.microsoft.com/office/2017/06/relationships/model3d" Target="../media/model3d1.glb"/><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06.png"/></Relationships>
</file>

<file path=ppt/slides/_rels/slide54.xml.rels><?xml version="1.0" encoding="UTF-8" standalone="yes"?>
<Relationships xmlns="http://schemas.openxmlformats.org/package/2006/relationships"><Relationship Id="rId3" Type="http://schemas.microsoft.com/office/2017/06/relationships/model3d" Target="../media/model3d1.glb"/><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07.png"/></Relationships>
</file>

<file path=ppt/slides/_rels/slide55.xml.rels><?xml version="1.0" encoding="UTF-8" standalone="yes"?>
<Relationships xmlns="http://schemas.openxmlformats.org/package/2006/relationships"><Relationship Id="rId3" Type="http://schemas.microsoft.com/office/2017/06/relationships/model3d" Target="../media/model3d1.glb"/><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08.png"/></Relationships>
</file>

<file path=ppt/slides/_rels/slide56.xml.rels><?xml version="1.0" encoding="UTF-8" standalone="yes"?>
<Relationships xmlns="http://schemas.openxmlformats.org/package/2006/relationships"><Relationship Id="rId3" Type="http://schemas.microsoft.com/office/2017/06/relationships/model3d" Target="../media/model3d1.glb"/><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09.png"/></Relationships>
</file>

<file path=ppt/slides/_rels/slide57.xml.rels><?xml version="1.0" encoding="UTF-8" standalone="yes"?>
<Relationships xmlns="http://schemas.openxmlformats.org/package/2006/relationships"><Relationship Id="rId3" Type="http://schemas.microsoft.com/office/2017/06/relationships/model3d" Target="../media/model3d1.glb"/><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10.png"/></Relationships>
</file>

<file path=ppt/slides/_rels/slide58.xml.rels><?xml version="1.0" encoding="UTF-8" standalone="yes"?>
<Relationships xmlns="http://schemas.openxmlformats.org/package/2006/relationships"><Relationship Id="rId3" Type="http://schemas.microsoft.com/office/2017/06/relationships/model3d" Target="../media/model3d1.glb"/><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111.png"/></Relationships>
</file>

<file path=ppt/slides/_rels/slide59.xml.rels><?xml version="1.0" encoding="UTF-8" standalone="yes"?>
<Relationships xmlns="http://schemas.openxmlformats.org/package/2006/relationships"><Relationship Id="rId3" Type="http://schemas.microsoft.com/office/2017/06/relationships/model3d" Target="../media/model3d1.glb"/><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112.png"/></Relationships>
</file>

<file path=ppt/slides/_rels/slide60.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87.svg"/><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8" Type="http://schemas.openxmlformats.org/officeDocument/2006/relationships/image" Target="../media/image78.jpeg"/><Relationship Id="rId3" Type="http://schemas.openxmlformats.org/officeDocument/2006/relationships/image" Target="../media/image73.svg"/><Relationship Id="rId7" Type="http://schemas.openxmlformats.org/officeDocument/2006/relationships/image" Target="../media/image77.jpeg"/><Relationship Id="rId2" Type="http://schemas.openxmlformats.org/officeDocument/2006/relationships/image" Target="../media/image72.png"/><Relationship Id="rId1" Type="http://schemas.openxmlformats.org/officeDocument/2006/relationships/slideLayout" Target="../slideLayouts/slideLayout2.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4.jpeg"/><Relationship Id="rId9" Type="http://schemas.openxmlformats.org/officeDocument/2006/relationships/image" Target="../media/image79.jpeg"/></Relationships>
</file>

<file path=ppt/slides/_rels/slide67.xml.rels><?xml version="1.0" encoding="UTF-8" standalone="yes"?>
<Relationships xmlns="http://schemas.openxmlformats.org/package/2006/relationships"><Relationship Id="rId8" Type="http://schemas.openxmlformats.org/officeDocument/2006/relationships/image" Target="../media/image78.jpeg"/><Relationship Id="rId3" Type="http://schemas.openxmlformats.org/officeDocument/2006/relationships/image" Target="../media/image73.svg"/><Relationship Id="rId7" Type="http://schemas.openxmlformats.org/officeDocument/2006/relationships/image" Target="../media/image77.jpeg"/><Relationship Id="rId2" Type="http://schemas.openxmlformats.org/officeDocument/2006/relationships/image" Target="../media/image72.png"/><Relationship Id="rId1" Type="http://schemas.openxmlformats.org/officeDocument/2006/relationships/slideLayout" Target="../slideLayouts/slideLayout2.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4.jpeg"/><Relationship Id="rId9" Type="http://schemas.openxmlformats.org/officeDocument/2006/relationships/image" Target="../media/image79.jpeg"/></Relationships>
</file>

<file path=ppt/slides/_rels/slide6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8" Type="http://schemas.openxmlformats.org/officeDocument/2006/relationships/image" Target="../media/image122.png"/><Relationship Id="rId3" Type="http://schemas.openxmlformats.org/officeDocument/2006/relationships/image" Target="../media/image117.png"/><Relationship Id="rId7" Type="http://schemas.openxmlformats.org/officeDocument/2006/relationships/image" Target="../media/image121.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120.png"/><Relationship Id="rId5" Type="http://schemas.openxmlformats.org/officeDocument/2006/relationships/image" Target="../media/image119.png"/><Relationship Id="rId4" Type="http://schemas.openxmlformats.org/officeDocument/2006/relationships/image" Target="../media/image118.png"/><Relationship Id="rId9" Type="http://schemas.openxmlformats.org/officeDocument/2006/relationships/image" Target="../media/image123.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127.jpeg"/><Relationship Id="rId7" Type="http://schemas.openxmlformats.org/officeDocument/2006/relationships/image" Target="../media/image40.png"/><Relationship Id="rId2" Type="http://schemas.openxmlformats.org/officeDocument/2006/relationships/image" Target="../media/image126.jpeg"/><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43.png"/><Relationship Id="rId4" Type="http://schemas.openxmlformats.org/officeDocument/2006/relationships/image" Target="../media/image44.png"/></Relationships>
</file>

<file path=ppt/slides/_rels/slide77.xml.rels><?xml version="1.0" encoding="UTF-8" standalone="yes"?>
<Relationships xmlns="http://schemas.openxmlformats.org/package/2006/relationships"><Relationship Id="rId2" Type="http://schemas.openxmlformats.org/officeDocument/2006/relationships/image" Target="../media/image128.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microsoft.com/office/2007/relationships/hdphoto" Target="../media/hdphoto6.wdp"/></Relationships>
</file>

<file path=ppt/slides/_rels/slide79.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microsoft.com/office/2007/relationships/hdphoto" Target="../media/hdphoto7.wdp"/></Relationships>
</file>

<file path=ppt/slides/_rels/slide80.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43.xml"/><Relationship Id="rId1" Type="http://schemas.openxmlformats.org/officeDocument/2006/relationships/slideLayout" Target="../slideLayouts/slideLayout25.xml"/></Relationships>
</file>

<file path=ppt/slides/_rels/slide86.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image" Target="../media/image137.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8.xml.rels><?xml version="1.0" encoding="UTF-8" standalone="yes"?>
<Relationships xmlns="http://schemas.openxmlformats.org/package/2006/relationships"><Relationship Id="rId8" Type="http://schemas.openxmlformats.org/officeDocument/2006/relationships/image" Target="../media/image78.jpeg"/><Relationship Id="rId3" Type="http://schemas.openxmlformats.org/officeDocument/2006/relationships/image" Target="../media/image73.svg"/><Relationship Id="rId7" Type="http://schemas.openxmlformats.org/officeDocument/2006/relationships/image" Target="../media/image77.jpeg"/><Relationship Id="rId2" Type="http://schemas.openxmlformats.org/officeDocument/2006/relationships/image" Target="../media/image72.png"/><Relationship Id="rId1" Type="http://schemas.openxmlformats.org/officeDocument/2006/relationships/slideLayout" Target="../slideLayouts/slideLayout2.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4.jpeg"/><Relationship Id="rId9" Type="http://schemas.openxmlformats.org/officeDocument/2006/relationships/image" Target="../media/image79.jpeg"/></Relationships>
</file>

<file path=ppt/slides/_rels/slide89.xml.rels><?xml version="1.0" encoding="UTF-8" standalone="yes"?>
<Relationships xmlns="http://schemas.openxmlformats.org/package/2006/relationships"><Relationship Id="rId3" Type="http://schemas.openxmlformats.org/officeDocument/2006/relationships/image" Target="../media/image75.jpeg"/><Relationship Id="rId7" Type="http://schemas.openxmlformats.org/officeDocument/2006/relationships/image" Target="../media/image79.jpeg"/><Relationship Id="rId2" Type="http://schemas.openxmlformats.org/officeDocument/2006/relationships/image" Target="../media/image94.jpeg"/><Relationship Id="rId1" Type="http://schemas.openxmlformats.org/officeDocument/2006/relationships/slideLayout" Target="../slideLayouts/slideLayout12.xml"/><Relationship Id="rId6" Type="http://schemas.openxmlformats.org/officeDocument/2006/relationships/image" Target="../media/image78.jpeg"/><Relationship Id="rId5" Type="http://schemas.openxmlformats.org/officeDocument/2006/relationships/image" Target="../media/image77.jpeg"/><Relationship Id="rId4" Type="http://schemas.openxmlformats.org/officeDocument/2006/relationships/image" Target="../media/image95.jpe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8" Type="http://schemas.openxmlformats.org/officeDocument/2006/relationships/image" Target="../media/image140.png"/><Relationship Id="rId3" Type="http://schemas.openxmlformats.org/officeDocument/2006/relationships/image" Target="../media/image96.png"/><Relationship Id="rId7" Type="http://schemas.openxmlformats.org/officeDocument/2006/relationships/image" Target="../media/image100.png"/><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98.png"/><Relationship Id="rId5" Type="http://schemas.openxmlformats.org/officeDocument/2006/relationships/image" Target="../media/image139.png"/><Relationship Id="rId4" Type="http://schemas.openxmlformats.org/officeDocument/2006/relationships/image" Target="../media/image99.png"/></Relationships>
</file>

<file path=ppt/slides/_rels/slide93.xml.rels><?xml version="1.0" encoding="UTF-8" standalone="yes"?>
<Relationships xmlns="http://schemas.openxmlformats.org/package/2006/relationships"><Relationship Id="rId3" Type="http://schemas.openxmlformats.org/officeDocument/2006/relationships/image" Target="../media/image141.png"/><Relationship Id="rId2" Type="http://schemas.microsoft.com/office/2018/10/relationships/comments" Target="../comments/modernComment_182_98CEAC8D.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8" Type="http://schemas.openxmlformats.org/officeDocument/2006/relationships/image" Target="../media/image145.png"/><Relationship Id="rId3" Type="http://schemas.openxmlformats.org/officeDocument/2006/relationships/image" Target="../media/image41.png"/><Relationship Id="rId7" Type="http://schemas.microsoft.com/office/2017/06/relationships/model3d" Target="../media/model3d2.glb"/><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37.png"/><Relationship Id="rId4" Type="http://schemas.openxmlformats.org/officeDocument/2006/relationships/image" Target="../media/image44.png"/></Relationships>
</file>

<file path=ppt/slides/_rels/slide101.xml.rels><?xml version="1.0" encoding="UTF-8" standalone="yes"?>
<Relationships xmlns="http://schemas.openxmlformats.org/package/2006/relationships"><Relationship Id="rId8" Type="http://schemas.openxmlformats.org/officeDocument/2006/relationships/image" Target="../media/image146.png"/><Relationship Id="rId3" Type="http://schemas.openxmlformats.org/officeDocument/2006/relationships/image" Target="../media/image41.png"/><Relationship Id="rId7" Type="http://schemas.microsoft.com/office/2017/06/relationships/model3d" Target="../media/model3d2.glb"/><Relationship Id="rId2" Type="http://schemas.microsoft.com/office/2018/10/relationships/comments" Target="../comments/modernComment_173_FE5CC5DA.xml"/><Relationship Id="rId1" Type="http://schemas.openxmlformats.org/officeDocument/2006/relationships/slideLayout" Target="../slideLayouts/slideLayout13.xml"/><Relationship Id="rId6" Type="http://schemas.openxmlformats.org/officeDocument/2006/relationships/image" Target="../media/image43.png"/><Relationship Id="rId5" Type="http://schemas.openxmlformats.org/officeDocument/2006/relationships/image" Target="../media/image37.png"/><Relationship Id="rId4" Type="http://schemas.openxmlformats.org/officeDocument/2006/relationships/image" Target="../media/image44.png"/></Relationships>
</file>

<file path=ppt/slides/_rels/slide102.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148.png"/><Relationship Id="rId2" Type="http://schemas.microsoft.com/office/2017/06/relationships/model3d" Target="../media/model3d2.glb"/><Relationship Id="rId1" Type="http://schemas.openxmlformats.org/officeDocument/2006/relationships/slideLayout" Target="../slideLayouts/slideLayout13.xml"/><Relationship Id="rId5" Type="http://schemas.openxmlformats.org/officeDocument/2006/relationships/image" Target="../media/image150.png"/><Relationship Id="rId4" Type="http://schemas.openxmlformats.org/officeDocument/2006/relationships/image" Target="../media/image149.png"/></Relationships>
</file>

<file path=ppt/slides/_rels/slide104.xml.rels><?xml version="1.0" encoding="UTF-8" standalone="yes"?>
<Relationships xmlns="http://schemas.openxmlformats.org/package/2006/relationships"><Relationship Id="rId3" Type="http://schemas.openxmlformats.org/officeDocument/2006/relationships/image" Target="../media/image151.png"/><Relationship Id="rId2" Type="http://schemas.microsoft.com/office/2017/06/relationships/model3d" Target="../media/model3d2.glb"/><Relationship Id="rId1" Type="http://schemas.openxmlformats.org/officeDocument/2006/relationships/slideLayout" Target="../slideLayouts/slideLayout13.xml"/><Relationship Id="rId5" Type="http://schemas.openxmlformats.org/officeDocument/2006/relationships/image" Target="../media/image153.png"/><Relationship Id="rId4" Type="http://schemas.openxmlformats.org/officeDocument/2006/relationships/image" Target="../media/image152.png"/></Relationships>
</file>

<file path=ppt/slides/_rels/slide105.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notesSlide" Target="../notesSlides/notesSlide49.xml"/><Relationship Id="rId1" Type="http://schemas.openxmlformats.org/officeDocument/2006/relationships/slideLayout" Target="../slideLayouts/slideLayout1.xml"/><Relationship Id="rId4" Type="http://schemas.openxmlformats.org/officeDocument/2006/relationships/image" Target="../media/image155.png"/></Relationships>
</file>

<file path=ppt/slides/_rels/slide106.xml.rels><?xml version="1.0" encoding="UTF-8" standalone="yes"?>
<Relationships xmlns="http://schemas.openxmlformats.org/package/2006/relationships"><Relationship Id="rId3" Type="http://schemas.microsoft.com/office/2017/06/relationships/model3d" Target="../media/model3d2.glb"/><Relationship Id="rId2" Type="http://schemas.openxmlformats.org/officeDocument/2006/relationships/notesSlide" Target="../notesSlides/notesSlide50.xml"/><Relationship Id="rId1" Type="http://schemas.openxmlformats.org/officeDocument/2006/relationships/slideLayout" Target="../slideLayouts/slideLayout1.xml"/><Relationship Id="rId4" Type="http://schemas.openxmlformats.org/officeDocument/2006/relationships/image" Target="../media/image156.png"/></Relationships>
</file>

<file path=ppt/slides/_rels/slide107.xml.rels><?xml version="1.0" encoding="UTF-8" standalone="yes"?>
<Relationships xmlns="http://schemas.openxmlformats.org/package/2006/relationships"><Relationship Id="rId13" Type="http://schemas.openxmlformats.org/officeDocument/2006/relationships/image" Target="../media/image159.png"/><Relationship Id="rId18" Type="http://schemas.openxmlformats.org/officeDocument/2006/relationships/customXml" Target="../ink/ink7.xml"/><Relationship Id="rId26" Type="http://schemas.openxmlformats.org/officeDocument/2006/relationships/customXml" Target="../ink/ink11.xml"/><Relationship Id="rId3" Type="http://schemas.microsoft.com/office/2018/10/relationships/comments" Target="../comments/modernComment_18E_A0546852.xml"/><Relationship Id="rId21" Type="http://schemas.openxmlformats.org/officeDocument/2006/relationships/image" Target="../media/image163.png"/><Relationship Id="rId34" Type="http://schemas.openxmlformats.org/officeDocument/2006/relationships/image" Target="../media/image170.png"/><Relationship Id="rId7" Type="http://schemas.openxmlformats.org/officeDocument/2006/relationships/customXml" Target="../ink/ink2.xml"/><Relationship Id="rId12" Type="http://schemas.openxmlformats.org/officeDocument/2006/relationships/customXml" Target="../ink/ink4.xml"/><Relationship Id="rId17" Type="http://schemas.openxmlformats.org/officeDocument/2006/relationships/image" Target="../media/image161.png"/><Relationship Id="rId25" Type="http://schemas.openxmlformats.org/officeDocument/2006/relationships/image" Target="../media/image165.png"/><Relationship Id="rId33" Type="http://schemas.openxmlformats.org/officeDocument/2006/relationships/image" Target="../media/image169.png"/><Relationship Id="rId2" Type="http://schemas.openxmlformats.org/officeDocument/2006/relationships/notesSlide" Target="../notesSlides/notesSlide51.xml"/><Relationship Id="rId16" Type="http://schemas.openxmlformats.org/officeDocument/2006/relationships/customXml" Target="../ink/ink6.xml"/><Relationship Id="rId20" Type="http://schemas.openxmlformats.org/officeDocument/2006/relationships/customXml" Target="../ink/ink8.xml"/><Relationship Id="rId29" Type="http://schemas.openxmlformats.org/officeDocument/2006/relationships/image" Target="../media/image167.png"/><Relationship Id="rId1" Type="http://schemas.openxmlformats.org/officeDocument/2006/relationships/slideLayout" Target="../slideLayouts/slideLayout2.xml"/><Relationship Id="rId6" Type="http://schemas.openxmlformats.org/officeDocument/2006/relationships/image" Target="../media/image1550.png"/><Relationship Id="rId11" Type="http://schemas.openxmlformats.org/officeDocument/2006/relationships/image" Target="../media/image1580.png"/><Relationship Id="rId24" Type="http://schemas.openxmlformats.org/officeDocument/2006/relationships/customXml" Target="../ink/ink10.xml"/><Relationship Id="rId32" Type="http://schemas.openxmlformats.org/officeDocument/2006/relationships/customXml" Target="../ink/ink14.xml"/><Relationship Id="rId5" Type="http://schemas.openxmlformats.org/officeDocument/2006/relationships/customXml" Target="../ink/ink1.xml"/><Relationship Id="rId15" Type="http://schemas.openxmlformats.org/officeDocument/2006/relationships/image" Target="../media/image160.png"/><Relationship Id="rId23" Type="http://schemas.openxmlformats.org/officeDocument/2006/relationships/image" Target="../media/image164.png"/><Relationship Id="rId28" Type="http://schemas.openxmlformats.org/officeDocument/2006/relationships/customXml" Target="../ink/ink12.xml"/><Relationship Id="rId10" Type="http://schemas.openxmlformats.org/officeDocument/2006/relationships/customXml" Target="../ink/ink3.xml"/><Relationship Id="rId19" Type="http://schemas.openxmlformats.org/officeDocument/2006/relationships/image" Target="../media/image162.png"/><Relationship Id="rId31" Type="http://schemas.openxmlformats.org/officeDocument/2006/relationships/image" Target="../media/image168.png"/><Relationship Id="rId4" Type="http://schemas.openxmlformats.org/officeDocument/2006/relationships/image" Target="../media/image157.jpeg"/><Relationship Id="rId9" Type="http://schemas.openxmlformats.org/officeDocument/2006/relationships/image" Target="../media/image158.png"/><Relationship Id="rId14" Type="http://schemas.openxmlformats.org/officeDocument/2006/relationships/customXml" Target="../ink/ink5.xml"/><Relationship Id="rId22" Type="http://schemas.openxmlformats.org/officeDocument/2006/relationships/customXml" Target="../ink/ink9.xml"/><Relationship Id="rId27" Type="http://schemas.openxmlformats.org/officeDocument/2006/relationships/image" Target="../media/image166.png"/><Relationship Id="rId30" Type="http://schemas.openxmlformats.org/officeDocument/2006/relationships/customXml" Target="../ink/ink13.xml"/><Relationship Id="rId8" Type="http://schemas.openxmlformats.org/officeDocument/2006/relationships/image" Target="../media/image1560.png"/></Relationships>
</file>

<file path=ppt/slides/_rels/slide108.xml.rels><?xml version="1.0" encoding="UTF-8" standalone="yes"?>
<Relationships xmlns="http://schemas.openxmlformats.org/package/2006/relationships"><Relationship Id="rId3" Type="http://schemas.openxmlformats.org/officeDocument/2006/relationships/image" Target="../media/image87.svg"/><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0.xml.rels><?xml version="1.0" encoding="UTF-8" standalone="yes"?>
<Relationships xmlns="http://schemas.openxmlformats.org/package/2006/relationships"><Relationship Id="rId8" Type="http://schemas.openxmlformats.org/officeDocument/2006/relationships/image" Target="../media/image78.jpeg"/><Relationship Id="rId3" Type="http://schemas.openxmlformats.org/officeDocument/2006/relationships/image" Target="../media/image73.svg"/><Relationship Id="rId7" Type="http://schemas.openxmlformats.org/officeDocument/2006/relationships/image" Target="../media/image77.jpeg"/><Relationship Id="rId2" Type="http://schemas.openxmlformats.org/officeDocument/2006/relationships/image" Target="../media/image72.png"/><Relationship Id="rId1" Type="http://schemas.openxmlformats.org/officeDocument/2006/relationships/slideLayout" Target="../slideLayouts/slideLayout2.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4.jpeg"/><Relationship Id="rId9" Type="http://schemas.openxmlformats.org/officeDocument/2006/relationships/image" Target="../media/image79.jpeg"/></Relationships>
</file>

<file path=ppt/slides/_rels/slide111.xml.rels><?xml version="1.0" encoding="UTF-8" standalone="yes"?>
<Relationships xmlns="http://schemas.openxmlformats.org/package/2006/relationships"><Relationship Id="rId8" Type="http://schemas.openxmlformats.org/officeDocument/2006/relationships/image" Target="../media/image78.jpeg"/><Relationship Id="rId3" Type="http://schemas.openxmlformats.org/officeDocument/2006/relationships/image" Target="../media/image73.svg"/><Relationship Id="rId7" Type="http://schemas.openxmlformats.org/officeDocument/2006/relationships/image" Target="../media/image77.jpeg"/><Relationship Id="rId2" Type="http://schemas.openxmlformats.org/officeDocument/2006/relationships/image" Target="../media/image72.png"/><Relationship Id="rId1" Type="http://schemas.openxmlformats.org/officeDocument/2006/relationships/slideLayout" Target="../slideLayouts/slideLayout2.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4.jpeg"/><Relationship Id="rId9" Type="http://schemas.openxmlformats.org/officeDocument/2006/relationships/image" Target="../media/image79.jpeg"/></Relationships>
</file>

<file path=ppt/slides/_rels/slide112.xml.rels><?xml version="1.0" encoding="UTF-8" standalone="yes"?>
<Relationships xmlns="http://schemas.openxmlformats.org/package/2006/relationships"><Relationship Id="rId8" Type="http://schemas.openxmlformats.org/officeDocument/2006/relationships/image" Target="../media/image176.png"/><Relationship Id="rId3" Type="http://schemas.openxmlformats.org/officeDocument/2006/relationships/image" Target="../media/image171.png"/><Relationship Id="rId7" Type="http://schemas.openxmlformats.org/officeDocument/2006/relationships/image" Target="../media/image175.png"/><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image" Target="../media/image174.png"/><Relationship Id="rId5" Type="http://schemas.openxmlformats.org/officeDocument/2006/relationships/image" Target="../media/image173.png"/><Relationship Id="rId4" Type="http://schemas.openxmlformats.org/officeDocument/2006/relationships/image" Target="../media/image172.png"/><Relationship Id="rId9" Type="http://schemas.openxmlformats.org/officeDocument/2006/relationships/image" Target="../media/image177.png"/></Relationships>
</file>

<file path=ppt/slides/_rels/slide113.xml.rels><?xml version="1.0" encoding="UTF-8" standalone="yes"?>
<Relationships xmlns="http://schemas.openxmlformats.org/package/2006/relationships"><Relationship Id="rId8" Type="http://schemas.openxmlformats.org/officeDocument/2006/relationships/image" Target="../media/image101.png"/><Relationship Id="rId3" Type="http://schemas.openxmlformats.org/officeDocument/2006/relationships/image" Target="../media/image96.png"/><Relationship Id="rId7" Type="http://schemas.openxmlformats.org/officeDocument/2006/relationships/image" Target="../media/image100.png"/><Relationship Id="rId2" Type="http://schemas.microsoft.com/office/2018/10/relationships/comments" Target="../comments/modernComment_1B2_9F436B4F.xml"/><Relationship Id="rId1" Type="http://schemas.openxmlformats.org/officeDocument/2006/relationships/slideLayout" Target="../slideLayouts/slideLayout2.xml"/><Relationship Id="rId6" Type="http://schemas.openxmlformats.org/officeDocument/2006/relationships/image" Target="../media/image99.png"/><Relationship Id="rId5" Type="http://schemas.openxmlformats.org/officeDocument/2006/relationships/image" Target="../media/image98.png"/><Relationship Id="rId4" Type="http://schemas.openxmlformats.org/officeDocument/2006/relationships/image" Target="../media/image97.png"/><Relationship Id="rId9" Type="http://schemas.openxmlformats.org/officeDocument/2006/relationships/image" Target="../media/image102.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8" Type="http://schemas.openxmlformats.org/officeDocument/2006/relationships/image" Target="../media/image183.svg"/><Relationship Id="rId13" Type="http://schemas.openxmlformats.org/officeDocument/2006/relationships/image" Target="../media/image188.png"/><Relationship Id="rId18" Type="http://schemas.openxmlformats.org/officeDocument/2006/relationships/image" Target="../media/image193.svg"/><Relationship Id="rId3" Type="http://schemas.openxmlformats.org/officeDocument/2006/relationships/image" Target="../media/image178.png"/><Relationship Id="rId7" Type="http://schemas.openxmlformats.org/officeDocument/2006/relationships/image" Target="../media/image182.png"/><Relationship Id="rId12" Type="http://schemas.openxmlformats.org/officeDocument/2006/relationships/image" Target="../media/image187.svg"/><Relationship Id="rId17" Type="http://schemas.openxmlformats.org/officeDocument/2006/relationships/image" Target="../media/image192.png"/><Relationship Id="rId2" Type="http://schemas.microsoft.com/office/2018/10/relationships/comments" Target="../comments/modernComment_1CF_2F9E6732.xml"/><Relationship Id="rId16" Type="http://schemas.openxmlformats.org/officeDocument/2006/relationships/image" Target="../media/image191.svg"/><Relationship Id="rId20" Type="http://schemas.openxmlformats.org/officeDocument/2006/relationships/image" Target="../media/image195.svg"/><Relationship Id="rId1" Type="http://schemas.openxmlformats.org/officeDocument/2006/relationships/slideLayout" Target="../slideLayouts/slideLayout2.xml"/><Relationship Id="rId6" Type="http://schemas.openxmlformats.org/officeDocument/2006/relationships/image" Target="../media/image181.svg"/><Relationship Id="rId11" Type="http://schemas.openxmlformats.org/officeDocument/2006/relationships/image" Target="../media/image186.png"/><Relationship Id="rId5" Type="http://schemas.openxmlformats.org/officeDocument/2006/relationships/image" Target="../media/image180.png"/><Relationship Id="rId15" Type="http://schemas.openxmlformats.org/officeDocument/2006/relationships/image" Target="../media/image190.png"/><Relationship Id="rId10" Type="http://schemas.openxmlformats.org/officeDocument/2006/relationships/image" Target="../media/image185.svg"/><Relationship Id="rId19" Type="http://schemas.openxmlformats.org/officeDocument/2006/relationships/image" Target="../media/image194.png"/><Relationship Id="rId4" Type="http://schemas.openxmlformats.org/officeDocument/2006/relationships/image" Target="../media/image179.svg"/><Relationship Id="rId9" Type="http://schemas.openxmlformats.org/officeDocument/2006/relationships/image" Target="../media/image184.png"/><Relationship Id="rId14" Type="http://schemas.openxmlformats.org/officeDocument/2006/relationships/image" Target="../media/image189.sv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197.png"/><Relationship Id="rId2" Type="http://schemas.openxmlformats.org/officeDocument/2006/relationships/image" Target="../media/image196.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08.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1.xml.rels><?xml version="1.0" encoding="UTF-8" standalone="yes"?>
<Relationships xmlns="http://schemas.openxmlformats.org/package/2006/relationships"><Relationship Id="rId8" Type="http://schemas.openxmlformats.org/officeDocument/2006/relationships/image" Target="../media/image176.png"/><Relationship Id="rId3" Type="http://schemas.openxmlformats.org/officeDocument/2006/relationships/image" Target="../media/image171.png"/><Relationship Id="rId7" Type="http://schemas.openxmlformats.org/officeDocument/2006/relationships/image" Target="../media/image175.png"/><Relationship Id="rId2" Type="http://schemas.openxmlformats.org/officeDocument/2006/relationships/image" Target="../media/image209.png"/><Relationship Id="rId1" Type="http://schemas.openxmlformats.org/officeDocument/2006/relationships/slideLayout" Target="../slideLayouts/slideLayout2.xml"/><Relationship Id="rId6" Type="http://schemas.openxmlformats.org/officeDocument/2006/relationships/image" Target="../media/image174.png"/><Relationship Id="rId5" Type="http://schemas.openxmlformats.org/officeDocument/2006/relationships/image" Target="../media/image173.png"/><Relationship Id="rId4" Type="http://schemas.openxmlformats.org/officeDocument/2006/relationships/image" Target="../media/image172.png"/></Relationships>
</file>

<file path=ppt/slides/_rels/slide122.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218.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3.xml.rels><?xml version="1.0" encoding="UTF-8" standalone="yes"?>
<Relationships xmlns="http://schemas.openxmlformats.org/package/2006/relationships"><Relationship Id="rId2" Type="http://schemas.microsoft.com/office/2018/10/relationships/comments" Target="../comments/modernComment_217_9A6769CC.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219.png"/><Relationship Id="rId2" Type="http://schemas.microsoft.com/office/2018/10/relationships/comments" Target="../comments/modernComment_20C_E5A79AA5.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234.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7.xml.rels><?xml version="1.0" encoding="UTF-8" standalone="yes"?>
<Relationships xmlns="http://schemas.openxmlformats.org/package/2006/relationships"><Relationship Id="rId2" Type="http://schemas.openxmlformats.org/officeDocument/2006/relationships/image" Target="../media/image235.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image" Target="../media/image236.png"/><Relationship Id="rId2" Type="http://schemas.microsoft.com/office/2018/10/relationships/comments" Target="../comments/modernComment_212_D159CF84.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87.svg"/><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1.xml.rels><?xml version="1.0" encoding="UTF-8" standalone="yes"?>
<Relationships xmlns="http://schemas.openxmlformats.org/package/2006/relationships"><Relationship Id="rId8" Type="http://schemas.openxmlformats.org/officeDocument/2006/relationships/image" Target="../media/image78.jpeg"/><Relationship Id="rId3" Type="http://schemas.openxmlformats.org/officeDocument/2006/relationships/image" Target="../media/image73.svg"/><Relationship Id="rId7" Type="http://schemas.openxmlformats.org/officeDocument/2006/relationships/image" Target="../media/image77.jpeg"/><Relationship Id="rId2" Type="http://schemas.openxmlformats.org/officeDocument/2006/relationships/image" Target="../media/image72.png"/><Relationship Id="rId1" Type="http://schemas.openxmlformats.org/officeDocument/2006/relationships/slideLayout" Target="../slideLayouts/slideLayout2.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4.jpeg"/><Relationship Id="rId9" Type="http://schemas.openxmlformats.org/officeDocument/2006/relationships/image" Target="../media/image79.jpeg"/></Relationships>
</file>

<file path=ppt/slides/_rels/slide132.xml.rels><?xml version="1.0" encoding="UTF-8" standalone="yes"?>
<Relationships xmlns="http://schemas.openxmlformats.org/package/2006/relationships"><Relationship Id="rId8" Type="http://schemas.openxmlformats.org/officeDocument/2006/relationships/image" Target="../media/image78.jpeg"/><Relationship Id="rId3" Type="http://schemas.openxmlformats.org/officeDocument/2006/relationships/image" Target="../media/image73.svg"/><Relationship Id="rId7" Type="http://schemas.openxmlformats.org/officeDocument/2006/relationships/image" Target="../media/image77.jpeg"/><Relationship Id="rId2" Type="http://schemas.openxmlformats.org/officeDocument/2006/relationships/image" Target="../media/image72.png"/><Relationship Id="rId1" Type="http://schemas.openxmlformats.org/officeDocument/2006/relationships/slideLayout" Target="../slideLayouts/slideLayout2.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4.jpeg"/><Relationship Id="rId9" Type="http://schemas.openxmlformats.org/officeDocument/2006/relationships/image" Target="../media/image79.jpeg"/></Relationships>
</file>

<file path=ppt/slides/_rels/slide133.xml.rels><?xml version="1.0" encoding="UTF-8" standalone="yes"?>
<Relationships xmlns="http://schemas.openxmlformats.org/package/2006/relationships"><Relationship Id="rId3" Type="http://schemas.microsoft.com/office/2018/10/relationships/comments" Target="../comments/modernComment_26E_AF428DF6.xml"/><Relationship Id="rId2" Type="http://schemas.openxmlformats.org/officeDocument/2006/relationships/notesSlide" Target="../notesSlides/notesSlide53.xml"/><Relationship Id="rId1" Type="http://schemas.openxmlformats.org/officeDocument/2006/relationships/slideLayout" Target="../slideLayouts/slideLayout2.xml"/><Relationship Id="rId6" Type="http://schemas.openxmlformats.org/officeDocument/2006/relationships/image" Target="../media/image239.png"/><Relationship Id="rId5" Type="http://schemas.openxmlformats.org/officeDocument/2006/relationships/image" Target="../media/image238.png"/><Relationship Id="rId4" Type="http://schemas.openxmlformats.org/officeDocument/2006/relationships/image" Target="../media/image237.png"/></Relationships>
</file>

<file path=ppt/slides/_rels/slide134.xml.rels><?xml version="1.0" encoding="UTF-8" standalone="yes"?>
<Relationships xmlns="http://schemas.openxmlformats.org/package/2006/relationships"><Relationship Id="rId3" Type="http://schemas.microsoft.com/office/2018/10/relationships/comments" Target="../comments/modernComment_26D_D81A28C1.xml"/><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image" Target="../media/image87.svg"/><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microsoft.com/office/2018/10/relationships/comments" Target="../comments/modernComment_269_26CDFD7A.xml"/><Relationship Id="rId2" Type="http://schemas.openxmlformats.org/officeDocument/2006/relationships/notesSlide" Target="../notesSlides/notesSlide56.xml"/><Relationship Id="rId1" Type="http://schemas.openxmlformats.org/officeDocument/2006/relationships/slideLayout" Target="../slideLayouts/slideLayout7.xml"/><Relationship Id="rId5" Type="http://schemas.openxmlformats.org/officeDocument/2006/relationships/image" Target="../media/image241.png"/><Relationship Id="rId4" Type="http://schemas.openxmlformats.org/officeDocument/2006/relationships/image" Target="../media/image240.png"/></Relationships>
</file>

<file path=ppt/slides/_rels/slide13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87.svg"/></Relationships>
</file>

<file path=ppt/slides/_rels/slide140.xml.rels><?xml version="1.0" encoding="UTF-8" standalone="yes"?>
<Relationships xmlns="http://schemas.openxmlformats.org/package/2006/relationships"><Relationship Id="rId3" Type="http://schemas.openxmlformats.org/officeDocument/2006/relationships/image" Target="../media/image242.png"/><Relationship Id="rId2" Type="http://schemas.openxmlformats.org/officeDocument/2006/relationships/notesSlide" Target="../notesSlides/notesSlide58.xml"/><Relationship Id="rId1" Type="http://schemas.openxmlformats.org/officeDocument/2006/relationships/slideLayout" Target="../slideLayouts/slideLayout6.xml"/><Relationship Id="rId4" Type="http://schemas.openxmlformats.org/officeDocument/2006/relationships/image" Target="../media/image243.png"/></Relationships>
</file>

<file path=ppt/slides/_rels/slide141.xml.rels><?xml version="1.0" encoding="UTF-8" standalone="yes"?>
<Relationships xmlns="http://schemas.openxmlformats.org/package/2006/relationships"><Relationship Id="rId8" Type="http://schemas.openxmlformats.org/officeDocument/2006/relationships/hyperlink" Target="https://www.libertyspecialtymarkets.com/product/power-generation-insurance" TargetMode="External"/><Relationship Id="rId3" Type="http://schemas.openxmlformats.org/officeDocument/2006/relationships/image" Target="../media/image244.jpeg"/><Relationship Id="rId7" Type="http://schemas.openxmlformats.org/officeDocument/2006/relationships/hyperlink" Target="https://truththeory.com/2017/02/06/tesla-invents-new-batteries-replace-dangerous-natural-gas-peaker-plants/" TargetMode="External"/><Relationship Id="rId2" Type="http://schemas.openxmlformats.org/officeDocument/2006/relationships/notesSlide" Target="../notesSlides/notesSlide59.xml"/><Relationship Id="rId1" Type="http://schemas.openxmlformats.org/officeDocument/2006/relationships/slideLayout" Target="../slideLayouts/slideLayout2.xml"/><Relationship Id="rId6" Type="http://schemas.openxmlformats.org/officeDocument/2006/relationships/image" Target="../media/image246.jpeg"/><Relationship Id="rId5" Type="http://schemas.openxmlformats.org/officeDocument/2006/relationships/hyperlink" Target="http://www.peatonet.com/en/internet-submarino-todo-sobre-los-cables-trasatlanticos-de-fibra-optica-odisea/" TargetMode="External"/><Relationship Id="rId4" Type="http://schemas.openxmlformats.org/officeDocument/2006/relationships/image" Target="../media/image245.jpeg"/><Relationship Id="rId9" Type="http://schemas.openxmlformats.org/officeDocument/2006/relationships/hyperlink" Target="https://maritimeindia.org/tag/critical-maritime-infrastructure/" TargetMode="Externa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image" Target="../media/image247.pn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microsoft.com/office/2018/10/relationships/comments" Target="../comments/modernComment_1FA_7F2801D0.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3" Type="http://schemas.microsoft.com/office/2018/10/relationships/comments" Target="../comments/modernComment_1F9_BD531931.xml"/><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3" Type="http://schemas.openxmlformats.org/officeDocument/2006/relationships/image" Target="../media/image248.png"/><Relationship Id="rId2" Type="http://schemas.microsoft.com/office/2018/10/relationships/comments" Target="../comments/modernComment_1F8_E57263C2.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3" Type="http://schemas.openxmlformats.org/officeDocument/2006/relationships/image" Target="../media/image250.png"/><Relationship Id="rId2" Type="http://schemas.openxmlformats.org/officeDocument/2006/relationships/image" Target="../media/image249.pn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3" Type="http://schemas.microsoft.com/office/2018/10/relationships/comments" Target="../comments/modernComment_1D2_6DAA0086.xml"/><Relationship Id="rId2" Type="http://schemas.openxmlformats.org/officeDocument/2006/relationships/notesSlide" Target="../notesSlides/notesSlide62.xml"/><Relationship Id="rId1" Type="http://schemas.openxmlformats.org/officeDocument/2006/relationships/slideLayout" Target="../slideLayouts/slideLayout13.xml"/><Relationship Id="rId5" Type="http://schemas.openxmlformats.org/officeDocument/2006/relationships/hyperlink" Target="https://ars.els-cdn.com/content/image/3-s2.0-B9780081026311000109-f10-04-9780081026311.jpg" TargetMode="External"/><Relationship Id="rId4" Type="http://schemas.openxmlformats.org/officeDocument/2006/relationships/image" Target="../media/image251.jpeg"/></Relationships>
</file>

<file path=ppt/slides/_rels/slide150.xml.rels><?xml version="1.0" encoding="UTF-8" standalone="yes"?>
<Relationships xmlns="http://schemas.openxmlformats.org/package/2006/relationships"><Relationship Id="rId3" Type="http://schemas.microsoft.com/office/2018/10/relationships/comments" Target="../comments/modernComment_1A2_FD62E881.xml"/><Relationship Id="rId2" Type="http://schemas.openxmlformats.org/officeDocument/2006/relationships/notesSlide" Target="../notesSlides/notesSlide63.xml"/><Relationship Id="rId1" Type="http://schemas.openxmlformats.org/officeDocument/2006/relationships/slideLayout" Target="../slideLayouts/slideLayout2.xml"/><Relationship Id="rId5" Type="http://schemas.openxmlformats.org/officeDocument/2006/relationships/image" Target="../media/image253.svg"/><Relationship Id="rId4" Type="http://schemas.openxmlformats.org/officeDocument/2006/relationships/image" Target="../media/image252.png"/></Relationships>
</file>

<file path=ppt/slides/_rels/slide151.xml.rels><?xml version="1.0" encoding="UTF-8" standalone="yes"?>
<Relationships xmlns="http://schemas.openxmlformats.org/package/2006/relationships"><Relationship Id="rId3" Type="http://schemas.openxmlformats.org/officeDocument/2006/relationships/image" Target="../media/image254.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image" Target="../media/image254.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image" Target="../media/image255.png"/><Relationship Id="rId2" Type="http://schemas.microsoft.com/office/2018/10/relationships/comments" Target="../comments/modernComment_1A4_F7F6EAF8.xml"/><Relationship Id="rId1" Type="http://schemas.openxmlformats.org/officeDocument/2006/relationships/slideLayout" Target="../slideLayouts/slideLayout2.xml"/><Relationship Id="rId4" Type="http://schemas.openxmlformats.org/officeDocument/2006/relationships/image" Target="../media/image256.png"/></Relationships>
</file>

<file path=ppt/slides/_rels/slide154.xml.rels><?xml version="1.0" encoding="UTF-8" standalone="yes"?>
<Relationships xmlns="http://schemas.openxmlformats.org/package/2006/relationships"><Relationship Id="rId3" Type="http://schemas.openxmlformats.org/officeDocument/2006/relationships/image" Target="../media/image257.png"/><Relationship Id="rId2" Type="http://schemas.microsoft.com/office/2018/10/relationships/comments" Target="../comments/modernComment_1F5_A65C752B.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2CC26-4737-A1BE-EB2B-195C96594C66}"/>
            </a:ext>
          </a:extLst>
        </p:cNvPr>
        <p:cNvGrpSpPr/>
        <p:nvPr/>
      </p:nvGrpSpPr>
      <p:grpSpPr>
        <a:xfrm>
          <a:off x="0" y="0"/>
          <a:ext cx="0" cy="0"/>
          <a:chOff x="0" y="0"/>
          <a:chExt cx="0" cy="0"/>
        </a:xfrm>
      </p:grpSpPr>
      <p:pic>
        <p:nvPicPr>
          <p:cNvPr id="6" name="Picture Placeholder 3" descr="A close up of a logo&#10;&#10;Description automatically generated">
            <a:extLst>
              <a:ext uri="{FF2B5EF4-FFF2-40B4-BE49-F238E27FC236}">
                <a16:creationId xmlns:a16="http://schemas.microsoft.com/office/drawing/2014/main" id="{D06AC7C6-A174-DA0D-346A-14937AB4C722}"/>
              </a:ext>
            </a:extLst>
          </p:cNvPr>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l="-19499" t="1351" r="-18629" b="1351"/>
          <a:stretch/>
        </p:blipFill>
        <p:spPr>
          <a:xfrm>
            <a:off x="-2654300" y="-89738"/>
            <a:ext cx="17805400" cy="7251111"/>
          </a:xfrm>
          <a:prstGeom prst="parallelogram">
            <a:avLst/>
          </a:prstGeom>
        </p:spPr>
      </p:pic>
      <p:pic>
        <p:nvPicPr>
          <p:cNvPr id="3" name="Picture 2">
            <a:extLst>
              <a:ext uri="{FF2B5EF4-FFF2-40B4-BE49-F238E27FC236}">
                <a16:creationId xmlns:a16="http://schemas.microsoft.com/office/drawing/2014/main" id="{CD5504AB-773A-6708-84EC-FCA2FDFA3D6C}"/>
              </a:ext>
            </a:extLst>
          </p:cNvPr>
          <p:cNvPicPr>
            <a:picLocks noChangeAspect="1"/>
          </p:cNvPicPr>
          <p:nvPr/>
        </p:nvPicPr>
        <p:blipFill>
          <a:blip r:embed="rId3">
            <a:alphaModFix amt="85000"/>
          </a:blip>
          <a:stretch>
            <a:fillRect/>
          </a:stretch>
        </p:blipFill>
        <p:spPr>
          <a:xfrm>
            <a:off x="-703094" y="760377"/>
            <a:ext cx="13902987" cy="7852678"/>
          </a:xfrm>
          <a:prstGeom prst="rect">
            <a:avLst/>
          </a:prstGeom>
        </p:spPr>
      </p:pic>
      <p:sp>
        <p:nvSpPr>
          <p:cNvPr id="5" name="Parallelogram 4">
            <a:extLst>
              <a:ext uri="{FF2B5EF4-FFF2-40B4-BE49-F238E27FC236}">
                <a16:creationId xmlns:a16="http://schemas.microsoft.com/office/drawing/2014/main" id="{8C0D5786-1947-E38B-2A6B-70925871A632}"/>
              </a:ext>
            </a:extLst>
          </p:cNvPr>
          <p:cNvSpPr/>
          <p:nvPr/>
        </p:nvSpPr>
        <p:spPr>
          <a:xfrm>
            <a:off x="-1797050" y="0"/>
            <a:ext cx="8280400" cy="7207250"/>
          </a:xfrm>
          <a:prstGeom prst="parallelogram">
            <a:avLst/>
          </a:prstGeom>
          <a:solidFill>
            <a:schemeClr val="lt1">
              <a:alpha val="68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sp>
        <p:nvSpPr>
          <p:cNvPr id="32" name="Rectangle 31">
            <a:extLst>
              <a:ext uri="{FF2B5EF4-FFF2-40B4-BE49-F238E27FC236}">
                <a16:creationId xmlns:a16="http://schemas.microsoft.com/office/drawing/2014/main" id="{F5E3B903-27FA-BEE0-9D85-B9175B149FF7}"/>
              </a:ext>
            </a:extLst>
          </p:cNvPr>
          <p:cNvSpPr/>
          <p:nvPr/>
        </p:nvSpPr>
        <p:spPr>
          <a:xfrm>
            <a:off x="254371" y="1473543"/>
            <a:ext cx="4748030" cy="3416320"/>
          </a:xfrm>
          <a:prstGeom prst="rect">
            <a:avLst/>
          </a:prstGeom>
          <a:noFill/>
          <a:effectLst>
            <a:outerShdw blurRad="50800" dist="38100" dir="2700000" algn="tl" rotWithShape="0">
              <a:prstClr val="black">
                <a:alpha val="40000"/>
              </a:prstClr>
            </a:outerShdw>
          </a:effectLst>
        </p:spPr>
        <p:txBody>
          <a:bodyPr wrap="none">
            <a:spAutoFit/>
          </a:bodyPr>
          <a:lstStyle/>
          <a:p>
            <a:pPr algn="ctr"/>
            <a:r>
              <a:rPr lang="en-IN" sz="6000" b="1" spc="600">
                <a:solidFill>
                  <a:schemeClr val="accent1"/>
                </a:solidFill>
                <a:latin typeface="Nexa Bold" panose="02000000000000000000" pitchFamily="50" charset="0"/>
              </a:rPr>
              <a:t>OFFSHORE</a:t>
            </a:r>
          </a:p>
          <a:p>
            <a:pPr algn="ctr"/>
            <a:r>
              <a:rPr lang="en-IN" sz="9600" b="1" spc="600">
                <a:solidFill>
                  <a:schemeClr val="accent1"/>
                </a:solidFill>
                <a:latin typeface="Nexa Bold" panose="02000000000000000000" pitchFamily="50" charset="0"/>
              </a:rPr>
              <a:t>ENERGY</a:t>
            </a:r>
          </a:p>
          <a:p>
            <a:pPr algn="ctr"/>
            <a:r>
              <a:rPr lang="en-IN" sz="6000" b="1" spc="600">
                <a:solidFill>
                  <a:schemeClr val="accent1"/>
                </a:solidFill>
                <a:latin typeface="Nexa Bold" panose="02000000000000000000" pitchFamily="50" charset="0"/>
              </a:rPr>
              <a:t>ISLAND</a:t>
            </a:r>
            <a:endParaRPr lang="id-ID" sz="6000" b="1" spc="600">
              <a:solidFill>
                <a:schemeClr val="accent1"/>
              </a:solidFill>
              <a:latin typeface="Nexa Bold" panose="02000000000000000000" pitchFamily="50" charset="0"/>
            </a:endParaRPr>
          </a:p>
        </p:txBody>
      </p:sp>
      <p:sp>
        <p:nvSpPr>
          <p:cNvPr id="8" name="Rectangle 7">
            <a:extLst>
              <a:ext uri="{FF2B5EF4-FFF2-40B4-BE49-F238E27FC236}">
                <a16:creationId xmlns:a16="http://schemas.microsoft.com/office/drawing/2014/main" id="{1FB5613F-3597-C361-9DEA-3478FB31297D}"/>
              </a:ext>
            </a:extLst>
          </p:cNvPr>
          <p:cNvSpPr/>
          <p:nvPr/>
        </p:nvSpPr>
        <p:spPr>
          <a:xfrm>
            <a:off x="1771341" y="5635958"/>
            <a:ext cx="1625188" cy="461665"/>
          </a:xfrm>
          <a:prstGeom prst="rect">
            <a:avLst/>
          </a:prstGeom>
          <a:noFill/>
        </p:spPr>
        <p:txBody>
          <a:bodyPr wrap="none">
            <a:spAutoFit/>
          </a:bodyPr>
          <a:lstStyle/>
          <a:p>
            <a:pPr algn="ctr"/>
            <a:r>
              <a:rPr lang="en-IN" sz="2400" b="1" spc="600">
                <a:solidFill>
                  <a:schemeClr val="accent1"/>
                </a:solidFill>
                <a:latin typeface="Nexa Bold" panose="02000000000000000000" pitchFamily="50" charset="0"/>
              </a:rPr>
              <a:t>TEAM 3</a:t>
            </a:r>
            <a:endParaRPr lang="id-ID" sz="2400" b="1" spc="600">
              <a:solidFill>
                <a:schemeClr val="accent1"/>
              </a:solidFill>
              <a:latin typeface="Nexa Bold" panose="02000000000000000000" pitchFamily="50" charset="0"/>
            </a:endParaRPr>
          </a:p>
        </p:txBody>
      </p:sp>
      <p:cxnSp>
        <p:nvCxnSpPr>
          <p:cNvPr id="14" name="Straight Connector 13">
            <a:extLst>
              <a:ext uri="{FF2B5EF4-FFF2-40B4-BE49-F238E27FC236}">
                <a16:creationId xmlns:a16="http://schemas.microsoft.com/office/drawing/2014/main" id="{B2ACF69F-1D0D-864A-FFDF-8EF71C1A6499}"/>
              </a:ext>
            </a:extLst>
          </p:cNvPr>
          <p:cNvCxnSpPr>
            <a:cxnSpLocks/>
          </p:cNvCxnSpPr>
          <p:nvPr/>
        </p:nvCxnSpPr>
        <p:spPr>
          <a:xfrm>
            <a:off x="456077" y="5156947"/>
            <a:ext cx="4290735" cy="0"/>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882937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7B18929-0567-4DFE-AB90-6BB5B556F7B4}"/>
              </a:ext>
            </a:extLst>
          </p:cNvPr>
          <p:cNvPicPr>
            <a:picLocks noChangeAspect="1"/>
          </p:cNvPicPr>
          <p:nvPr/>
        </p:nvPicPr>
        <p:blipFill>
          <a:blip r:embed="rId3"/>
          <a:stretch>
            <a:fillRect/>
          </a:stretch>
        </p:blipFill>
        <p:spPr>
          <a:xfrm>
            <a:off x="8519387" y="241806"/>
            <a:ext cx="3748059" cy="926672"/>
          </a:xfrm>
          <a:prstGeom prst="rect">
            <a:avLst/>
          </a:prstGeom>
        </p:spPr>
      </p:pic>
      <p:sp>
        <p:nvSpPr>
          <p:cNvPr id="3" name="Rectangle 2">
            <a:extLst>
              <a:ext uri="{FF2B5EF4-FFF2-40B4-BE49-F238E27FC236}">
                <a16:creationId xmlns:a16="http://schemas.microsoft.com/office/drawing/2014/main" id="{BDFAC05E-1D86-BD82-661C-2C1D04160CC3}"/>
              </a:ext>
            </a:extLst>
          </p:cNvPr>
          <p:cNvSpPr/>
          <p:nvPr/>
        </p:nvSpPr>
        <p:spPr>
          <a:xfrm>
            <a:off x="0" y="0"/>
            <a:ext cx="4331475" cy="6858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Text Placeholder 42">
            <a:extLst>
              <a:ext uri="{FF2B5EF4-FFF2-40B4-BE49-F238E27FC236}">
                <a16:creationId xmlns:a16="http://schemas.microsoft.com/office/drawing/2014/main" id="{3A8D5AC9-3F52-4448-9354-1D02C20AFC78}"/>
              </a:ext>
            </a:extLst>
          </p:cNvPr>
          <p:cNvSpPr txBox="1">
            <a:spLocks/>
          </p:cNvSpPr>
          <p:nvPr/>
        </p:nvSpPr>
        <p:spPr>
          <a:xfrm>
            <a:off x="7125170" y="-78318"/>
            <a:ext cx="6302692" cy="737166"/>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5400" b="1">
                <a:latin typeface="+mj-lt"/>
              </a:rPr>
              <a:t>CONTENTS</a:t>
            </a:r>
          </a:p>
        </p:txBody>
      </p:sp>
      <p:sp>
        <p:nvSpPr>
          <p:cNvPr id="10" name="Oval 9">
            <a:extLst>
              <a:ext uri="{FF2B5EF4-FFF2-40B4-BE49-F238E27FC236}">
                <a16:creationId xmlns:a16="http://schemas.microsoft.com/office/drawing/2014/main" id="{A71E207B-D277-41E7-92B3-1C74FA9CD216}"/>
              </a:ext>
            </a:extLst>
          </p:cNvPr>
          <p:cNvSpPr/>
          <p:nvPr/>
        </p:nvSpPr>
        <p:spPr>
          <a:xfrm>
            <a:off x="3890536" y="172837"/>
            <a:ext cx="720000" cy="720000"/>
          </a:xfrm>
          <a:prstGeom prst="ellipse">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a:solidFill>
                  <a:schemeClr val="tx1"/>
                </a:solidFill>
              </a:rPr>
              <a:t>1</a:t>
            </a:r>
          </a:p>
        </p:txBody>
      </p:sp>
      <p:sp>
        <p:nvSpPr>
          <p:cNvPr id="23" name="TextBox 22">
            <a:extLst>
              <a:ext uri="{FF2B5EF4-FFF2-40B4-BE49-F238E27FC236}">
                <a16:creationId xmlns:a16="http://schemas.microsoft.com/office/drawing/2014/main" id="{DAE68652-412A-8C42-CB85-19794246A37B}"/>
              </a:ext>
            </a:extLst>
          </p:cNvPr>
          <p:cNvSpPr txBox="1"/>
          <p:nvPr/>
        </p:nvSpPr>
        <p:spPr>
          <a:xfrm>
            <a:off x="4352992" y="282247"/>
            <a:ext cx="1735612" cy="426848"/>
          </a:xfrm>
          <a:prstGeom prst="rect">
            <a:avLst/>
          </a:prstGeom>
          <a:noFill/>
        </p:spPr>
        <p:txBody>
          <a:bodyPr wrap="square" rtlCol="0">
            <a:spAutoFit/>
          </a:bodyPr>
          <a:lstStyle/>
          <a:p>
            <a:pPr algn="ctr">
              <a:lnSpc>
                <a:spcPct val="90000"/>
              </a:lnSpc>
              <a:spcBef>
                <a:spcPts val="1000"/>
              </a:spcBef>
              <a:defRPr/>
            </a:pPr>
            <a:r>
              <a:rPr lang="en-US" sz="2400">
                <a:latin typeface="+mj-lt"/>
              </a:rPr>
              <a:t>Team 3</a:t>
            </a:r>
          </a:p>
        </p:txBody>
      </p:sp>
      <p:sp>
        <p:nvSpPr>
          <p:cNvPr id="32" name="TextBox 31">
            <a:extLst>
              <a:ext uri="{FF2B5EF4-FFF2-40B4-BE49-F238E27FC236}">
                <a16:creationId xmlns:a16="http://schemas.microsoft.com/office/drawing/2014/main" id="{2DA9ABB3-D0C2-78F9-8466-B841209CA083}"/>
              </a:ext>
            </a:extLst>
          </p:cNvPr>
          <p:cNvSpPr txBox="1"/>
          <p:nvPr/>
        </p:nvSpPr>
        <p:spPr>
          <a:xfrm>
            <a:off x="4352992" y="1211175"/>
            <a:ext cx="2419026" cy="426848"/>
          </a:xfrm>
          <a:prstGeom prst="rect">
            <a:avLst/>
          </a:prstGeom>
          <a:noFill/>
        </p:spPr>
        <p:txBody>
          <a:bodyPr wrap="square" rtlCol="0">
            <a:spAutoFit/>
          </a:bodyPr>
          <a:lstStyle/>
          <a:p>
            <a:pPr algn="ctr">
              <a:lnSpc>
                <a:spcPct val="90000"/>
              </a:lnSpc>
              <a:spcBef>
                <a:spcPts val="1000"/>
              </a:spcBef>
              <a:defRPr/>
            </a:pPr>
            <a:r>
              <a:rPr lang="en-US" sz="2400">
                <a:latin typeface="+mj-lt"/>
              </a:rPr>
              <a:t>BEng Civil 3</a:t>
            </a:r>
          </a:p>
        </p:txBody>
      </p:sp>
      <p:sp>
        <p:nvSpPr>
          <p:cNvPr id="35" name="TextBox 34">
            <a:extLst>
              <a:ext uri="{FF2B5EF4-FFF2-40B4-BE49-F238E27FC236}">
                <a16:creationId xmlns:a16="http://schemas.microsoft.com/office/drawing/2014/main" id="{85584016-0413-4E29-CDE1-1B55E98A6799}"/>
              </a:ext>
            </a:extLst>
          </p:cNvPr>
          <p:cNvSpPr txBox="1"/>
          <p:nvPr/>
        </p:nvSpPr>
        <p:spPr>
          <a:xfrm>
            <a:off x="4352992" y="2195057"/>
            <a:ext cx="2419026" cy="426848"/>
          </a:xfrm>
          <a:prstGeom prst="rect">
            <a:avLst/>
          </a:prstGeom>
          <a:noFill/>
        </p:spPr>
        <p:txBody>
          <a:bodyPr wrap="square" rtlCol="0">
            <a:spAutoFit/>
          </a:bodyPr>
          <a:lstStyle/>
          <a:p>
            <a:pPr algn="ctr">
              <a:lnSpc>
                <a:spcPct val="90000"/>
              </a:lnSpc>
              <a:spcBef>
                <a:spcPts val="1000"/>
              </a:spcBef>
              <a:defRPr/>
            </a:pPr>
            <a:r>
              <a:rPr lang="en-US" sz="2400">
                <a:latin typeface="+mj-lt"/>
              </a:rPr>
              <a:t>MEng Mech 3</a:t>
            </a:r>
          </a:p>
        </p:txBody>
      </p:sp>
      <p:sp>
        <p:nvSpPr>
          <p:cNvPr id="38" name="TextBox 37">
            <a:extLst>
              <a:ext uri="{FF2B5EF4-FFF2-40B4-BE49-F238E27FC236}">
                <a16:creationId xmlns:a16="http://schemas.microsoft.com/office/drawing/2014/main" id="{BC813FC6-05F7-8FB4-452E-6742D3561536}"/>
              </a:ext>
            </a:extLst>
          </p:cNvPr>
          <p:cNvSpPr txBox="1"/>
          <p:nvPr/>
        </p:nvSpPr>
        <p:spPr>
          <a:xfrm>
            <a:off x="4352992" y="3123216"/>
            <a:ext cx="2419026" cy="426848"/>
          </a:xfrm>
          <a:prstGeom prst="rect">
            <a:avLst/>
          </a:prstGeom>
          <a:noFill/>
        </p:spPr>
        <p:txBody>
          <a:bodyPr wrap="square" rtlCol="0">
            <a:spAutoFit/>
          </a:bodyPr>
          <a:lstStyle/>
          <a:p>
            <a:pPr algn="ctr">
              <a:lnSpc>
                <a:spcPct val="90000"/>
              </a:lnSpc>
              <a:spcBef>
                <a:spcPts val="1000"/>
              </a:spcBef>
              <a:defRPr/>
            </a:pPr>
            <a:r>
              <a:rPr lang="en-US" sz="2400">
                <a:latin typeface="+mj-lt"/>
              </a:rPr>
              <a:t>BEng Mech 3</a:t>
            </a:r>
          </a:p>
        </p:txBody>
      </p:sp>
      <p:sp>
        <p:nvSpPr>
          <p:cNvPr id="39" name="TextBox 38">
            <a:extLst>
              <a:ext uri="{FF2B5EF4-FFF2-40B4-BE49-F238E27FC236}">
                <a16:creationId xmlns:a16="http://schemas.microsoft.com/office/drawing/2014/main" id="{C42DC222-8E3C-12F4-FE57-F9FAC06AA9F5}"/>
              </a:ext>
            </a:extLst>
          </p:cNvPr>
          <p:cNvSpPr txBox="1"/>
          <p:nvPr/>
        </p:nvSpPr>
        <p:spPr>
          <a:xfrm>
            <a:off x="4352992" y="4150555"/>
            <a:ext cx="2419026" cy="426848"/>
          </a:xfrm>
          <a:prstGeom prst="rect">
            <a:avLst/>
          </a:prstGeom>
          <a:noFill/>
        </p:spPr>
        <p:txBody>
          <a:bodyPr wrap="square" rtlCol="0">
            <a:spAutoFit/>
          </a:bodyPr>
          <a:lstStyle/>
          <a:p>
            <a:pPr algn="ctr">
              <a:lnSpc>
                <a:spcPct val="90000"/>
              </a:lnSpc>
              <a:spcBef>
                <a:spcPts val="1000"/>
              </a:spcBef>
              <a:defRPr/>
            </a:pPr>
            <a:r>
              <a:rPr lang="en-US" sz="2400">
                <a:latin typeface="+mj-lt"/>
              </a:rPr>
              <a:t>BEng Mech 4</a:t>
            </a:r>
          </a:p>
        </p:txBody>
      </p:sp>
      <p:sp>
        <p:nvSpPr>
          <p:cNvPr id="40" name="TextBox 39">
            <a:extLst>
              <a:ext uri="{FF2B5EF4-FFF2-40B4-BE49-F238E27FC236}">
                <a16:creationId xmlns:a16="http://schemas.microsoft.com/office/drawing/2014/main" id="{D72CDC38-A186-2E3C-DF2E-BFA3715B4D74}"/>
              </a:ext>
            </a:extLst>
          </p:cNvPr>
          <p:cNvSpPr txBox="1"/>
          <p:nvPr/>
        </p:nvSpPr>
        <p:spPr>
          <a:xfrm>
            <a:off x="4352992" y="5117563"/>
            <a:ext cx="2419026" cy="426848"/>
          </a:xfrm>
          <a:prstGeom prst="rect">
            <a:avLst/>
          </a:prstGeom>
          <a:noFill/>
        </p:spPr>
        <p:txBody>
          <a:bodyPr wrap="square" rtlCol="0">
            <a:spAutoFit/>
          </a:bodyPr>
          <a:lstStyle/>
          <a:p>
            <a:pPr algn="ctr">
              <a:lnSpc>
                <a:spcPct val="90000"/>
              </a:lnSpc>
              <a:spcBef>
                <a:spcPts val="1000"/>
              </a:spcBef>
              <a:defRPr/>
            </a:pPr>
            <a:r>
              <a:rPr lang="en-US" sz="2400">
                <a:latin typeface="+mj-lt"/>
              </a:rPr>
              <a:t>BEng EESE 3</a:t>
            </a:r>
          </a:p>
        </p:txBody>
      </p:sp>
      <p:sp>
        <p:nvSpPr>
          <p:cNvPr id="41" name="TextBox 40">
            <a:extLst>
              <a:ext uri="{FF2B5EF4-FFF2-40B4-BE49-F238E27FC236}">
                <a16:creationId xmlns:a16="http://schemas.microsoft.com/office/drawing/2014/main" id="{7D78A652-8C32-26F3-6C06-A4027149C3C5}"/>
              </a:ext>
            </a:extLst>
          </p:cNvPr>
          <p:cNvSpPr txBox="1"/>
          <p:nvPr/>
        </p:nvSpPr>
        <p:spPr>
          <a:xfrm>
            <a:off x="4352992" y="6133792"/>
            <a:ext cx="2419026" cy="426848"/>
          </a:xfrm>
          <a:prstGeom prst="rect">
            <a:avLst/>
          </a:prstGeom>
          <a:noFill/>
        </p:spPr>
        <p:txBody>
          <a:bodyPr wrap="square" rtlCol="0">
            <a:spAutoFit/>
          </a:bodyPr>
          <a:lstStyle/>
          <a:p>
            <a:pPr algn="ctr">
              <a:lnSpc>
                <a:spcPct val="90000"/>
              </a:lnSpc>
              <a:spcBef>
                <a:spcPts val="1000"/>
              </a:spcBef>
              <a:defRPr/>
            </a:pPr>
            <a:r>
              <a:rPr lang="en-US" sz="2400">
                <a:latin typeface="+mj-lt"/>
              </a:rPr>
              <a:t>MEng EESE 3</a:t>
            </a:r>
          </a:p>
        </p:txBody>
      </p:sp>
      <p:grpSp>
        <p:nvGrpSpPr>
          <p:cNvPr id="57" name="Group 56">
            <a:extLst>
              <a:ext uri="{FF2B5EF4-FFF2-40B4-BE49-F238E27FC236}">
                <a16:creationId xmlns:a16="http://schemas.microsoft.com/office/drawing/2014/main" id="{AF84A15C-56CD-A85A-4D8D-1155EFDA948D}"/>
              </a:ext>
            </a:extLst>
          </p:cNvPr>
          <p:cNvGrpSpPr/>
          <p:nvPr/>
        </p:nvGrpSpPr>
        <p:grpSpPr>
          <a:xfrm>
            <a:off x="3487502" y="5934144"/>
            <a:ext cx="1440000" cy="1440000"/>
            <a:chOff x="1125496" y="3068723"/>
            <a:chExt cx="2259883" cy="1787159"/>
          </a:xfrm>
        </p:grpSpPr>
        <p:sp>
          <p:nvSpPr>
            <p:cNvPr id="58" name="Oval 57">
              <a:extLst>
                <a:ext uri="{FF2B5EF4-FFF2-40B4-BE49-F238E27FC236}">
                  <a16:creationId xmlns:a16="http://schemas.microsoft.com/office/drawing/2014/main" id="{F5526616-311D-0EFA-92CE-E2DE0D8A8E60}"/>
                </a:ext>
              </a:extLst>
            </p:cNvPr>
            <p:cNvSpPr/>
            <p:nvPr/>
          </p:nvSpPr>
          <p:spPr>
            <a:xfrm>
              <a:off x="1758003" y="3068723"/>
              <a:ext cx="1129942" cy="893580"/>
            </a:xfrm>
            <a:prstGeom prst="ellipse">
              <a:avLst/>
            </a:prstGeom>
            <a:solidFill>
              <a:schemeClr val="bg1"/>
            </a:solidFill>
            <a:ln w="28575">
              <a:solidFill>
                <a:srgbClr val="4472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a:solidFill>
                    <a:schemeClr val="tx1"/>
                  </a:solidFill>
                </a:rPr>
                <a:t>7</a:t>
              </a:r>
            </a:p>
          </p:txBody>
        </p:sp>
        <p:sp>
          <p:nvSpPr>
            <p:cNvPr id="59" name="Rectangle 29">
              <a:extLst>
                <a:ext uri="{FF2B5EF4-FFF2-40B4-BE49-F238E27FC236}">
                  <a16:creationId xmlns:a16="http://schemas.microsoft.com/office/drawing/2014/main" id="{A086A260-237B-BB83-2ED2-44F979F69EFC}"/>
                </a:ext>
              </a:extLst>
            </p:cNvPr>
            <p:cNvSpPr/>
            <p:nvPr/>
          </p:nvSpPr>
          <p:spPr>
            <a:xfrm>
              <a:off x="1125496" y="4515148"/>
              <a:ext cx="2259883" cy="340734"/>
            </a:xfrm>
            <a:prstGeom prst="rect">
              <a:avLst/>
            </a:prstGeom>
          </p:spPr>
          <p:txBody>
            <a:bodyPr wrap="square">
              <a:spAutoFit/>
            </a:bodyPr>
            <a:lstStyle/>
            <a:p>
              <a:pPr algn="ctr">
                <a:lnSpc>
                  <a:spcPct val="150000"/>
                </a:lnSpc>
              </a:pPr>
              <a:endParaRPr lang="en-US" sz="1200">
                <a:solidFill>
                  <a:schemeClr val="tx1">
                    <a:lumMod val="75000"/>
                    <a:lumOff val="25000"/>
                  </a:schemeClr>
                </a:solidFill>
              </a:endParaRPr>
            </a:p>
          </p:txBody>
        </p:sp>
      </p:grpSp>
      <p:sp>
        <p:nvSpPr>
          <p:cNvPr id="61" name="Oval 60">
            <a:extLst>
              <a:ext uri="{FF2B5EF4-FFF2-40B4-BE49-F238E27FC236}">
                <a16:creationId xmlns:a16="http://schemas.microsoft.com/office/drawing/2014/main" id="{1AFC4812-C396-9606-369D-12FE2AAE72E2}"/>
              </a:ext>
            </a:extLst>
          </p:cNvPr>
          <p:cNvSpPr/>
          <p:nvPr/>
        </p:nvSpPr>
        <p:spPr>
          <a:xfrm>
            <a:off x="3890536" y="1059145"/>
            <a:ext cx="720000" cy="720000"/>
          </a:xfrm>
          <a:prstGeom prst="ellipse">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a:solidFill>
                  <a:schemeClr val="tx1"/>
                </a:solidFill>
              </a:rPr>
              <a:t>2</a:t>
            </a:r>
          </a:p>
        </p:txBody>
      </p:sp>
      <p:sp>
        <p:nvSpPr>
          <p:cNvPr id="64" name="Oval 63">
            <a:extLst>
              <a:ext uri="{FF2B5EF4-FFF2-40B4-BE49-F238E27FC236}">
                <a16:creationId xmlns:a16="http://schemas.microsoft.com/office/drawing/2014/main" id="{A2218D73-4062-264C-83CD-4D95934D72E8}"/>
              </a:ext>
            </a:extLst>
          </p:cNvPr>
          <p:cNvSpPr/>
          <p:nvPr/>
        </p:nvSpPr>
        <p:spPr>
          <a:xfrm>
            <a:off x="3890536" y="2974474"/>
            <a:ext cx="720000" cy="720000"/>
          </a:xfrm>
          <a:prstGeom prst="ellipse">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a:solidFill>
                  <a:schemeClr val="tx1"/>
                </a:solidFill>
              </a:rPr>
              <a:t>4</a:t>
            </a:r>
          </a:p>
        </p:txBody>
      </p:sp>
      <p:sp>
        <p:nvSpPr>
          <p:cNvPr id="67" name="Oval 66">
            <a:extLst>
              <a:ext uri="{FF2B5EF4-FFF2-40B4-BE49-F238E27FC236}">
                <a16:creationId xmlns:a16="http://schemas.microsoft.com/office/drawing/2014/main" id="{4AFDFE01-BD6A-B1E8-FDA7-C5692709C76A}"/>
              </a:ext>
            </a:extLst>
          </p:cNvPr>
          <p:cNvSpPr/>
          <p:nvPr/>
        </p:nvSpPr>
        <p:spPr>
          <a:xfrm>
            <a:off x="3890536" y="4967136"/>
            <a:ext cx="720000" cy="720000"/>
          </a:xfrm>
          <a:prstGeom prst="ellipse">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a:solidFill>
                  <a:schemeClr val="tx1"/>
                </a:solidFill>
              </a:rPr>
              <a:t>6</a:t>
            </a:r>
          </a:p>
        </p:txBody>
      </p:sp>
      <p:sp>
        <p:nvSpPr>
          <p:cNvPr id="70" name="Oval 69">
            <a:extLst>
              <a:ext uri="{FF2B5EF4-FFF2-40B4-BE49-F238E27FC236}">
                <a16:creationId xmlns:a16="http://schemas.microsoft.com/office/drawing/2014/main" id="{2EDA66EC-E106-896E-67B4-9516B664DF48}"/>
              </a:ext>
            </a:extLst>
          </p:cNvPr>
          <p:cNvSpPr/>
          <p:nvPr/>
        </p:nvSpPr>
        <p:spPr>
          <a:xfrm>
            <a:off x="3890536" y="3988448"/>
            <a:ext cx="720000" cy="720000"/>
          </a:xfrm>
          <a:prstGeom prst="ellipse">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a:solidFill>
                  <a:schemeClr val="tx1"/>
                </a:solidFill>
              </a:rPr>
              <a:t>5</a:t>
            </a:r>
          </a:p>
        </p:txBody>
      </p:sp>
      <p:sp>
        <p:nvSpPr>
          <p:cNvPr id="73" name="Oval 72">
            <a:extLst>
              <a:ext uri="{FF2B5EF4-FFF2-40B4-BE49-F238E27FC236}">
                <a16:creationId xmlns:a16="http://schemas.microsoft.com/office/drawing/2014/main" id="{E3EBABA8-02F8-136B-C61E-062D3F97476C}"/>
              </a:ext>
            </a:extLst>
          </p:cNvPr>
          <p:cNvSpPr/>
          <p:nvPr/>
        </p:nvSpPr>
        <p:spPr>
          <a:xfrm>
            <a:off x="3890536" y="2027756"/>
            <a:ext cx="720000" cy="720000"/>
          </a:xfrm>
          <a:prstGeom prst="ellipse">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a:solidFill>
                  <a:schemeClr val="tx1"/>
                </a:solidFill>
              </a:rPr>
              <a:t>3</a:t>
            </a:r>
          </a:p>
        </p:txBody>
      </p:sp>
      <p:cxnSp>
        <p:nvCxnSpPr>
          <p:cNvPr id="6" name="Straight Connector 5">
            <a:extLst>
              <a:ext uri="{FF2B5EF4-FFF2-40B4-BE49-F238E27FC236}">
                <a16:creationId xmlns:a16="http://schemas.microsoft.com/office/drawing/2014/main" id="{A914E888-4929-4FBA-8BFC-384C97D19FB2}"/>
              </a:ext>
            </a:extLst>
          </p:cNvPr>
          <p:cNvCxnSpPr>
            <a:cxnSpLocks/>
          </p:cNvCxnSpPr>
          <p:nvPr/>
        </p:nvCxnSpPr>
        <p:spPr>
          <a:xfrm>
            <a:off x="6772018" y="1429305"/>
            <a:ext cx="102257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1BD84B8E-88BA-47C7-8AB5-B2CB0A155FC1}"/>
              </a:ext>
            </a:extLst>
          </p:cNvPr>
          <p:cNvCxnSpPr>
            <a:cxnSpLocks/>
          </p:cNvCxnSpPr>
          <p:nvPr/>
        </p:nvCxnSpPr>
        <p:spPr>
          <a:xfrm>
            <a:off x="6772018" y="2394075"/>
            <a:ext cx="102257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0D95C2E9-56F1-4C7F-82FC-D7F5CEFF08AA}"/>
              </a:ext>
            </a:extLst>
          </p:cNvPr>
          <p:cNvCxnSpPr>
            <a:cxnSpLocks/>
          </p:cNvCxnSpPr>
          <p:nvPr/>
        </p:nvCxnSpPr>
        <p:spPr>
          <a:xfrm>
            <a:off x="6772018" y="3309955"/>
            <a:ext cx="102257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EAC23829-151E-452C-9189-CAA29B5F083B}"/>
              </a:ext>
            </a:extLst>
          </p:cNvPr>
          <p:cNvCxnSpPr>
            <a:cxnSpLocks/>
          </p:cNvCxnSpPr>
          <p:nvPr/>
        </p:nvCxnSpPr>
        <p:spPr>
          <a:xfrm>
            <a:off x="6772018" y="4341244"/>
            <a:ext cx="102257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039A1CB6-C958-422D-8DBE-AFFF0B99B492}"/>
              </a:ext>
            </a:extLst>
          </p:cNvPr>
          <p:cNvCxnSpPr>
            <a:cxnSpLocks/>
          </p:cNvCxnSpPr>
          <p:nvPr/>
        </p:nvCxnSpPr>
        <p:spPr>
          <a:xfrm>
            <a:off x="6772018" y="5292634"/>
            <a:ext cx="102257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88B6B1CB-0D45-4CE9-A176-6947CD02FD1C}"/>
              </a:ext>
            </a:extLst>
          </p:cNvPr>
          <p:cNvCxnSpPr>
            <a:cxnSpLocks/>
          </p:cNvCxnSpPr>
          <p:nvPr/>
        </p:nvCxnSpPr>
        <p:spPr>
          <a:xfrm>
            <a:off x="6772018" y="6297290"/>
            <a:ext cx="102257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48513F2E-7E6C-4E8D-8F39-D9D66F62CCD3}"/>
              </a:ext>
            </a:extLst>
          </p:cNvPr>
          <p:cNvCxnSpPr/>
          <p:nvPr/>
        </p:nvCxnSpPr>
        <p:spPr>
          <a:xfrm>
            <a:off x="7794594" y="1429305"/>
            <a:ext cx="0" cy="4891596"/>
          </a:xfrm>
          <a:prstGeom prst="line">
            <a:avLst/>
          </a:prstGeom>
          <a:ln w="38100"/>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DFD55595-203A-4BAC-BC30-FEC396C7C553}"/>
              </a:ext>
            </a:extLst>
          </p:cNvPr>
          <p:cNvCxnSpPr>
            <a:stCxn id="32" idx="3"/>
          </p:cNvCxnSpPr>
          <p:nvPr/>
        </p:nvCxnSpPr>
        <p:spPr>
          <a:xfrm>
            <a:off x="6772018" y="1424599"/>
            <a:ext cx="1022576" cy="4706"/>
          </a:xfrm>
          <a:prstGeom prst="straightConnector1">
            <a:avLst/>
          </a:prstGeom>
          <a:ln w="38100">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70F94781-6586-4AF8-9D27-CA88644D910F}"/>
              </a:ext>
            </a:extLst>
          </p:cNvPr>
          <p:cNvCxnSpPr>
            <a:stCxn id="35" idx="3"/>
          </p:cNvCxnSpPr>
          <p:nvPr/>
        </p:nvCxnSpPr>
        <p:spPr>
          <a:xfrm flipV="1">
            <a:off x="6772018" y="2394075"/>
            <a:ext cx="1022576" cy="14406"/>
          </a:xfrm>
          <a:prstGeom prst="straightConnector1">
            <a:avLst/>
          </a:prstGeom>
          <a:ln w="38100">
            <a:tailEnd type="triangle"/>
          </a:ln>
        </p:spPr>
        <p:style>
          <a:lnRef idx="2">
            <a:schemeClr val="accent1"/>
          </a:lnRef>
          <a:fillRef idx="0">
            <a:schemeClr val="accent1"/>
          </a:fillRef>
          <a:effectRef idx="1">
            <a:schemeClr val="accent1"/>
          </a:effectRef>
          <a:fontRef idx="minor">
            <a:schemeClr val="tx1"/>
          </a:fontRef>
        </p:style>
      </p:cxnSp>
      <p:cxnSp>
        <p:nvCxnSpPr>
          <p:cNvPr id="37" name="Straight Arrow Connector 36">
            <a:extLst>
              <a:ext uri="{FF2B5EF4-FFF2-40B4-BE49-F238E27FC236}">
                <a16:creationId xmlns:a16="http://schemas.microsoft.com/office/drawing/2014/main" id="{E13C156A-963B-4DBD-9AF8-08618B9A4805}"/>
              </a:ext>
            </a:extLst>
          </p:cNvPr>
          <p:cNvCxnSpPr/>
          <p:nvPr/>
        </p:nvCxnSpPr>
        <p:spPr>
          <a:xfrm flipV="1">
            <a:off x="6772018" y="3299924"/>
            <a:ext cx="1022576" cy="14406"/>
          </a:xfrm>
          <a:prstGeom prst="straightConnector1">
            <a:avLst/>
          </a:prstGeom>
          <a:ln w="38100">
            <a:tailEnd type="triangle"/>
          </a:ln>
        </p:spPr>
        <p:style>
          <a:lnRef idx="2">
            <a:schemeClr val="accent1"/>
          </a:lnRef>
          <a:fillRef idx="0">
            <a:schemeClr val="accent1"/>
          </a:fillRef>
          <a:effectRef idx="1">
            <a:schemeClr val="accent1"/>
          </a:effectRef>
          <a:fontRef idx="minor">
            <a:schemeClr val="tx1"/>
          </a:fontRef>
        </p:style>
      </p:cxnSp>
      <p:cxnSp>
        <p:nvCxnSpPr>
          <p:cNvPr id="42" name="Straight Arrow Connector 41">
            <a:extLst>
              <a:ext uri="{FF2B5EF4-FFF2-40B4-BE49-F238E27FC236}">
                <a16:creationId xmlns:a16="http://schemas.microsoft.com/office/drawing/2014/main" id="{C9097BFF-3932-4135-8F31-4BCA2DAEDEC4}"/>
              </a:ext>
            </a:extLst>
          </p:cNvPr>
          <p:cNvCxnSpPr/>
          <p:nvPr/>
        </p:nvCxnSpPr>
        <p:spPr>
          <a:xfrm flipV="1">
            <a:off x="6772017" y="4329767"/>
            <a:ext cx="1022576" cy="14406"/>
          </a:xfrm>
          <a:prstGeom prst="straightConnector1">
            <a:avLst/>
          </a:prstGeom>
          <a:ln w="38100">
            <a:tailEnd type="triangle"/>
          </a:ln>
        </p:spPr>
        <p:style>
          <a:lnRef idx="2">
            <a:schemeClr val="accent1"/>
          </a:lnRef>
          <a:fillRef idx="0">
            <a:schemeClr val="accent1"/>
          </a:fillRef>
          <a:effectRef idx="1">
            <a:schemeClr val="accent1"/>
          </a:effectRef>
          <a:fontRef idx="minor">
            <a:schemeClr val="tx1"/>
          </a:fontRef>
        </p:style>
      </p:cxnSp>
      <p:cxnSp>
        <p:nvCxnSpPr>
          <p:cNvPr id="43" name="Straight Arrow Connector 42">
            <a:extLst>
              <a:ext uri="{FF2B5EF4-FFF2-40B4-BE49-F238E27FC236}">
                <a16:creationId xmlns:a16="http://schemas.microsoft.com/office/drawing/2014/main" id="{52FBF24E-526E-4C2B-8DCC-30E93471CEA8}"/>
              </a:ext>
            </a:extLst>
          </p:cNvPr>
          <p:cNvCxnSpPr/>
          <p:nvPr/>
        </p:nvCxnSpPr>
        <p:spPr>
          <a:xfrm flipV="1">
            <a:off x="6772017" y="5278228"/>
            <a:ext cx="1022576" cy="14406"/>
          </a:xfrm>
          <a:prstGeom prst="straightConnector1">
            <a:avLst/>
          </a:prstGeom>
          <a:ln w="38100">
            <a:tailEnd type="triangle"/>
          </a:ln>
        </p:spPr>
        <p:style>
          <a:lnRef idx="2">
            <a:schemeClr val="accent1"/>
          </a:lnRef>
          <a:fillRef idx="0">
            <a:schemeClr val="accent1"/>
          </a:fillRef>
          <a:effectRef idx="1">
            <a:schemeClr val="accent1"/>
          </a:effectRef>
          <a:fontRef idx="minor">
            <a:schemeClr val="tx1"/>
          </a:fontRef>
        </p:style>
      </p:cxnSp>
      <p:cxnSp>
        <p:nvCxnSpPr>
          <p:cNvPr id="44" name="Straight Arrow Connector 43">
            <a:extLst>
              <a:ext uri="{FF2B5EF4-FFF2-40B4-BE49-F238E27FC236}">
                <a16:creationId xmlns:a16="http://schemas.microsoft.com/office/drawing/2014/main" id="{A4FD937E-E5EE-4823-952F-62BAF33AAD4E}"/>
              </a:ext>
            </a:extLst>
          </p:cNvPr>
          <p:cNvCxnSpPr/>
          <p:nvPr/>
        </p:nvCxnSpPr>
        <p:spPr>
          <a:xfrm flipV="1">
            <a:off x="6772017" y="6291149"/>
            <a:ext cx="1022576" cy="14406"/>
          </a:xfrm>
          <a:prstGeom prst="straightConnector1">
            <a:avLst/>
          </a:prstGeom>
          <a:ln w="38100">
            <a:tailEnd type="triangle"/>
          </a:ln>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9CB008A6-B551-438A-A713-16CE6B30B155}"/>
              </a:ext>
            </a:extLst>
          </p:cNvPr>
          <p:cNvSpPr txBox="1"/>
          <p:nvPr/>
        </p:nvSpPr>
        <p:spPr>
          <a:xfrm>
            <a:off x="7892249" y="1426952"/>
            <a:ext cx="3435649" cy="9459000"/>
          </a:xfrm>
          <a:prstGeom prst="rect">
            <a:avLst/>
          </a:prstGeom>
          <a:noFill/>
        </p:spPr>
        <p:txBody>
          <a:bodyPr wrap="square" rtlCol="0">
            <a:spAutoFit/>
          </a:bodyPr>
          <a:lstStyle/>
          <a:p>
            <a:pPr marL="285750" indent="-285750">
              <a:spcBef>
                <a:spcPts val="2000"/>
              </a:spcBef>
              <a:buFont typeface="Arial" panose="020B0604020202020204" pitchFamily="34" charset="0"/>
              <a:buChar char="•"/>
            </a:pPr>
            <a:r>
              <a:rPr lang="en-GB" sz="1400"/>
              <a:t>Project Scope</a:t>
            </a:r>
          </a:p>
          <a:p>
            <a:pPr marL="285750" indent="-285750">
              <a:spcBef>
                <a:spcPts val="2000"/>
              </a:spcBef>
              <a:buFont typeface="Arial" panose="020B0604020202020204" pitchFamily="34" charset="0"/>
              <a:buChar char="•"/>
            </a:pPr>
            <a:r>
              <a:rPr lang="en-GB" sz="1400"/>
              <a:t>Group Roles</a:t>
            </a:r>
          </a:p>
          <a:p>
            <a:pPr marL="285750" indent="-285750">
              <a:spcBef>
                <a:spcPts val="2000"/>
              </a:spcBef>
              <a:buFont typeface="Arial" panose="020B0604020202020204" pitchFamily="34" charset="0"/>
              <a:buChar char="•"/>
            </a:pPr>
            <a:r>
              <a:rPr lang="en-GB" sz="1400"/>
              <a:t>Project Timelines</a:t>
            </a:r>
          </a:p>
          <a:p>
            <a:pPr marL="285750" indent="-285750">
              <a:spcBef>
                <a:spcPts val="2000"/>
              </a:spcBef>
              <a:buFont typeface="Arial" panose="020B0604020202020204" pitchFamily="34" charset="0"/>
              <a:buChar char="•"/>
            </a:pPr>
            <a:r>
              <a:rPr lang="en-GB" sz="1400"/>
              <a:t>Requirements</a:t>
            </a:r>
          </a:p>
          <a:p>
            <a:pPr marL="285750" indent="-285750">
              <a:spcBef>
                <a:spcPts val="2000"/>
              </a:spcBef>
              <a:buFont typeface="Arial" panose="020B0604020202020204" pitchFamily="34" charset="0"/>
              <a:buChar char="•"/>
            </a:pPr>
            <a:r>
              <a:rPr lang="en-GB" sz="1400"/>
              <a:t>Quality Management</a:t>
            </a:r>
          </a:p>
          <a:p>
            <a:pPr marL="285750" indent="-285750">
              <a:spcBef>
                <a:spcPts val="2000"/>
              </a:spcBef>
              <a:buFont typeface="Arial" panose="020B0604020202020204" pitchFamily="34" charset="0"/>
              <a:buChar char="•"/>
            </a:pPr>
            <a:r>
              <a:rPr lang="en-GB" sz="1400"/>
              <a:t>Security Management</a:t>
            </a:r>
          </a:p>
          <a:p>
            <a:pPr marL="285750" indent="-285750">
              <a:spcBef>
                <a:spcPts val="2000"/>
              </a:spcBef>
              <a:buFont typeface="Arial" panose="020B0604020202020204" pitchFamily="34" charset="0"/>
              <a:buChar char="•"/>
            </a:pPr>
            <a:r>
              <a:rPr lang="en-GB" sz="1400"/>
              <a:t>Functional Analysis Tree</a:t>
            </a:r>
          </a:p>
          <a:p>
            <a:pPr marL="285750" indent="-285750">
              <a:spcBef>
                <a:spcPts val="2000"/>
              </a:spcBef>
              <a:buFont typeface="Arial" panose="020B0604020202020204" pitchFamily="34" charset="0"/>
              <a:buChar char="•"/>
            </a:pPr>
            <a:r>
              <a:rPr lang="en-GB" sz="1400"/>
              <a:t>Technical Design</a:t>
            </a:r>
          </a:p>
          <a:p>
            <a:pPr marL="285750" indent="-285750">
              <a:spcBef>
                <a:spcPts val="2000"/>
              </a:spcBef>
              <a:buFont typeface="Arial" panose="020B0604020202020204" pitchFamily="34" charset="0"/>
              <a:buChar char="•"/>
            </a:pPr>
            <a:r>
              <a:rPr lang="en-GB" sz="1400"/>
              <a:t>Concept Designs</a:t>
            </a:r>
          </a:p>
          <a:p>
            <a:pPr marL="285750" indent="-285750">
              <a:spcBef>
                <a:spcPts val="2000"/>
              </a:spcBef>
              <a:buFont typeface="Arial" panose="020B0604020202020204" pitchFamily="34" charset="0"/>
              <a:buChar char="•"/>
            </a:pPr>
            <a:r>
              <a:rPr lang="en-GB" sz="1400"/>
              <a:t>Final Design</a:t>
            </a:r>
          </a:p>
          <a:p>
            <a:pPr marL="285750" indent="-285750">
              <a:spcBef>
                <a:spcPts val="2000"/>
              </a:spcBef>
              <a:buFont typeface="Arial" panose="020B0604020202020204" pitchFamily="34" charset="0"/>
              <a:buChar char="•"/>
            </a:pPr>
            <a:r>
              <a:rPr lang="en-GB" sz="1400"/>
              <a:t>Next steps</a:t>
            </a:r>
          </a:p>
          <a:p>
            <a:pPr marL="285750" indent="-285750">
              <a:buFont typeface="Arial" panose="020B0604020202020204" pitchFamily="34" charset="0"/>
              <a:buChar char="•"/>
            </a:pPr>
            <a:endParaRPr lang="en-GB"/>
          </a:p>
          <a:p>
            <a:pPr marL="285750" indent="-285750">
              <a:buFont typeface="Arial" panose="020B0604020202020204" pitchFamily="34" charset="0"/>
              <a:buChar char="•"/>
            </a:pPr>
            <a:endParaRPr lang="en-GB"/>
          </a:p>
          <a:p>
            <a:pPr marL="285750" indent="-285750">
              <a:buFont typeface="Arial" panose="020B0604020202020204" pitchFamily="34" charset="0"/>
              <a:buChar char="•"/>
            </a:pPr>
            <a:endParaRPr lang="en-GB"/>
          </a:p>
          <a:p>
            <a:pPr marL="285750" indent="-285750">
              <a:buFont typeface="Arial" panose="020B0604020202020204" pitchFamily="34" charset="0"/>
              <a:buChar char="•"/>
            </a:pPr>
            <a:endParaRPr lang="en-GB"/>
          </a:p>
          <a:p>
            <a:pPr marL="285750" indent="-285750">
              <a:buFont typeface="Arial" panose="020B0604020202020204" pitchFamily="34" charset="0"/>
              <a:buChar char="•"/>
            </a:pPr>
            <a:endParaRPr lang="en-GB"/>
          </a:p>
          <a:p>
            <a:pPr marL="285750" indent="-285750">
              <a:buFont typeface="Arial" panose="020B0604020202020204" pitchFamily="34" charset="0"/>
              <a:buChar char="•"/>
            </a:pPr>
            <a:endParaRPr lang="en-GB"/>
          </a:p>
          <a:p>
            <a:pPr marL="285750" indent="-285750">
              <a:buFont typeface="Arial" panose="020B0604020202020204" pitchFamily="34" charset="0"/>
              <a:buChar char="•"/>
            </a:pPr>
            <a:endParaRPr lang="en-GB"/>
          </a:p>
          <a:p>
            <a:pPr marL="285750" indent="-285750">
              <a:buFont typeface="Arial" panose="020B0604020202020204" pitchFamily="34" charset="0"/>
              <a:buChar char="•"/>
            </a:pPr>
            <a:endParaRPr lang="en-GB"/>
          </a:p>
          <a:p>
            <a:pPr marL="285750" indent="-285750">
              <a:buFont typeface="Arial" panose="020B0604020202020204" pitchFamily="34" charset="0"/>
              <a:buChar char="•"/>
            </a:pPr>
            <a:endParaRPr lang="en-GB"/>
          </a:p>
          <a:p>
            <a:pPr marL="285750" indent="-285750">
              <a:buFont typeface="Arial" panose="020B0604020202020204" pitchFamily="34" charset="0"/>
              <a:buChar char="•"/>
            </a:pPr>
            <a:endParaRPr lang="en-GB"/>
          </a:p>
          <a:p>
            <a:pPr marL="285750" indent="-285750">
              <a:buFont typeface="Arial" panose="020B0604020202020204" pitchFamily="34" charset="0"/>
              <a:buChar char="•"/>
            </a:pPr>
            <a:endParaRPr lang="en-GB"/>
          </a:p>
          <a:p>
            <a:pPr marL="285750" indent="-285750">
              <a:buFont typeface="Arial" panose="020B0604020202020204" pitchFamily="34" charset="0"/>
              <a:buChar char="•"/>
            </a:pPr>
            <a:endParaRPr lang="en-GB"/>
          </a:p>
          <a:p>
            <a:pPr marL="285750" indent="-285750">
              <a:buFont typeface="Arial" panose="020B0604020202020204" pitchFamily="34" charset="0"/>
              <a:buChar char="•"/>
            </a:pPr>
            <a:endParaRPr lang="en-GB"/>
          </a:p>
          <a:p>
            <a:pPr marL="285750" indent="-285750">
              <a:buFont typeface="Arial" panose="020B0604020202020204" pitchFamily="34" charset="0"/>
              <a:buChar char="•"/>
            </a:pPr>
            <a:endParaRPr lang="en-GB"/>
          </a:p>
          <a:p>
            <a:pPr marL="285750" indent="-285750">
              <a:buFont typeface="Arial" panose="020B0604020202020204" pitchFamily="34" charset="0"/>
              <a:buChar char="•"/>
            </a:pPr>
            <a:endParaRPr lang="en-GB"/>
          </a:p>
          <a:p>
            <a:pPr marL="285750" indent="-285750">
              <a:buFont typeface="Arial" panose="020B0604020202020204" pitchFamily="34" charset="0"/>
              <a:buChar char="•"/>
            </a:pPr>
            <a:endParaRPr lang="en-GB"/>
          </a:p>
        </p:txBody>
      </p:sp>
      <p:cxnSp>
        <p:nvCxnSpPr>
          <p:cNvPr id="33" name="Straight Connector 32">
            <a:extLst>
              <a:ext uri="{FF2B5EF4-FFF2-40B4-BE49-F238E27FC236}">
                <a16:creationId xmlns:a16="http://schemas.microsoft.com/office/drawing/2014/main" id="{E446B8F6-58E7-4762-AB13-8CA5CD4D8C66}"/>
              </a:ext>
            </a:extLst>
          </p:cNvPr>
          <p:cNvCxnSpPr>
            <a:cxnSpLocks/>
          </p:cNvCxnSpPr>
          <p:nvPr/>
        </p:nvCxnSpPr>
        <p:spPr>
          <a:xfrm flipH="1">
            <a:off x="452761" y="550416"/>
            <a:ext cx="3222594" cy="0"/>
          </a:xfrm>
          <a:prstGeom prst="line">
            <a:avLst/>
          </a:prstGeom>
          <a:ln w="38100">
            <a:solidFill>
              <a:schemeClr val="bg1"/>
            </a:solidFill>
          </a:ln>
        </p:spPr>
        <p:style>
          <a:lnRef idx="2">
            <a:schemeClr val="accent6"/>
          </a:lnRef>
          <a:fillRef idx="0">
            <a:schemeClr val="accent6"/>
          </a:fillRef>
          <a:effectRef idx="1">
            <a:schemeClr val="accent6"/>
          </a:effectRef>
          <a:fontRef idx="minor">
            <a:schemeClr val="tx1"/>
          </a:fontRef>
        </p:style>
      </p:cxnSp>
      <p:cxnSp>
        <p:nvCxnSpPr>
          <p:cNvPr id="36" name="Straight Arrow Connector 35">
            <a:extLst>
              <a:ext uri="{FF2B5EF4-FFF2-40B4-BE49-F238E27FC236}">
                <a16:creationId xmlns:a16="http://schemas.microsoft.com/office/drawing/2014/main" id="{661D7987-20F8-474B-B45F-DDEDAEEF6BC2}"/>
              </a:ext>
            </a:extLst>
          </p:cNvPr>
          <p:cNvCxnSpPr>
            <a:cxnSpLocks/>
          </p:cNvCxnSpPr>
          <p:nvPr/>
        </p:nvCxnSpPr>
        <p:spPr>
          <a:xfrm>
            <a:off x="452761" y="550416"/>
            <a:ext cx="0" cy="660759"/>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sp>
        <p:nvSpPr>
          <p:cNvPr id="54" name="TextBox 53">
            <a:extLst>
              <a:ext uri="{FF2B5EF4-FFF2-40B4-BE49-F238E27FC236}">
                <a16:creationId xmlns:a16="http://schemas.microsoft.com/office/drawing/2014/main" id="{78C0C3DC-231B-4EA3-A5EA-79D58CB3C112}"/>
              </a:ext>
            </a:extLst>
          </p:cNvPr>
          <p:cNvSpPr txBox="1"/>
          <p:nvPr/>
        </p:nvSpPr>
        <p:spPr>
          <a:xfrm>
            <a:off x="346233" y="1380801"/>
            <a:ext cx="3435649" cy="5109091"/>
          </a:xfrm>
          <a:prstGeom prst="rect">
            <a:avLst/>
          </a:prstGeom>
          <a:noFill/>
        </p:spPr>
        <p:txBody>
          <a:bodyPr wrap="square" rtlCol="0">
            <a:spAutoFit/>
          </a:bodyPr>
          <a:lstStyle/>
          <a:p>
            <a:pPr marL="288000" indent="-285750">
              <a:spcBef>
                <a:spcPts val="1200"/>
              </a:spcBef>
              <a:buFont typeface="Arial" panose="020B0604020202020204" pitchFamily="34" charset="0"/>
              <a:buChar char="•"/>
            </a:pPr>
            <a:r>
              <a:rPr lang="en-GB" sz="1400">
                <a:solidFill>
                  <a:schemeClr val="bg1"/>
                </a:solidFill>
              </a:rPr>
              <a:t>Tasks Breakdown</a:t>
            </a:r>
          </a:p>
          <a:p>
            <a:pPr marL="288000" indent="-285750">
              <a:spcBef>
                <a:spcPts val="1200"/>
              </a:spcBef>
              <a:buFont typeface="Arial" panose="020B0604020202020204" pitchFamily="34" charset="0"/>
              <a:buChar char="•"/>
            </a:pPr>
            <a:r>
              <a:rPr lang="en-GB" sz="1400">
                <a:solidFill>
                  <a:schemeClr val="bg1"/>
                </a:solidFill>
              </a:rPr>
              <a:t>Team Structure</a:t>
            </a:r>
          </a:p>
          <a:p>
            <a:pPr marL="288000" indent="-285750">
              <a:spcBef>
                <a:spcPts val="1200"/>
              </a:spcBef>
              <a:buFont typeface="Arial" panose="020B0604020202020204" pitchFamily="34" charset="0"/>
              <a:buChar char="•"/>
            </a:pPr>
            <a:r>
              <a:rPr lang="en-GB" sz="1400">
                <a:solidFill>
                  <a:schemeClr val="bg1"/>
                </a:solidFill>
              </a:rPr>
              <a:t>Gantt Chart</a:t>
            </a:r>
          </a:p>
          <a:p>
            <a:pPr marL="288000" indent="-285750">
              <a:spcBef>
                <a:spcPts val="1200"/>
              </a:spcBef>
              <a:buFont typeface="Arial" panose="020B0604020202020204" pitchFamily="34" charset="0"/>
              <a:buChar char="•"/>
            </a:pPr>
            <a:r>
              <a:rPr lang="en-GB" sz="1400">
                <a:solidFill>
                  <a:schemeClr val="bg1"/>
                </a:solidFill>
              </a:rPr>
              <a:t>Project Challenge</a:t>
            </a:r>
          </a:p>
          <a:p>
            <a:pPr marL="288000" indent="-285750">
              <a:spcBef>
                <a:spcPts val="1200"/>
              </a:spcBef>
              <a:buFont typeface="Arial" panose="020B0604020202020204" pitchFamily="34" charset="0"/>
              <a:buChar char="•"/>
            </a:pPr>
            <a:r>
              <a:rPr lang="en-GB" sz="1400">
                <a:solidFill>
                  <a:schemeClr val="bg1"/>
                </a:solidFill>
              </a:rPr>
              <a:t>Project Proposal</a:t>
            </a:r>
          </a:p>
          <a:p>
            <a:pPr marL="288000" indent="-285750">
              <a:spcBef>
                <a:spcPts val="1200"/>
              </a:spcBef>
              <a:buFont typeface="Arial" panose="020B0604020202020204" pitchFamily="34" charset="0"/>
              <a:buChar char="•"/>
            </a:pPr>
            <a:r>
              <a:rPr lang="en-GB" sz="1400">
                <a:solidFill>
                  <a:schemeClr val="bg1"/>
                </a:solidFill>
              </a:rPr>
              <a:t>Brainstorm</a:t>
            </a:r>
          </a:p>
          <a:p>
            <a:pPr marL="288000" indent="-285750">
              <a:spcBef>
                <a:spcPts val="1200"/>
              </a:spcBef>
              <a:buFont typeface="Arial" panose="020B0604020202020204" pitchFamily="34" charset="0"/>
              <a:buChar char="•"/>
            </a:pPr>
            <a:r>
              <a:rPr lang="en-GB" sz="1400">
                <a:solidFill>
                  <a:schemeClr val="bg1"/>
                </a:solidFill>
              </a:rPr>
              <a:t>Location</a:t>
            </a:r>
          </a:p>
          <a:p>
            <a:pPr marL="288000" indent="-285750">
              <a:spcBef>
                <a:spcPts val="1200"/>
              </a:spcBef>
              <a:buFont typeface="Arial" panose="020B0604020202020204" pitchFamily="34" charset="0"/>
              <a:buChar char="•"/>
            </a:pPr>
            <a:r>
              <a:rPr lang="en-GB" sz="1400">
                <a:solidFill>
                  <a:schemeClr val="bg1"/>
                </a:solidFill>
              </a:rPr>
              <a:t>Sustainable Development Goals</a:t>
            </a:r>
          </a:p>
          <a:p>
            <a:pPr marL="288000" indent="-285750">
              <a:spcBef>
                <a:spcPts val="1200"/>
              </a:spcBef>
              <a:buFont typeface="Arial" panose="020B0604020202020204" pitchFamily="34" charset="0"/>
              <a:buChar char="•"/>
            </a:pPr>
            <a:r>
              <a:rPr lang="en-GB" sz="1400">
                <a:solidFill>
                  <a:schemeClr val="bg1"/>
                </a:solidFill>
              </a:rPr>
              <a:t>Requirements</a:t>
            </a:r>
          </a:p>
          <a:p>
            <a:pPr marL="288000" indent="-285750">
              <a:spcBef>
                <a:spcPts val="1200"/>
              </a:spcBef>
              <a:buFont typeface="Arial" panose="020B0604020202020204" pitchFamily="34" charset="0"/>
              <a:buChar char="•"/>
            </a:pPr>
            <a:r>
              <a:rPr lang="en-GB" sz="1400">
                <a:solidFill>
                  <a:schemeClr val="bg1"/>
                </a:solidFill>
              </a:rPr>
              <a:t>Functional Analysis Tree</a:t>
            </a:r>
          </a:p>
          <a:p>
            <a:pPr marL="288000" indent="-285750">
              <a:spcBef>
                <a:spcPts val="1200"/>
              </a:spcBef>
              <a:buFont typeface="Arial" panose="020B0604020202020204" pitchFamily="34" charset="0"/>
              <a:buChar char="•"/>
            </a:pPr>
            <a:r>
              <a:rPr lang="en-GB" sz="1400">
                <a:solidFill>
                  <a:schemeClr val="bg1"/>
                </a:solidFill>
              </a:rPr>
              <a:t>Integration</a:t>
            </a:r>
          </a:p>
          <a:p>
            <a:pPr marL="288000" indent="-285750">
              <a:spcBef>
                <a:spcPts val="1200"/>
              </a:spcBef>
              <a:buFont typeface="Arial" panose="020B0604020202020204" pitchFamily="34" charset="0"/>
              <a:buChar char="•"/>
            </a:pPr>
            <a:r>
              <a:rPr lang="en-GB" sz="1400">
                <a:solidFill>
                  <a:schemeClr val="bg1"/>
                </a:solidFill>
              </a:rPr>
              <a:t>Business &amp; Stakeholders</a:t>
            </a:r>
          </a:p>
          <a:p>
            <a:pPr marL="288000" indent="-285750">
              <a:spcBef>
                <a:spcPts val="1200"/>
              </a:spcBef>
              <a:buFont typeface="Arial" panose="020B0604020202020204" pitchFamily="34" charset="0"/>
              <a:buChar char="•"/>
            </a:pPr>
            <a:r>
              <a:rPr lang="en-GB" sz="1400">
                <a:solidFill>
                  <a:schemeClr val="bg1"/>
                </a:solidFill>
              </a:rPr>
              <a:t>Inclusivity</a:t>
            </a:r>
          </a:p>
          <a:p>
            <a:pPr marL="288000" indent="-285750">
              <a:spcBef>
                <a:spcPts val="1200"/>
              </a:spcBef>
              <a:buFont typeface="Arial" panose="020B0604020202020204" pitchFamily="34" charset="0"/>
              <a:buChar char="•"/>
            </a:pPr>
            <a:r>
              <a:rPr lang="en-GB" sz="1400">
                <a:solidFill>
                  <a:schemeClr val="bg1"/>
                </a:solidFill>
              </a:rPr>
              <a:t>Concept Designs</a:t>
            </a:r>
          </a:p>
        </p:txBody>
      </p:sp>
    </p:spTree>
    <p:extLst>
      <p:ext uri="{BB962C8B-B14F-4D97-AF65-F5344CB8AC3E}">
        <p14:creationId xmlns:p14="http://schemas.microsoft.com/office/powerpoint/2010/main" val="24587488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6950BFC3-D8DA-4A85-94F7-54DA5524770B}">
      <p188:commentRel xmlns:p188="http://schemas.microsoft.com/office/powerpoint/2018/8/main" r:id="rId2"/>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D5209C-10D7-E4A2-E57F-1109E136E829}"/>
            </a:ext>
          </a:extLst>
        </p:cNvPr>
        <p:cNvGrpSpPr/>
        <p:nvPr/>
      </p:nvGrpSpPr>
      <p:grpSpPr>
        <a:xfrm>
          <a:off x="0" y="0"/>
          <a:ext cx="0" cy="0"/>
          <a:chOff x="0" y="0"/>
          <a:chExt cx="0" cy="0"/>
        </a:xfrm>
      </p:grpSpPr>
      <p:sp>
        <p:nvSpPr>
          <p:cNvPr id="80" name="Rectangle 79">
            <a:extLst>
              <a:ext uri="{FF2B5EF4-FFF2-40B4-BE49-F238E27FC236}">
                <a16:creationId xmlns:a16="http://schemas.microsoft.com/office/drawing/2014/main" id="{1B53F6D3-AE3A-E6AD-D872-DD9BE191466D}"/>
              </a:ext>
            </a:extLst>
          </p:cNvPr>
          <p:cNvSpPr/>
          <p:nvPr/>
        </p:nvSpPr>
        <p:spPr>
          <a:xfrm>
            <a:off x="-23764" y="435943"/>
            <a:ext cx="6713520" cy="499103"/>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TextBox 48">
            <a:extLst>
              <a:ext uri="{FF2B5EF4-FFF2-40B4-BE49-F238E27FC236}">
                <a16:creationId xmlns:a16="http://schemas.microsoft.com/office/drawing/2014/main" id="{219FF4BA-ECB4-710D-4820-E5434D20A0EB}"/>
              </a:ext>
            </a:extLst>
          </p:cNvPr>
          <p:cNvSpPr txBox="1"/>
          <p:nvPr/>
        </p:nvSpPr>
        <p:spPr>
          <a:xfrm>
            <a:off x="7941833" y="6062905"/>
            <a:ext cx="1812604" cy="307777"/>
          </a:xfrm>
          <a:prstGeom prst="rect">
            <a:avLst/>
          </a:prstGeom>
          <a:noFill/>
        </p:spPr>
        <p:txBody>
          <a:bodyPr wrap="square" rtlCol="0">
            <a:spAutoFit/>
          </a:bodyPr>
          <a:lstStyle/>
          <a:p>
            <a:pPr algn="r"/>
            <a:r>
              <a:rPr lang="en-US" sz="1400" b="1">
                <a:latin typeface="+mj-lt"/>
              </a:rPr>
              <a:t>JOHN DOE</a:t>
            </a:r>
          </a:p>
        </p:txBody>
      </p:sp>
      <p:sp>
        <p:nvSpPr>
          <p:cNvPr id="50" name="TextBox 49">
            <a:extLst>
              <a:ext uri="{FF2B5EF4-FFF2-40B4-BE49-F238E27FC236}">
                <a16:creationId xmlns:a16="http://schemas.microsoft.com/office/drawing/2014/main" id="{DA986764-F2DC-9F57-EC01-9C253D0AF39E}"/>
              </a:ext>
            </a:extLst>
          </p:cNvPr>
          <p:cNvSpPr txBox="1"/>
          <p:nvPr/>
        </p:nvSpPr>
        <p:spPr>
          <a:xfrm>
            <a:off x="7941833" y="6263824"/>
            <a:ext cx="1812604" cy="261610"/>
          </a:xfrm>
          <a:prstGeom prst="rect">
            <a:avLst/>
          </a:prstGeom>
          <a:noFill/>
        </p:spPr>
        <p:txBody>
          <a:bodyPr wrap="square" rtlCol="0">
            <a:spAutoFit/>
          </a:bodyPr>
          <a:lstStyle/>
          <a:p>
            <a:pPr algn="r"/>
            <a:r>
              <a:rPr lang="en-US" sz="1100"/>
              <a:t>CEO</a:t>
            </a:r>
          </a:p>
        </p:txBody>
      </p:sp>
      <p:pic>
        <p:nvPicPr>
          <p:cNvPr id="39" name="Picture Placeholder 38" descr="A building with solar panels and boats in the water&#10;&#10;Description automatically generated">
            <a:extLst>
              <a:ext uri="{FF2B5EF4-FFF2-40B4-BE49-F238E27FC236}">
                <a16:creationId xmlns:a16="http://schemas.microsoft.com/office/drawing/2014/main" id="{4AC54C4E-ABDA-6D55-0A87-1DF4F5307ED5}"/>
              </a:ext>
            </a:extLst>
          </p:cNvPr>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l="28936" r="28936"/>
          <a:stretch>
            <a:fillRect/>
          </a:stretch>
        </p:blipFill>
        <p:spPr>
          <a:xfrm>
            <a:off x="7178675" y="0"/>
            <a:ext cx="5013325" cy="6858000"/>
          </a:xfrm>
        </p:spPr>
      </p:pic>
      <p:sp>
        <p:nvSpPr>
          <p:cNvPr id="4" name="Title 1">
            <a:extLst>
              <a:ext uri="{FF2B5EF4-FFF2-40B4-BE49-F238E27FC236}">
                <a16:creationId xmlns:a16="http://schemas.microsoft.com/office/drawing/2014/main" id="{37E862AC-4EE3-5DC0-DCEB-F7DA32B645A0}"/>
              </a:ext>
            </a:extLst>
          </p:cNvPr>
          <p:cNvSpPr txBox="1">
            <a:spLocks/>
          </p:cNvSpPr>
          <p:nvPr/>
        </p:nvSpPr>
        <p:spPr>
          <a:xfrm>
            <a:off x="182090" y="174320"/>
            <a:ext cx="6301811" cy="983615"/>
          </a:xfrm>
          <a:prstGeom prst="rect">
            <a:avLst/>
          </a:prstGeom>
        </p:spPr>
        <p:txBody>
          <a:bodyPr>
            <a:normAutofit fontScale="8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5400" b="1"/>
              <a:t>BREAK DOWN OF TASKS</a:t>
            </a:r>
          </a:p>
        </p:txBody>
      </p:sp>
      <p:grpSp>
        <p:nvGrpSpPr>
          <p:cNvPr id="40" name="Group 39">
            <a:extLst>
              <a:ext uri="{FF2B5EF4-FFF2-40B4-BE49-F238E27FC236}">
                <a16:creationId xmlns:a16="http://schemas.microsoft.com/office/drawing/2014/main" id="{1B246D10-2632-19C8-FF52-50EEE70A3BF5}"/>
              </a:ext>
            </a:extLst>
          </p:cNvPr>
          <p:cNvGrpSpPr/>
          <p:nvPr/>
        </p:nvGrpSpPr>
        <p:grpSpPr>
          <a:xfrm>
            <a:off x="157130" y="1418787"/>
            <a:ext cx="3479072" cy="1440000"/>
            <a:chOff x="556035" y="2676879"/>
            <a:chExt cx="2458026" cy="943505"/>
          </a:xfrm>
        </p:grpSpPr>
        <p:grpSp>
          <p:nvGrpSpPr>
            <p:cNvPr id="41" name="Group 40">
              <a:extLst>
                <a:ext uri="{FF2B5EF4-FFF2-40B4-BE49-F238E27FC236}">
                  <a16:creationId xmlns:a16="http://schemas.microsoft.com/office/drawing/2014/main" id="{12AE3327-DBF0-DDD7-CBC5-B0F5A0B02162}"/>
                </a:ext>
              </a:extLst>
            </p:cNvPr>
            <p:cNvGrpSpPr/>
            <p:nvPr/>
          </p:nvGrpSpPr>
          <p:grpSpPr>
            <a:xfrm>
              <a:off x="1694773" y="2791086"/>
              <a:ext cx="1319288" cy="548890"/>
              <a:chOff x="1685981" y="2659200"/>
              <a:chExt cx="1319288" cy="548890"/>
            </a:xfrm>
          </p:grpSpPr>
          <p:sp>
            <p:nvSpPr>
              <p:cNvPr id="45" name="TextBox 44">
                <a:extLst>
                  <a:ext uri="{FF2B5EF4-FFF2-40B4-BE49-F238E27FC236}">
                    <a16:creationId xmlns:a16="http://schemas.microsoft.com/office/drawing/2014/main" id="{EB2058BA-213E-E259-3A87-875E3F915183}"/>
                  </a:ext>
                </a:extLst>
              </p:cNvPr>
              <p:cNvSpPr txBox="1"/>
              <p:nvPr/>
            </p:nvSpPr>
            <p:spPr>
              <a:xfrm>
                <a:off x="1685981" y="2659200"/>
                <a:ext cx="805470" cy="205692"/>
              </a:xfrm>
              <a:prstGeom prst="rect">
                <a:avLst/>
              </a:prstGeom>
              <a:noFill/>
            </p:spPr>
            <p:txBody>
              <a:bodyPr wrap="none" rtlCol="0">
                <a:spAutoFit/>
              </a:bodyPr>
              <a:lstStyle/>
              <a:p>
                <a:pPr>
                  <a:lnSpc>
                    <a:spcPct val="90000"/>
                  </a:lnSpc>
                  <a:spcBef>
                    <a:spcPts val="1000"/>
                  </a:spcBef>
                  <a:defRPr/>
                </a:pPr>
                <a:r>
                  <a:rPr lang="en-US" sz="1600">
                    <a:latin typeface="+mj-lt"/>
                  </a:rPr>
                  <a:t>BEng Civil 3</a:t>
                </a:r>
              </a:p>
            </p:txBody>
          </p:sp>
          <p:sp>
            <p:nvSpPr>
              <p:cNvPr id="46" name="TextBox 45">
                <a:extLst>
                  <a:ext uri="{FF2B5EF4-FFF2-40B4-BE49-F238E27FC236}">
                    <a16:creationId xmlns:a16="http://schemas.microsoft.com/office/drawing/2014/main" id="{5EDB13E6-EE2F-4C5A-EE11-BB019C15F2C3}"/>
                  </a:ext>
                </a:extLst>
              </p:cNvPr>
              <p:cNvSpPr txBox="1"/>
              <p:nvPr/>
            </p:nvSpPr>
            <p:spPr>
              <a:xfrm>
                <a:off x="1685981" y="2906590"/>
                <a:ext cx="1319288" cy="301500"/>
              </a:xfrm>
              <a:prstGeom prst="rect">
                <a:avLst/>
              </a:prstGeom>
              <a:noFill/>
            </p:spPr>
            <p:txBody>
              <a:bodyPr wrap="square" rtlCol="0">
                <a:spAutoFit/>
              </a:bodyPr>
              <a:lstStyle/>
              <a:p>
                <a:r>
                  <a:rPr lang="en-US" sz="1200">
                    <a:solidFill>
                      <a:schemeClr val="tx1">
                        <a:lumMod val="75000"/>
                        <a:lumOff val="25000"/>
                      </a:schemeClr>
                    </a:solidFill>
                  </a:rPr>
                  <a:t>Design of island and </a:t>
                </a:r>
              </a:p>
              <a:p>
                <a:r>
                  <a:rPr lang="en-US" sz="1200">
                    <a:solidFill>
                      <a:schemeClr val="tx1">
                        <a:lumMod val="75000"/>
                        <a:lumOff val="25000"/>
                      </a:schemeClr>
                    </a:solidFill>
                  </a:rPr>
                  <a:t>wind turbine tower.</a:t>
                </a:r>
              </a:p>
            </p:txBody>
          </p:sp>
        </p:grpSp>
        <p:sp>
          <p:nvSpPr>
            <p:cNvPr id="42" name="Oval 41">
              <a:extLst>
                <a:ext uri="{FF2B5EF4-FFF2-40B4-BE49-F238E27FC236}">
                  <a16:creationId xmlns:a16="http://schemas.microsoft.com/office/drawing/2014/main" id="{CD5B4939-34A6-364E-D818-C374AF901E07}"/>
                </a:ext>
              </a:extLst>
            </p:cNvPr>
            <p:cNvSpPr/>
            <p:nvPr/>
          </p:nvSpPr>
          <p:spPr>
            <a:xfrm>
              <a:off x="556035" y="2676879"/>
              <a:ext cx="1017386" cy="943505"/>
            </a:xfrm>
            <a:prstGeom prst="ellipse">
              <a:avLst/>
            </a:prstGeom>
            <a:solidFill>
              <a:schemeClr val="accent5">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rgbClr val="FFFFFF"/>
                </a:solidFill>
                <a:latin typeface="linea-basic-10" charset="0"/>
                <a:ea typeface="linea-basic-10" charset="0"/>
                <a:cs typeface="linea-basic-10" charset="0"/>
              </a:endParaRPr>
            </a:p>
          </p:txBody>
        </p:sp>
      </p:grpSp>
      <p:grpSp>
        <p:nvGrpSpPr>
          <p:cNvPr id="47" name="Group 46">
            <a:extLst>
              <a:ext uri="{FF2B5EF4-FFF2-40B4-BE49-F238E27FC236}">
                <a16:creationId xmlns:a16="http://schemas.microsoft.com/office/drawing/2014/main" id="{7CFDEE03-BB88-AB9C-E9B6-C50BE4520D8E}"/>
              </a:ext>
            </a:extLst>
          </p:cNvPr>
          <p:cNvGrpSpPr/>
          <p:nvPr/>
        </p:nvGrpSpPr>
        <p:grpSpPr>
          <a:xfrm>
            <a:off x="3631315" y="1351283"/>
            <a:ext cx="3468104" cy="1440000"/>
            <a:chOff x="4015485" y="2676408"/>
            <a:chExt cx="2450277" cy="943505"/>
          </a:xfrm>
        </p:grpSpPr>
        <p:grpSp>
          <p:nvGrpSpPr>
            <p:cNvPr id="48" name="Group 47">
              <a:extLst>
                <a:ext uri="{FF2B5EF4-FFF2-40B4-BE49-F238E27FC236}">
                  <a16:creationId xmlns:a16="http://schemas.microsoft.com/office/drawing/2014/main" id="{37B70460-D8A1-F915-0746-617319E657D5}"/>
                </a:ext>
              </a:extLst>
            </p:cNvPr>
            <p:cNvGrpSpPr/>
            <p:nvPr/>
          </p:nvGrpSpPr>
          <p:grpSpPr>
            <a:xfrm>
              <a:off x="5092846" y="2806423"/>
              <a:ext cx="1372916" cy="519051"/>
              <a:chOff x="1713669" y="2674537"/>
              <a:chExt cx="1372916" cy="519051"/>
            </a:xfrm>
          </p:grpSpPr>
          <p:sp>
            <p:nvSpPr>
              <p:cNvPr id="53" name="TextBox 52">
                <a:extLst>
                  <a:ext uri="{FF2B5EF4-FFF2-40B4-BE49-F238E27FC236}">
                    <a16:creationId xmlns:a16="http://schemas.microsoft.com/office/drawing/2014/main" id="{D2800DB9-0574-3977-00A0-B8ECF3278A3E}"/>
                  </a:ext>
                </a:extLst>
              </p:cNvPr>
              <p:cNvSpPr txBox="1"/>
              <p:nvPr/>
            </p:nvSpPr>
            <p:spPr>
              <a:xfrm>
                <a:off x="1714763" y="2674537"/>
                <a:ext cx="930050" cy="205692"/>
              </a:xfrm>
              <a:prstGeom prst="rect">
                <a:avLst/>
              </a:prstGeom>
              <a:noFill/>
            </p:spPr>
            <p:txBody>
              <a:bodyPr wrap="none" rtlCol="0">
                <a:spAutoFit/>
              </a:bodyPr>
              <a:lstStyle/>
              <a:p>
                <a:pPr>
                  <a:lnSpc>
                    <a:spcPct val="90000"/>
                  </a:lnSpc>
                  <a:spcBef>
                    <a:spcPts val="1000"/>
                  </a:spcBef>
                  <a:defRPr/>
                </a:pPr>
                <a:r>
                  <a:rPr lang="en-US" sz="1600">
                    <a:latin typeface="+mj-lt"/>
                  </a:rPr>
                  <a:t>BEng Mech 4 </a:t>
                </a:r>
              </a:p>
            </p:txBody>
          </p:sp>
          <p:sp>
            <p:nvSpPr>
              <p:cNvPr id="54" name="TextBox 53">
                <a:extLst>
                  <a:ext uri="{FF2B5EF4-FFF2-40B4-BE49-F238E27FC236}">
                    <a16:creationId xmlns:a16="http://schemas.microsoft.com/office/drawing/2014/main" id="{5F7E1BF2-1B5D-CF70-9E7A-801ADEB65240}"/>
                  </a:ext>
                </a:extLst>
              </p:cNvPr>
              <p:cNvSpPr txBox="1"/>
              <p:nvPr/>
            </p:nvSpPr>
            <p:spPr>
              <a:xfrm>
                <a:off x="1713669" y="2891100"/>
                <a:ext cx="1372916" cy="302488"/>
              </a:xfrm>
              <a:prstGeom prst="rect">
                <a:avLst/>
              </a:prstGeom>
              <a:noFill/>
            </p:spPr>
            <p:txBody>
              <a:bodyPr wrap="square" rtlCol="0">
                <a:spAutoFit/>
              </a:bodyPr>
              <a:lstStyle/>
              <a:p>
                <a:r>
                  <a:rPr lang="en-US" sz="1200">
                    <a:solidFill>
                      <a:schemeClr val="tx1">
                        <a:lumMod val="75000"/>
                        <a:lumOff val="25000"/>
                      </a:schemeClr>
                    </a:solidFill>
                  </a:rPr>
                  <a:t>Design of solar </a:t>
                </a:r>
              </a:p>
              <a:p>
                <a:r>
                  <a:rPr lang="en-US" sz="1200">
                    <a:solidFill>
                      <a:schemeClr val="tx1">
                        <a:lumMod val="75000"/>
                        <a:lumOff val="25000"/>
                      </a:schemeClr>
                    </a:solidFill>
                  </a:rPr>
                  <a:t>energy system.</a:t>
                </a:r>
              </a:p>
            </p:txBody>
          </p:sp>
        </p:grpSp>
        <p:sp>
          <p:nvSpPr>
            <p:cNvPr id="51" name="Oval 50">
              <a:extLst>
                <a:ext uri="{FF2B5EF4-FFF2-40B4-BE49-F238E27FC236}">
                  <a16:creationId xmlns:a16="http://schemas.microsoft.com/office/drawing/2014/main" id="{BA54BDEF-9087-6A65-095F-3FE234863475}"/>
                </a:ext>
              </a:extLst>
            </p:cNvPr>
            <p:cNvSpPr/>
            <p:nvPr/>
          </p:nvSpPr>
          <p:spPr>
            <a:xfrm>
              <a:off x="4015485" y="2676408"/>
              <a:ext cx="1017386" cy="943505"/>
            </a:xfrm>
            <a:prstGeom prst="ellipse">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rgbClr val="FFFFFF"/>
                </a:solidFill>
                <a:latin typeface="linea-basic-10" charset="0"/>
                <a:ea typeface="linea-basic-10" charset="0"/>
                <a:cs typeface="linea-basic-10" charset="0"/>
              </a:endParaRPr>
            </a:p>
          </p:txBody>
        </p:sp>
      </p:grpSp>
      <p:grpSp>
        <p:nvGrpSpPr>
          <p:cNvPr id="55" name="Group 54">
            <a:extLst>
              <a:ext uri="{FF2B5EF4-FFF2-40B4-BE49-F238E27FC236}">
                <a16:creationId xmlns:a16="http://schemas.microsoft.com/office/drawing/2014/main" id="{EF3C5CD6-ECF4-00BA-05D1-3A82C6426440}"/>
              </a:ext>
            </a:extLst>
          </p:cNvPr>
          <p:cNvGrpSpPr/>
          <p:nvPr/>
        </p:nvGrpSpPr>
        <p:grpSpPr>
          <a:xfrm>
            <a:off x="175687" y="3149474"/>
            <a:ext cx="3124275" cy="1440000"/>
            <a:chOff x="558873" y="3709473"/>
            <a:chExt cx="2207356" cy="943505"/>
          </a:xfrm>
        </p:grpSpPr>
        <p:grpSp>
          <p:nvGrpSpPr>
            <p:cNvPr id="56" name="Group 55">
              <a:extLst>
                <a:ext uri="{FF2B5EF4-FFF2-40B4-BE49-F238E27FC236}">
                  <a16:creationId xmlns:a16="http://schemas.microsoft.com/office/drawing/2014/main" id="{FA9BC263-AA22-ADA7-08A6-D99F493416B5}"/>
                </a:ext>
              </a:extLst>
            </p:cNvPr>
            <p:cNvGrpSpPr/>
            <p:nvPr/>
          </p:nvGrpSpPr>
          <p:grpSpPr>
            <a:xfrm>
              <a:off x="1629592" y="3936681"/>
              <a:ext cx="1136637" cy="515984"/>
              <a:chOff x="1620800" y="2686953"/>
              <a:chExt cx="1136637" cy="515984"/>
            </a:xfrm>
          </p:grpSpPr>
          <p:sp>
            <p:nvSpPr>
              <p:cNvPr id="59" name="TextBox 58">
                <a:extLst>
                  <a:ext uri="{FF2B5EF4-FFF2-40B4-BE49-F238E27FC236}">
                    <a16:creationId xmlns:a16="http://schemas.microsoft.com/office/drawing/2014/main" id="{9B3A0F68-0D9A-5536-E29F-838EE33DC931}"/>
                  </a:ext>
                </a:extLst>
              </p:cNvPr>
              <p:cNvSpPr txBox="1"/>
              <p:nvPr/>
            </p:nvSpPr>
            <p:spPr>
              <a:xfrm>
                <a:off x="1637687" y="2686953"/>
                <a:ext cx="941376" cy="205692"/>
              </a:xfrm>
              <a:prstGeom prst="rect">
                <a:avLst/>
              </a:prstGeom>
              <a:noFill/>
            </p:spPr>
            <p:txBody>
              <a:bodyPr wrap="none" rtlCol="0">
                <a:spAutoFit/>
              </a:bodyPr>
              <a:lstStyle/>
              <a:p>
                <a:pPr>
                  <a:lnSpc>
                    <a:spcPct val="90000"/>
                  </a:lnSpc>
                  <a:spcBef>
                    <a:spcPts val="1000"/>
                  </a:spcBef>
                  <a:defRPr/>
                </a:pPr>
                <a:r>
                  <a:rPr lang="en-US" sz="1600">
                    <a:latin typeface="+mj-lt"/>
                  </a:rPr>
                  <a:t>MEng Mech 3</a:t>
                </a:r>
              </a:p>
            </p:txBody>
          </p:sp>
          <p:sp>
            <p:nvSpPr>
              <p:cNvPr id="60" name="TextBox 59">
                <a:extLst>
                  <a:ext uri="{FF2B5EF4-FFF2-40B4-BE49-F238E27FC236}">
                    <a16:creationId xmlns:a16="http://schemas.microsoft.com/office/drawing/2014/main" id="{1C318157-5201-33F2-3936-DE6FDD09B168}"/>
                  </a:ext>
                </a:extLst>
              </p:cNvPr>
              <p:cNvSpPr txBox="1"/>
              <p:nvPr/>
            </p:nvSpPr>
            <p:spPr>
              <a:xfrm>
                <a:off x="1620800" y="2900449"/>
                <a:ext cx="1136637" cy="302488"/>
              </a:xfrm>
              <a:prstGeom prst="rect">
                <a:avLst/>
              </a:prstGeom>
              <a:noFill/>
            </p:spPr>
            <p:txBody>
              <a:bodyPr wrap="square" rtlCol="0">
                <a:spAutoFit/>
              </a:bodyPr>
              <a:lstStyle/>
              <a:p>
                <a:r>
                  <a:rPr lang="en-US" sz="1200">
                    <a:solidFill>
                      <a:schemeClr val="tx1">
                        <a:lumMod val="75000"/>
                        <a:lumOff val="25000"/>
                      </a:schemeClr>
                    </a:solidFill>
                  </a:rPr>
                  <a:t>Design of wind energy system.</a:t>
                </a:r>
              </a:p>
            </p:txBody>
          </p:sp>
        </p:grpSp>
        <p:sp>
          <p:nvSpPr>
            <p:cNvPr id="57" name="Oval 56">
              <a:extLst>
                <a:ext uri="{FF2B5EF4-FFF2-40B4-BE49-F238E27FC236}">
                  <a16:creationId xmlns:a16="http://schemas.microsoft.com/office/drawing/2014/main" id="{B7675F79-861C-55EF-6EEF-30850122105C}"/>
                </a:ext>
              </a:extLst>
            </p:cNvPr>
            <p:cNvSpPr/>
            <p:nvPr/>
          </p:nvSpPr>
          <p:spPr>
            <a:xfrm>
              <a:off x="558873" y="3709473"/>
              <a:ext cx="1017386" cy="943505"/>
            </a:xfrm>
            <a:prstGeom prst="ellipse">
              <a:avLst/>
            </a:prstGeom>
            <a:solidFill>
              <a:schemeClr val="accent5">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rgbClr val="FFFFFF"/>
                </a:solidFill>
                <a:latin typeface="linea-basic-10" charset="0"/>
                <a:ea typeface="linea-basic-10" charset="0"/>
                <a:cs typeface="linea-basic-10" charset="0"/>
              </a:endParaRPr>
            </a:p>
          </p:txBody>
        </p:sp>
      </p:grpSp>
      <p:grpSp>
        <p:nvGrpSpPr>
          <p:cNvPr id="61" name="Group 60">
            <a:extLst>
              <a:ext uri="{FF2B5EF4-FFF2-40B4-BE49-F238E27FC236}">
                <a16:creationId xmlns:a16="http://schemas.microsoft.com/office/drawing/2014/main" id="{FEE3E785-7CC9-8B36-E612-F9DD8273E5CB}"/>
              </a:ext>
            </a:extLst>
          </p:cNvPr>
          <p:cNvGrpSpPr/>
          <p:nvPr/>
        </p:nvGrpSpPr>
        <p:grpSpPr>
          <a:xfrm>
            <a:off x="3631223" y="3149474"/>
            <a:ext cx="3248568" cy="1440000"/>
            <a:chOff x="4015485" y="3833797"/>
            <a:chExt cx="2295171" cy="943505"/>
          </a:xfrm>
        </p:grpSpPr>
        <p:grpSp>
          <p:nvGrpSpPr>
            <p:cNvPr id="62" name="Group 61">
              <a:extLst>
                <a:ext uri="{FF2B5EF4-FFF2-40B4-BE49-F238E27FC236}">
                  <a16:creationId xmlns:a16="http://schemas.microsoft.com/office/drawing/2014/main" id="{2268F21E-CF14-7CA7-8BB7-290F1E621119}"/>
                </a:ext>
              </a:extLst>
            </p:cNvPr>
            <p:cNvGrpSpPr/>
            <p:nvPr/>
          </p:nvGrpSpPr>
          <p:grpSpPr>
            <a:xfrm>
              <a:off x="5108380" y="3908929"/>
              <a:ext cx="1202276" cy="422741"/>
              <a:chOff x="1729203" y="2659201"/>
              <a:chExt cx="1202276" cy="422741"/>
            </a:xfrm>
          </p:grpSpPr>
          <p:sp>
            <p:nvSpPr>
              <p:cNvPr id="65" name="TextBox 64">
                <a:extLst>
                  <a:ext uri="{FF2B5EF4-FFF2-40B4-BE49-F238E27FC236}">
                    <a16:creationId xmlns:a16="http://schemas.microsoft.com/office/drawing/2014/main" id="{9B69F3CF-4658-F387-163C-EC0646560CAC}"/>
                  </a:ext>
                </a:extLst>
              </p:cNvPr>
              <p:cNvSpPr txBox="1"/>
              <p:nvPr/>
            </p:nvSpPr>
            <p:spPr>
              <a:xfrm>
                <a:off x="1737046" y="2659201"/>
                <a:ext cx="843704" cy="205692"/>
              </a:xfrm>
              <a:prstGeom prst="rect">
                <a:avLst/>
              </a:prstGeom>
              <a:noFill/>
            </p:spPr>
            <p:txBody>
              <a:bodyPr wrap="none" rtlCol="0">
                <a:spAutoFit/>
              </a:bodyPr>
              <a:lstStyle/>
              <a:p>
                <a:pPr>
                  <a:lnSpc>
                    <a:spcPct val="90000"/>
                  </a:lnSpc>
                  <a:spcBef>
                    <a:spcPts val="1000"/>
                  </a:spcBef>
                  <a:defRPr/>
                </a:pPr>
                <a:r>
                  <a:rPr lang="en-US" sz="1600">
                    <a:latin typeface="+mj-lt"/>
                  </a:rPr>
                  <a:t>BEng EESE 3</a:t>
                </a:r>
              </a:p>
            </p:txBody>
          </p:sp>
          <p:sp>
            <p:nvSpPr>
              <p:cNvPr id="66" name="TextBox 65">
                <a:extLst>
                  <a:ext uri="{FF2B5EF4-FFF2-40B4-BE49-F238E27FC236}">
                    <a16:creationId xmlns:a16="http://schemas.microsoft.com/office/drawing/2014/main" id="{629DA03A-D8EF-A24F-AE56-652B1061C508}"/>
                  </a:ext>
                </a:extLst>
              </p:cNvPr>
              <p:cNvSpPr txBox="1"/>
              <p:nvPr/>
            </p:nvSpPr>
            <p:spPr>
              <a:xfrm>
                <a:off x="1729203" y="2900449"/>
                <a:ext cx="1202276" cy="181493"/>
              </a:xfrm>
              <a:prstGeom prst="rect">
                <a:avLst/>
              </a:prstGeom>
              <a:noFill/>
            </p:spPr>
            <p:txBody>
              <a:bodyPr wrap="square" rtlCol="0">
                <a:spAutoFit/>
              </a:bodyPr>
              <a:lstStyle/>
              <a:p>
                <a:r>
                  <a:rPr lang="en-IN" sz="1200">
                    <a:solidFill>
                      <a:schemeClr val="tx1">
                        <a:lumMod val="75000"/>
                        <a:lumOff val="25000"/>
                      </a:schemeClr>
                    </a:solidFill>
                  </a:rPr>
                  <a:t>Control systems.</a:t>
                </a:r>
              </a:p>
            </p:txBody>
          </p:sp>
        </p:grpSp>
        <p:sp>
          <p:nvSpPr>
            <p:cNvPr id="63" name="Oval 62">
              <a:extLst>
                <a:ext uri="{FF2B5EF4-FFF2-40B4-BE49-F238E27FC236}">
                  <a16:creationId xmlns:a16="http://schemas.microsoft.com/office/drawing/2014/main" id="{00141545-C1CF-8780-2204-9731F6344895}"/>
                </a:ext>
              </a:extLst>
            </p:cNvPr>
            <p:cNvSpPr/>
            <p:nvPr/>
          </p:nvSpPr>
          <p:spPr>
            <a:xfrm>
              <a:off x="4015485" y="3833797"/>
              <a:ext cx="1017386" cy="943505"/>
            </a:xfrm>
            <a:prstGeom prst="ellipse">
              <a:avLst/>
            </a:prstGeom>
            <a:solidFill>
              <a:schemeClr val="accent5">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rgbClr val="FFFFFF"/>
                </a:solidFill>
                <a:latin typeface="linea-basic-10" charset="0"/>
                <a:ea typeface="linea-basic-10" charset="0"/>
                <a:cs typeface="linea-basic-10" charset="0"/>
              </a:endParaRPr>
            </a:p>
          </p:txBody>
        </p:sp>
      </p:grpSp>
      <p:grpSp>
        <p:nvGrpSpPr>
          <p:cNvPr id="67" name="Group 66">
            <a:extLst>
              <a:ext uri="{FF2B5EF4-FFF2-40B4-BE49-F238E27FC236}">
                <a16:creationId xmlns:a16="http://schemas.microsoft.com/office/drawing/2014/main" id="{60743EC8-461A-E73B-6C89-C27472036139}"/>
              </a:ext>
            </a:extLst>
          </p:cNvPr>
          <p:cNvGrpSpPr/>
          <p:nvPr/>
        </p:nvGrpSpPr>
        <p:grpSpPr>
          <a:xfrm>
            <a:off x="201639" y="4992976"/>
            <a:ext cx="3225072" cy="1440000"/>
            <a:chOff x="645100" y="4960404"/>
            <a:chExt cx="2278571" cy="943505"/>
          </a:xfrm>
        </p:grpSpPr>
        <p:grpSp>
          <p:nvGrpSpPr>
            <p:cNvPr id="68" name="Group 67">
              <a:extLst>
                <a:ext uri="{FF2B5EF4-FFF2-40B4-BE49-F238E27FC236}">
                  <a16:creationId xmlns:a16="http://schemas.microsoft.com/office/drawing/2014/main" id="{70BF3E0A-D2BB-9703-D36B-A72C2A737BF8}"/>
                </a:ext>
              </a:extLst>
            </p:cNvPr>
            <p:cNvGrpSpPr/>
            <p:nvPr/>
          </p:nvGrpSpPr>
          <p:grpSpPr>
            <a:xfrm>
              <a:off x="1711657" y="5035536"/>
              <a:ext cx="1212014" cy="543736"/>
              <a:chOff x="1702865" y="2659201"/>
              <a:chExt cx="1212014" cy="543736"/>
            </a:xfrm>
          </p:grpSpPr>
          <p:sp>
            <p:nvSpPr>
              <p:cNvPr id="71" name="TextBox 70">
                <a:extLst>
                  <a:ext uri="{FF2B5EF4-FFF2-40B4-BE49-F238E27FC236}">
                    <a16:creationId xmlns:a16="http://schemas.microsoft.com/office/drawing/2014/main" id="{1F20E1A7-A62A-1C15-A3B9-12F74F261FC6}"/>
                  </a:ext>
                </a:extLst>
              </p:cNvPr>
              <p:cNvSpPr txBox="1"/>
              <p:nvPr/>
            </p:nvSpPr>
            <p:spPr>
              <a:xfrm>
                <a:off x="1707455" y="2659201"/>
                <a:ext cx="897206" cy="205692"/>
              </a:xfrm>
              <a:prstGeom prst="rect">
                <a:avLst/>
              </a:prstGeom>
              <a:noFill/>
            </p:spPr>
            <p:txBody>
              <a:bodyPr wrap="none" rtlCol="0">
                <a:spAutoFit/>
              </a:bodyPr>
              <a:lstStyle/>
              <a:p>
                <a:pPr>
                  <a:lnSpc>
                    <a:spcPct val="90000"/>
                  </a:lnSpc>
                  <a:spcBef>
                    <a:spcPts val="1000"/>
                  </a:spcBef>
                  <a:defRPr/>
                </a:pPr>
                <a:r>
                  <a:rPr lang="en-US" sz="1600">
                    <a:latin typeface="+mj-lt"/>
                  </a:rPr>
                  <a:t>BEng Mech 3</a:t>
                </a:r>
              </a:p>
            </p:txBody>
          </p:sp>
          <p:sp>
            <p:nvSpPr>
              <p:cNvPr id="72" name="TextBox 71">
                <a:extLst>
                  <a:ext uri="{FF2B5EF4-FFF2-40B4-BE49-F238E27FC236}">
                    <a16:creationId xmlns:a16="http://schemas.microsoft.com/office/drawing/2014/main" id="{5B7D336A-999B-2023-E7AC-81B0B99911C9}"/>
                  </a:ext>
                </a:extLst>
              </p:cNvPr>
              <p:cNvSpPr txBox="1"/>
              <p:nvPr/>
            </p:nvSpPr>
            <p:spPr>
              <a:xfrm>
                <a:off x="1702865" y="2900449"/>
                <a:ext cx="1212014" cy="302488"/>
              </a:xfrm>
              <a:prstGeom prst="rect">
                <a:avLst/>
              </a:prstGeom>
              <a:noFill/>
            </p:spPr>
            <p:txBody>
              <a:bodyPr wrap="square" rtlCol="0">
                <a:spAutoFit/>
              </a:bodyPr>
              <a:lstStyle/>
              <a:p>
                <a:r>
                  <a:rPr lang="en-US" sz="1200">
                    <a:solidFill>
                      <a:schemeClr val="tx1">
                        <a:lumMod val="75000"/>
                        <a:lumOff val="25000"/>
                      </a:schemeClr>
                    </a:solidFill>
                  </a:rPr>
                  <a:t>Design of wave </a:t>
                </a:r>
              </a:p>
              <a:p>
                <a:r>
                  <a:rPr lang="en-US" sz="1200">
                    <a:solidFill>
                      <a:schemeClr val="tx1">
                        <a:lumMod val="75000"/>
                        <a:lumOff val="25000"/>
                      </a:schemeClr>
                    </a:solidFill>
                  </a:rPr>
                  <a:t>energy system.</a:t>
                </a:r>
              </a:p>
            </p:txBody>
          </p:sp>
        </p:grpSp>
        <p:sp>
          <p:nvSpPr>
            <p:cNvPr id="69" name="Oval 68">
              <a:extLst>
                <a:ext uri="{FF2B5EF4-FFF2-40B4-BE49-F238E27FC236}">
                  <a16:creationId xmlns:a16="http://schemas.microsoft.com/office/drawing/2014/main" id="{AD870A54-DFDB-C140-A65E-F9FD7DB1D2E7}"/>
                </a:ext>
              </a:extLst>
            </p:cNvPr>
            <p:cNvSpPr/>
            <p:nvPr/>
          </p:nvSpPr>
          <p:spPr>
            <a:xfrm>
              <a:off x="645100" y="4960404"/>
              <a:ext cx="1017386" cy="943505"/>
            </a:xfrm>
            <a:prstGeom prst="ellipse">
              <a:avLst/>
            </a:prstGeom>
            <a:solidFill>
              <a:schemeClr val="accent5">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rgbClr val="FFFFFF"/>
                </a:solidFill>
                <a:latin typeface="linea-basic-10" charset="0"/>
                <a:ea typeface="linea-basic-10" charset="0"/>
                <a:cs typeface="linea-basic-10" charset="0"/>
              </a:endParaRPr>
            </a:p>
          </p:txBody>
        </p:sp>
      </p:grpSp>
      <p:grpSp>
        <p:nvGrpSpPr>
          <p:cNvPr id="73" name="Group 72">
            <a:extLst>
              <a:ext uri="{FF2B5EF4-FFF2-40B4-BE49-F238E27FC236}">
                <a16:creationId xmlns:a16="http://schemas.microsoft.com/office/drawing/2014/main" id="{7D70E032-F2FB-3FBA-9D7F-8873093A3BF4}"/>
              </a:ext>
            </a:extLst>
          </p:cNvPr>
          <p:cNvGrpSpPr/>
          <p:nvPr/>
        </p:nvGrpSpPr>
        <p:grpSpPr>
          <a:xfrm>
            <a:off x="3631223" y="4957417"/>
            <a:ext cx="3498773" cy="1440000"/>
            <a:chOff x="4015485" y="4960404"/>
            <a:chExt cx="2471946" cy="943505"/>
          </a:xfrm>
        </p:grpSpPr>
        <p:grpSp>
          <p:nvGrpSpPr>
            <p:cNvPr id="74" name="Group 73">
              <a:extLst>
                <a:ext uri="{FF2B5EF4-FFF2-40B4-BE49-F238E27FC236}">
                  <a16:creationId xmlns:a16="http://schemas.microsoft.com/office/drawing/2014/main" id="{F03CA3B9-796E-8348-AA5D-2FF5CB02F78C}"/>
                </a:ext>
              </a:extLst>
            </p:cNvPr>
            <p:cNvGrpSpPr/>
            <p:nvPr/>
          </p:nvGrpSpPr>
          <p:grpSpPr>
            <a:xfrm>
              <a:off x="5111897" y="5044851"/>
              <a:ext cx="1375534" cy="538550"/>
              <a:chOff x="1732720" y="2668516"/>
              <a:chExt cx="1375534" cy="538550"/>
            </a:xfrm>
          </p:grpSpPr>
          <p:sp>
            <p:nvSpPr>
              <p:cNvPr id="77" name="TextBox 76">
                <a:extLst>
                  <a:ext uri="{FF2B5EF4-FFF2-40B4-BE49-F238E27FC236}">
                    <a16:creationId xmlns:a16="http://schemas.microsoft.com/office/drawing/2014/main" id="{D2A0705D-6E67-9926-753C-62EA6C90B306}"/>
                  </a:ext>
                </a:extLst>
              </p:cNvPr>
              <p:cNvSpPr txBox="1"/>
              <p:nvPr/>
            </p:nvSpPr>
            <p:spPr>
              <a:xfrm>
                <a:off x="1740563" y="2668516"/>
                <a:ext cx="887875" cy="205692"/>
              </a:xfrm>
              <a:prstGeom prst="rect">
                <a:avLst/>
              </a:prstGeom>
              <a:noFill/>
            </p:spPr>
            <p:txBody>
              <a:bodyPr wrap="none" rtlCol="0">
                <a:spAutoFit/>
              </a:bodyPr>
              <a:lstStyle/>
              <a:p>
                <a:pPr>
                  <a:lnSpc>
                    <a:spcPct val="90000"/>
                  </a:lnSpc>
                  <a:spcBef>
                    <a:spcPts val="1000"/>
                  </a:spcBef>
                  <a:defRPr/>
                </a:pPr>
                <a:r>
                  <a:rPr lang="en-US" sz="1600">
                    <a:latin typeface="+mj-lt"/>
                  </a:rPr>
                  <a:t>MEng EESE 3</a:t>
                </a:r>
              </a:p>
            </p:txBody>
          </p:sp>
          <p:sp>
            <p:nvSpPr>
              <p:cNvPr id="78" name="TextBox 77">
                <a:extLst>
                  <a:ext uri="{FF2B5EF4-FFF2-40B4-BE49-F238E27FC236}">
                    <a16:creationId xmlns:a16="http://schemas.microsoft.com/office/drawing/2014/main" id="{C70B3B77-AA9D-ECC1-77B9-B978F122521A}"/>
                  </a:ext>
                </a:extLst>
              </p:cNvPr>
              <p:cNvSpPr txBox="1"/>
              <p:nvPr/>
            </p:nvSpPr>
            <p:spPr>
              <a:xfrm>
                <a:off x="1732720" y="2904577"/>
                <a:ext cx="1375534" cy="302489"/>
              </a:xfrm>
              <a:prstGeom prst="rect">
                <a:avLst/>
              </a:prstGeom>
              <a:noFill/>
            </p:spPr>
            <p:txBody>
              <a:bodyPr wrap="square" rtlCol="0">
                <a:spAutoFit/>
              </a:bodyPr>
              <a:lstStyle/>
              <a:p>
                <a:r>
                  <a:rPr lang="en-US" sz="1200">
                    <a:solidFill>
                      <a:schemeClr val="tx1">
                        <a:lumMod val="75000"/>
                        <a:lumOff val="25000"/>
                      </a:schemeClr>
                    </a:solidFill>
                  </a:rPr>
                  <a:t>Power delivery system </a:t>
                </a:r>
              </a:p>
              <a:p>
                <a:r>
                  <a:rPr lang="en-US" sz="1200">
                    <a:solidFill>
                      <a:schemeClr val="tx1">
                        <a:lumMod val="75000"/>
                        <a:lumOff val="25000"/>
                      </a:schemeClr>
                    </a:solidFill>
                  </a:rPr>
                  <a:t>and energy storage</a:t>
                </a:r>
              </a:p>
            </p:txBody>
          </p:sp>
        </p:grpSp>
        <p:sp>
          <p:nvSpPr>
            <p:cNvPr id="75" name="Oval 74">
              <a:extLst>
                <a:ext uri="{FF2B5EF4-FFF2-40B4-BE49-F238E27FC236}">
                  <a16:creationId xmlns:a16="http://schemas.microsoft.com/office/drawing/2014/main" id="{AA556273-922E-D47B-625B-7521437A99BF}"/>
                </a:ext>
              </a:extLst>
            </p:cNvPr>
            <p:cNvSpPr/>
            <p:nvPr/>
          </p:nvSpPr>
          <p:spPr>
            <a:xfrm>
              <a:off x="4015485" y="4960404"/>
              <a:ext cx="1017386" cy="943505"/>
            </a:xfrm>
            <a:prstGeom prst="ellipse">
              <a:avLst/>
            </a:prstGeom>
            <a:solidFill>
              <a:schemeClr val="accent5">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rgbClr val="FFFFFF"/>
                </a:solidFill>
                <a:latin typeface="linea-basic-10" charset="0"/>
                <a:ea typeface="linea-basic-10" charset="0"/>
                <a:cs typeface="linea-basic-10" charset="0"/>
              </a:endParaRPr>
            </a:p>
          </p:txBody>
        </p:sp>
      </p:grpSp>
      <p:pic>
        <p:nvPicPr>
          <p:cNvPr id="81" name="Graphic 80" descr="Wind Turbines with solid fill">
            <a:extLst>
              <a:ext uri="{FF2B5EF4-FFF2-40B4-BE49-F238E27FC236}">
                <a16:creationId xmlns:a16="http://schemas.microsoft.com/office/drawing/2014/main" id="{E7CC310E-0B86-01B2-8B87-594D44CBE35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38486" y="3503386"/>
            <a:ext cx="877291" cy="780366"/>
          </a:xfrm>
          <a:prstGeom prst="rect">
            <a:avLst/>
          </a:prstGeom>
        </p:spPr>
      </p:pic>
      <p:pic>
        <p:nvPicPr>
          <p:cNvPr id="83" name="Graphic 82" descr="Solar Panels with solid fill">
            <a:extLst>
              <a:ext uri="{FF2B5EF4-FFF2-40B4-BE49-F238E27FC236}">
                <a16:creationId xmlns:a16="http://schemas.microsoft.com/office/drawing/2014/main" id="{9B409E31-FB76-B00A-815C-ED5BADD1FEE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856971" y="1597412"/>
            <a:ext cx="914400" cy="914400"/>
          </a:xfrm>
          <a:prstGeom prst="rect">
            <a:avLst/>
          </a:prstGeom>
        </p:spPr>
      </p:pic>
      <p:pic>
        <p:nvPicPr>
          <p:cNvPr id="87" name="Graphic 86" descr="Wave with solid fill">
            <a:extLst>
              <a:ext uri="{FF2B5EF4-FFF2-40B4-BE49-F238E27FC236}">
                <a16:creationId xmlns:a16="http://schemas.microsoft.com/office/drawing/2014/main" id="{F3A04062-5A59-99D5-06A0-2DF06DF889BA}"/>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46502" y="5243268"/>
            <a:ext cx="914400" cy="914400"/>
          </a:xfrm>
          <a:prstGeom prst="rect">
            <a:avLst/>
          </a:prstGeom>
        </p:spPr>
      </p:pic>
      <p:pic>
        <p:nvPicPr>
          <p:cNvPr id="94" name="Graphic 93" descr="Blueprint with solid fill">
            <a:extLst>
              <a:ext uri="{FF2B5EF4-FFF2-40B4-BE49-F238E27FC236}">
                <a16:creationId xmlns:a16="http://schemas.microsoft.com/office/drawing/2014/main" id="{DA9D00DB-DE49-53F5-213D-5891F0976F72}"/>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396051" y="1653699"/>
            <a:ext cx="914400" cy="914400"/>
          </a:xfrm>
          <a:prstGeom prst="rect">
            <a:avLst/>
          </a:prstGeom>
        </p:spPr>
      </p:pic>
      <p:pic>
        <p:nvPicPr>
          <p:cNvPr id="96" name="Graphic 95" descr="Processor with solid fill">
            <a:extLst>
              <a:ext uri="{FF2B5EF4-FFF2-40B4-BE49-F238E27FC236}">
                <a16:creationId xmlns:a16="http://schemas.microsoft.com/office/drawing/2014/main" id="{5A66F805-97C5-D1B1-D80A-8F71001AB624}"/>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3888670" y="3369351"/>
            <a:ext cx="914400" cy="914400"/>
          </a:xfrm>
          <a:prstGeom prst="rect">
            <a:avLst/>
          </a:prstGeom>
        </p:spPr>
      </p:pic>
      <p:pic>
        <p:nvPicPr>
          <p:cNvPr id="102" name="Graphic 101" descr="Full battery with solid fill">
            <a:extLst>
              <a:ext uri="{FF2B5EF4-FFF2-40B4-BE49-F238E27FC236}">
                <a16:creationId xmlns:a16="http://schemas.microsoft.com/office/drawing/2014/main" id="{E4FBFC85-868D-B908-63DB-00B9833C8B8C}"/>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3888670" y="5243268"/>
            <a:ext cx="914400" cy="914400"/>
          </a:xfrm>
          <a:prstGeom prst="rect">
            <a:avLst/>
          </a:prstGeom>
        </p:spPr>
      </p:pic>
    </p:spTree>
    <p:extLst>
      <p:ext uri="{BB962C8B-B14F-4D97-AF65-F5344CB8AC3E}">
        <p14:creationId xmlns:p14="http://schemas.microsoft.com/office/powerpoint/2010/main" val="63272779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additive="base">
                                        <p:cTn id="12" dur="500" fill="hold"/>
                                        <p:tgtEl>
                                          <p:spTgt spid="40"/>
                                        </p:tgtEl>
                                        <p:attrNameLst>
                                          <p:attrName>ppt_x</p:attrName>
                                        </p:attrNameLst>
                                      </p:cBhvr>
                                      <p:tavLst>
                                        <p:tav tm="0">
                                          <p:val>
                                            <p:strVal val="#ppt_x"/>
                                          </p:val>
                                        </p:tav>
                                        <p:tav tm="100000">
                                          <p:val>
                                            <p:strVal val="#ppt_x"/>
                                          </p:val>
                                        </p:tav>
                                      </p:tavLst>
                                    </p:anim>
                                    <p:anim calcmode="lin" valueType="num">
                                      <p:cBhvr additive="base">
                                        <p:cTn id="13" dur="500" fill="hold"/>
                                        <p:tgtEl>
                                          <p:spTgt spid="40"/>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47"/>
                                        </p:tgtEl>
                                        <p:attrNameLst>
                                          <p:attrName>style.visibility</p:attrName>
                                        </p:attrNameLst>
                                      </p:cBhvr>
                                      <p:to>
                                        <p:strVal val="visible"/>
                                      </p:to>
                                    </p:set>
                                    <p:anim calcmode="lin" valueType="num">
                                      <p:cBhvr additive="base">
                                        <p:cTn id="17" dur="500" fill="hold"/>
                                        <p:tgtEl>
                                          <p:spTgt spid="47"/>
                                        </p:tgtEl>
                                        <p:attrNameLst>
                                          <p:attrName>ppt_x</p:attrName>
                                        </p:attrNameLst>
                                      </p:cBhvr>
                                      <p:tavLst>
                                        <p:tav tm="0">
                                          <p:val>
                                            <p:strVal val="#ppt_x"/>
                                          </p:val>
                                        </p:tav>
                                        <p:tav tm="100000">
                                          <p:val>
                                            <p:strVal val="#ppt_x"/>
                                          </p:val>
                                        </p:tav>
                                      </p:tavLst>
                                    </p:anim>
                                    <p:anim calcmode="lin" valueType="num">
                                      <p:cBhvr additive="base">
                                        <p:cTn id="18" dur="500" fill="hold"/>
                                        <p:tgtEl>
                                          <p:spTgt spid="47"/>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55"/>
                                        </p:tgtEl>
                                        <p:attrNameLst>
                                          <p:attrName>style.visibility</p:attrName>
                                        </p:attrNameLst>
                                      </p:cBhvr>
                                      <p:to>
                                        <p:strVal val="visible"/>
                                      </p:to>
                                    </p:set>
                                    <p:anim calcmode="lin" valueType="num">
                                      <p:cBhvr additive="base">
                                        <p:cTn id="22" dur="500" fill="hold"/>
                                        <p:tgtEl>
                                          <p:spTgt spid="55"/>
                                        </p:tgtEl>
                                        <p:attrNameLst>
                                          <p:attrName>ppt_x</p:attrName>
                                        </p:attrNameLst>
                                      </p:cBhvr>
                                      <p:tavLst>
                                        <p:tav tm="0">
                                          <p:val>
                                            <p:strVal val="#ppt_x"/>
                                          </p:val>
                                        </p:tav>
                                        <p:tav tm="100000">
                                          <p:val>
                                            <p:strVal val="#ppt_x"/>
                                          </p:val>
                                        </p:tav>
                                      </p:tavLst>
                                    </p:anim>
                                    <p:anim calcmode="lin" valueType="num">
                                      <p:cBhvr additive="base">
                                        <p:cTn id="23" dur="500" fill="hold"/>
                                        <p:tgtEl>
                                          <p:spTgt spid="55"/>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61"/>
                                        </p:tgtEl>
                                        <p:attrNameLst>
                                          <p:attrName>style.visibility</p:attrName>
                                        </p:attrNameLst>
                                      </p:cBhvr>
                                      <p:to>
                                        <p:strVal val="visible"/>
                                      </p:to>
                                    </p:set>
                                    <p:anim calcmode="lin" valueType="num">
                                      <p:cBhvr additive="base">
                                        <p:cTn id="27" dur="500" fill="hold"/>
                                        <p:tgtEl>
                                          <p:spTgt spid="61"/>
                                        </p:tgtEl>
                                        <p:attrNameLst>
                                          <p:attrName>ppt_x</p:attrName>
                                        </p:attrNameLst>
                                      </p:cBhvr>
                                      <p:tavLst>
                                        <p:tav tm="0">
                                          <p:val>
                                            <p:strVal val="#ppt_x"/>
                                          </p:val>
                                        </p:tav>
                                        <p:tav tm="100000">
                                          <p:val>
                                            <p:strVal val="#ppt_x"/>
                                          </p:val>
                                        </p:tav>
                                      </p:tavLst>
                                    </p:anim>
                                    <p:anim calcmode="lin" valueType="num">
                                      <p:cBhvr additive="base">
                                        <p:cTn id="28" dur="500" fill="hold"/>
                                        <p:tgtEl>
                                          <p:spTgt spid="61"/>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67"/>
                                        </p:tgtEl>
                                        <p:attrNameLst>
                                          <p:attrName>style.visibility</p:attrName>
                                        </p:attrNameLst>
                                      </p:cBhvr>
                                      <p:to>
                                        <p:strVal val="visible"/>
                                      </p:to>
                                    </p:set>
                                    <p:anim calcmode="lin" valueType="num">
                                      <p:cBhvr additive="base">
                                        <p:cTn id="32" dur="500" fill="hold"/>
                                        <p:tgtEl>
                                          <p:spTgt spid="67"/>
                                        </p:tgtEl>
                                        <p:attrNameLst>
                                          <p:attrName>ppt_x</p:attrName>
                                        </p:attrNameLst>
                                      </p:cBhvr>
                                      <p:tavLst>
                                        <p:tav tm="0">
                                          <p:val>
                                            <p:strVal val="#ppt_x"/>
                                          </p:val>
                                        </p:tav>
                                        <p:tav tm="100000">
                                          <p:val>
                                            <p:strVal val="#ppt_x"/>
                                          </p:val>
                                        </p:tav>
                                      </p:tavLst>
                                    </p:anim>
                                    <p:anim calcmode="lin" valueType="num">
                                      <p:cBhvr additive="base">
                                        <p:cTn id="33" dur="500" fill="hold"/>
                                        <p:tgtEl>
                                          <p:spTgt spid="67"/>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nodeType="afterEffect">
                                  <p:stCondLst>
                                    <p:cond delay="0"/>
                                  </p:stCondLst>
                                  <p:childTnLst>
                                    <p:set>
                                      <p:cBhvr>
                                        <p:cTn id="36" dur="1" fill="hold">
                                          <p:stCondLst>
                                            <p:cond delay="0"/>
                                          </p:stCondLst>
                                        </p:cTn>
                                        <p:tgtEl>
                                          <p:spTgt spid="73"/>
                                        </p:tgtEl>
                                        <p:attrNameLst>
                                          <p:attrName>style.visibility</p:attrName>
                                        </p:attrNameLst>
                                      </p:cBhvr>
                                      <p:to>
                                        <p:strVal val="visible"/>
                                      </p:to>
                                    </p:set>
                                    <p:anim calcmode="lin" valueType="num">
                                      <p:cBhvr additive="base">
                                        <p:cTn id="37" dur="500" fill="hold"/>
                                        <p:tgtEl>
                                          <p:spTgt spid="73"/>
                                        </p:tgtEl>
                                        <p:attrNameLst>
                                          <p:attrName>ppt_x</p:attrName>
                                        </p:attrNameLst>
                                      </p:cBhvr>
                                      <p:tavLst>
                                        <p:tav tm="0">
                                          <p:val>
                                            <p:strVal val="#ppt_x"/>
                                          </p:val>
                                        </p:tav>
                                        <p:tav tm="100000">
                                          <p:val>
                                            <p:strVal val="#ppt_x"/>
                                          </p:val>
                                        </p:tav>
                                      </p:tavLst>
                                    </p:anim>
                                    <p:anim calcmode="lin" valueType="num">
                                      <p:cBhvr additive="base">
                                        <p:cTn id="38" dur="500" fill="hold"/>
                                        <p:tgtEl>
                                          <p:spTgt spid="73"/>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16" presetClass="entr" presetSubtype="21" fill="hold" nodeType="afterEffect">
                                  <p:stCondLst>
                                    <p:cond delay="0"/>
                                  </p:stCondLst>
                                  <p:childTnLst>
                                    <p:set>
                                      <p:cBhvr>
                                        <p:cTn id="41" dur="1" fill="hold">
                                          <p:stCondLst>
                                            <p:cond delay="0"/>
                                          </p:stCondLst>
                                        </p:cTn>
                                        <p:tgtEl>
                                          <p:spTgt spid="81"/>
                                        </p:tgtEl>
                                        <p:attrNameLst>
                                          <p:attrName>style.visibility</p:attrName>
                                        </p:attrNameLst>
                                      </p:cBhvr>
                                      <p:to>
                                        <p:strVal val="visible"/>
                                      </p:to>
                                    </p:set>
                                    <p:animEffect transition="in" filter="barn(inVertical)">
                                      <p:cBhvr>
                                        <p:cTn id="42" dur="500"/>
                                        <p:tgtEl>
                                          <p:spTgt spid="81"/>
                                        </p:tgtEl>
                                      </p:cBhvr>
                                    </p:animEffect>
                                  </p:childTnLst>
                                </p:cTn>
                              </p:par>
                            </p:childTnLst>
                          </p:cTn>
                        </p:par>
                        <p:par>
                          <p:cTn id="43" fill="hold">
                            <p:stCondLst>
                              <p:cond delay="4000"/>
                            </p:stCondLst>
                            <p:childTnLst>
                              <p:par>
                                <p:cTn id="44" presetID="16" presetClass="entr" presetSubtype="21" fill="hold" nodeType="afterEffect">
                                  <p:stCondLst>
                                    <p:cond delay="0"/>
                                  </p:stCondLst>
                                  <p:childTnLst>
                                    <p:set>
                                      <p:cBhvr>
                                        <p:cTn id="45" dur="1" fill="hold">
                                          <p:stCondLst>
                                            <p:cond delay="0"/>
                                          </p:stCondLst>
                                        </p:cTn>
                                        <p:tgtEl>
                                          <p:spTgt spid="83"/>
                                        </p:tgtEl>
                                        <p:attrNameLst>
                                          <p:attrName>style.visibility</p:attrName>
                                        </p:attrNameLst>
                                      </p:cBhvr>
                                      <p:to>
                                        <p:strVal val="visible"/>
                                      </p:to>
                                    </p:set>
                                    <p:animEffect transition="in" filter="barn(inVertical)">
                                      <p:cBhvr>
                                        <p:cTn id="46" dur="500"/>
                                        <p:tgtEl>
                                          <p:spTgt spid="83"/>
                                        </p:tgtEl>
                                      </p:cBhvr>
                                    </p:animEffect>
                                  </p:childTnLst>
                                </p:cTn>
                              </p:par>
                            </p:childTnLst>
                          </p:cTn>
                        </p:par>
                        <p:par>
                          <p:cTn id="47" fill="hold">
                            <p:stCondLst>
                              <p:cond delay="4500"/>
                            </p:stCondLst>
                            <p:childTnLst>
                              <p:par>
                                <p:cTn id="48" presetID="16" presetClass="entr" presetSubtype="21" fill="hold" nodeType="afterEffect">
                                  <p:stCondLst>
                                    <p:cond delay="0"/>
                                  </p:stCondLst>
                                  <p:childTnLst>
                                    <p:set>
                                      <p:cBhvr>
                                        <p:cTn id="49" dur="1" fill="hold">
                                          <p:stCondLst>
                                            <p:cond delay="0"/>
                                          </p:stCondLst>
                                        </p:cTn>
                                        <p:tgtEl>
                                          <p:spTgt spid="87"/>
                                        </p:tgtEl>
                                        <p:attrNameLst>
                                          <p:attrName>style.visibility</p:attrName>
                                        </p:attrNameLst>
                                      </p:cBhvr>
                                      <p:to>
                                        <p:strVal val="visible"/>
                                      </p:to>
                                    </p:set>
                                    <p:animEffect transition="in" filter="barn(inVertical)">
                                      <p:cBhvr>
                                        <p:cTn id="50" dur="500"/>
                                        <p:tgtEl>
                                          <p:spTgt spid="87"/>
                                        </p:tgtEl>
                                      </p:cBhvr>
                                    </p:animEffect>
                                  </p:childTnLst>
                                </p:cTn>
                              </p:par>
                            </p:childTnLst>
                          </p:cTn>
                        </p:par>
                        <p:par>
                          <p:cTn id="51" fill="hold">
                            <p:stCondLst>
                              <p:cond delay="5000"/>
                            </p:stCondLst>
                            <p:childTnLst>
                              <p:par>
                                <p:cTn id="52" presetID="16" presetClass="entr" presetSubtype="21" fill="hold" nodeType="afterEffect">
                                  <p:stCondLst>
                                    <p:cond delay="0"/>
                                  </p:stCondLst>
                                  <p:childTnLst>
                                    <p:set>
                                      <p:cBhvr>
                                        <p:cTn id="53" dur="1" fill="hold">
                                          <p:stCondLst>
                                            <p:cond delay="0"/>
                                          </p:stCondLst>
                                        </p:cTn>
                                        <p:tgtEl>
                                          <p:spTgt spid="94"/>
                                        </p:tgtEl>
                                        <p:attrNameLst>
                                          <p:attrName>style.visibility</p:attrName>
                                        </p:attrNameLst>
                                      </p:cBhvr>
                                      <p:to>
                                        <p:strVal val="visible"/>
                                      </p:to>
                                    </p:set>
                                    <p:animEffect transition="in" filter="barn(inVertical)">
                                      <p:cBhvr>
                                        <p:cTn id="54" dur="500"/>
                                        <p:tgtEl>
                                          <p:spTgt spid="94"/>
                                        </p:tgtEl>
                                      </p:cBhvr>
                                    </p:animEffect>
                                  </p:childTnLst>
                                </p:cTn>
                              </p:par>
                            </p:childTnLst>
                          </p:cTn>
                        </p:par>
                        <p:par>
                          <p:cTn id="55" fill="hold">
                            <p:stCondLst>
                              <p:cond delay="5500"/>
                            </p:stCondLst>
                            <p:childTnLst>
                              <p:par>
                                <p:cTn id="56" presetID="16" presetClass="entr" presetSubtype="21" fill="hold" nodeType="afterEffect">
                                  <p:stCondLst>
                                    <p:cond delay="0"/>
                                  </p:stCondLst>
                                  <p:childTnLst>
                                    <p:set>
                                      <p:cBhvr>
                                        <p:cTn id="57" dur="1" fill="hold">
                                          <p:stCondLst>
                                            <p:cond delay="0"/>
                                          </p:stCondLst>
                                        </p:cTn>
                                        <p:tgtEl>
                                          <p:spTgt spid="96"/>
                                        </p:tgtEl>
                                        <p:attrNameLst>
                                          <p:attrName>style.visibility</p:attrName>
                                        </p:attrNameLst>
                                      </p:cBhvr>
                                      <p:to>
                                        <p:strVal val="visible"/>
                                      </p:to>
                                    </p:set>
                                    <p:animEffect transition="in" filter="barn(inVertical)">
                                      <p:cBhvr>
                                        <p:cTn id="58" dur="500"/>
                                        <p:tgtEl>
                                          <p:spTgt spid="96"/>
                                        </p:tgtEl>
                                      </p:cBhvr>
                                    </p:animEffect>
                                  </p:childTnLst>
                                </p:cTn>
                              </p:par>
                            </p:childTnLst>
                          </p:cTn>
                        </p:par>
                        <p:par>
                          <p:cTn id="59" fill="hold">
                            <p:stCondLst>
                              <p:cond delay="6000"/>
                            </p:stCondLst>
                            <p:childTnLst>
                              <p:par>
                                <p:cTn id="60" presetID="16" presetClass="entr" presetSubtype="21" fill="hold" nodeType="afterEffect">
                                  <p:stCondLst>
                                    <p:cond delay="0"/>
                                  </p:stCondLst>
                                  <p:childTnLst>
                                    <p:set>
                                      <p:cBhvr>
                                        <p:cTn id="61" dur="1" fill="hold">
                                          <p:stCondLst>
                                            <p:cond delay="0"/>
                                          </p:stCondLst>
                                        </p:cTn>
                                        <p:tgtEl>
                                          <p:spTgt spid="102"/>
                                        </p:tgtEl>
                                        <p:attrNameLst>
                                          <p:attrName>style.visibility</p:attrName>
                                        </p:attrNameLst>
                                      </p:cBhvr>
                                      <p:to>
                                        <p:strVal val="visible"/>
                                      </p:to>
                                    </p:set>
                                    <p:animEffect transition="in" filter="barn(inVertical)">
                                      <p:cBhvr>
                                        <p:cTn id="62"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extLst>
    <p:ext uri="{6950BFC3-D8DA-4A85-94F7-54DA5524770B}">
      <p188:commentRel xmlns:p188="http://schemas.microsoft.com/office/powerpoint/2018/8/main" r:id="rId3"/>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00C1472-7683-AD4E-C11C-3E643AE64FE6}"/>
              </a:ext>
            </a:extLst>
          </p:cNvPr>
          <p:cNvSpPr/>
          <p:nvPr/>
        </p:nvSpPr>
        <p:spPr>
          <a:xfrm>
            <a:off x="3657600" y="407313"/>
            <a:ext cx="5509259" cy="718458"/>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5" name="Text Placeholder 42">
            <a:extLst>
              <a:ext uri="{FF2B5EF4-FFF2-40B4-BE49-F238E27FC236}">
                <a16:creationId xmlns:a16="http://schemas.microsoft.com/office/drawing/2014/main" id="{5D1C3F68-2E29-3871-95F5-69D63749DDAA}"/>
              </a:ext>
            </a:extLst>
          </p:cNvPr>
          <p:cNvSpPr txBox="1">
            <a:spLocks/>
          </p:cNvSpPr>
          <p:nvPr/>
        </p:nvSpPr>
        <p:spPr>
          <a:xfrm>
            <a:off x="3260483" y="117077"/>
            <a:ext cx="6302692" cy="737166"/>
          </a:xfrm>
          <a:prstGeom prst="rect">
            <a:avLst/>
          </a:prstGeom>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5400" b="1">
                <a:latin typeface="+mj-lt"/>
              </a:rPr>
              <a:t>TEAM STRUCTURE</a:t>
            </a:r>
          </a:p>
        </p:txBody>
      </p:sp>
      <p:sp>
        <p:nvSpPr>
          <p:cNvPr id="8" name="TextBox 7">
            <a:extLst>
              <a:ext uri="{FF2B5EF4-FFF2-40B4-BE49-F238E27FC236}">
                <a16:creationId xmlns:a16="http://schemas.microsoft.com/office/drawing/2014/main" id="{0BB99577-106B-A1C9-B252-15BE190CA09F}"/>
              </a:ext>
            </a:extLst>
          </p:cNvPr>
          <p:cNvSpPr txBox="1"/>
          <p:nvPr/>
        </p:nvSpPr>
        <p:spPr>
          <a:xfrm>
            <a:off x="150974" y="2032009"/>
            <a:ext cx="2170146" cy="161582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a:solidFill>
                  <a:srgbClr val="262626"/>
                </a:solidFill>
                <a:latin typeface="Aptos"/>
                <a:cs typeface="Times New Roman"/>
              </a:rPr>
              <a:t>Communication logistics: </a:t>
            </a:r>
            <a:endParaRPr lang="en-US" sz="1100">
              <a:latin typeface="Aptos"/>
              <a:cs typeface="Times New Roman"/>
            </a:endParaRPr>
          </a:p>
          <a:p>
            <a:pPr marL="285750" indent="-285750">
              <a:buFont typeface="Arial,Sans-Serif"/>
              <a:buChar char="•"/>
            </a:pPr>
            <a:r>
              <a:rPr lang="en-US" sz="1100">
                <a:solidFill>
                  <a:srgbClr val="262626"/>
                </a:solidFill>
                <a:latin typeface="Aptos"/>
                <a:cs typeface="Times New Roman"/>
              </a:rPr>
              <a:t>Weekly meeting for group leaders. </a:t>
            </a:r>
            <a:endParaRPr lang="en-US" sz="1100">
              <a:latin typeface="Aptos"/>
              <a:cs typeface="Times New Roman"/>
            </a:endParaRPr>
          </a:p>
          <a:p>
            <a:pPr marL="285750" indent="-285750">
              <a:buFont typeface="Arial,Sans-Serif"/>
              <a:buChar char="•"/>
            </a:pPr>
            <a:r>
              <a:rPr lang="en-US" sz="1100">
                <a:solidFill>
                  <a:srgbClr val="262626"/>
                </a:solidFill>
                <a:latin typeface="Aptos"/>
                <a:cs typeface="Times New Roman"/>
              </a:rPr>
              <a:t>Separate WhatsApp group chat for team leaders. </a:t>
            </a:r>
            <a:endParaRPr lang="en-US" sz="1100">
              <a:latin typeface="Aptos"/>
              <a:cs typeface="Times New Roman"/>
            </a:endParaRPr>
          </a:p>
          <a:p>
            <a:pPr marL="285750" indent="-285750">
              <a:buFont typeface="Arial,Sans-Serif"/>
              <a:buChar char="•"/>
            </a:pPr>
            <a:r>
              <a:rPr lang="en-US" sz="1100">
                <a:solidFill>
                  <a:srgbClr val="262626"/>
                </a:solidFill>
                <a:latin typeface="Aptos"/>
                <a:cs typeface="Times New Roman"/>
              </a:rPr>
              <a:t>Group leaders should ensure their group meets with supervisors. </a:t>
            </a:r>
            <a:endParaRPr lang="en-US">
              <a:latin typeface="Aptos"/>
            </a:endParaRPr>
          </a:p>
        </p:txBody>
      </p:sp>
      <p:sp>
        <p:nvSpPr>
          <p:cNvPr id="10" name="TextBox 9">
            <a:extLst>
              <a:ext uri="{FF2B5EF4-FFF2-40B4-BE49-F238E27FC236}">
                <a16:creationId xmlns:a16="http://schemas.microsoft.com/office/drawing/2014/main" id="{DA2D35F2-F535-468A-62AD-DD5FD7424486}"/>
              </a:ext>
            </a:extLst>
          </p:cNvPr>
          <p:cNvSpPr txBox="1"/>
          <p:nvPr/>
        </p:nvSpPr>
        <p:spPr>
          <a:xfrm>
            <a:off x="148682" y="4933658"/>
            <a:ext cx="2137125" cy="127727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a:solidFill>
                  <a:srgbClr val="262626"/>
                </a:solidFill>
                <a:latin typeface="Aptos"/>
                <a:cs typeface="Times New Roman"/>
              </a:rPr>
              <a:t>Communication logistics: </a:t>
            </a:r>
            <a:endParaRPr lang="en-US" sz="1100">
              <a:solidFill>
                <a:srgbClr val="000000"/>
              </a:solidFill>
              <a:latin typeface="Aptos"/>
              <a:cs typeface="Times New Roman"/>
            </a:endParaRPr>
          </a:p>
          <a:p>
            <a:pPr marL="285750" indent="-285750">
              <a:buFont typeface="Arial,Sans-Serif"/>
              <a:buChar char="•"/>
            </a:pPr>
            <a:r>
              <a:rPr lang="en-US" sz="1100">
                <a:solidFill>
                  <a:srgbClr val="262626"/>
                </a:solidFill>
                <a:latin typeface="Aptos"/>
                <a:cs typeface="Times New Roman"/>
              </a:rPr>
              <a:t>1 online meeting per week on Teams.</a:t>
            </a:r>
            <a:endParaRPr lang="en-US" sz="1100">
              <a:solidFill>
                <a:srgbClr val="000000"/>
              </a:solidFill>
              <a:latin typeface="Aptos"/>
              <a:cs typeface="Times New Roman"/>
            </a:endParaRPr>
          </a:p>
          <a:p>
            <a:pPr marL="285750" indent="-285750">
              <a:buFont typeface="Arial,Sans-Serif"/>
              <a:buChar char="•"/>
            </a:pPr>
            <a:r>
              <a:rPr lang="en-US" sz="1100">
                <a:solidFill>
                  <a:srgbClr val="262626"/>
                </a:solidFill>
                <a:latin typeface="Aptos"/>
                <a:cs typeface="Times New Roman"/>
              </a:rPr>
              <a:t>1 in person meeting per week.  </a:t>
            </a:r>
            <a:endParaRPr lang="en-US" sz="1100">
              <a:solidFill>
                <a:srgbClr val="000000"/>
              </a:solidFill>
              <a:latin typeface="Aptos"/>
              <a:cs typeface="Times New Roman"/>
            </a:endParaRPr>
          </a:p>
          <a:p>
            <a:pPr marL="285750" indent="-285750">
              <a:buFont typeface="Arial,Sans-Serif"/>
              <a:buChar char="•"/>
            </a:pPr>
            <a:r>
              <a:rPr lang="en-US" sz="1100">
                <a:solidFill>
                  <a:srgbClr val="262626"/>
                </a:solidFill>
                <a:latin typeface="Aptos"/>
                <a:cs typeface="Times New Roman"/>
              </a:rPr>
              <a:t>WhatsApp group chat. </a:t>
            </a:r>
            <a:endParaRPr lang="en-US" sz="1100">
              <a:solidFill>
                <a:srgbClr val="000000"/>
              </a:solidFill>
              <a:latin typeface="Aptos"/>
              <a:cs typeface="Times New Roman"/>
            </a:endParaRPr>
          </a:p>
          <a:p>
            <a:pPr marL="285750" indent="-285750">
              <a:buFont typeface="Arial,Sans-Serif"/>
              <a:buChar char="•"/>
            </a:pPr>
            <a:r>
              <a:rPr lang="en-US" sz="1100">
                <a:solidFill>
                  <a:srgbClr val="262626"/>
                </a:solidFill>
                <a:latin typeface="Aptos"/>
                <a:cs typeface="Times New Roman"/>
              </a:rPr>
              <a:t>One Drive for documents.</a:t>
            </a:r>
            <a:r>
              <a:rPr lang="en-US" sz="1100">
                <a:solidFill>
                  <a:srgbClr val="262626"/>
                </a:solidFill>
                <a:latin typeface="Times New Roman"/>
                <a:cs typeface="Times New Roman"/>
              </a:rPr>
              <a:t> </a:t>
            </a:r>
            <a:endParaRPr lang="en-US"/>
          </a:p>
        </p:txBody>
      </p:sp>
      <p:pic>
        <p:nvPicPr>
          <p:cNvPr id="13" name="Picture 12" descr="A chart with blue squares and white text&#10;&#10;Description automatically generated">
            <a:extLst>
              <a:ext uri="{FF2B5EF4-FFF2-40B4-BE49-F238E27FC236}">
                <a16:creationId xmlns:a16="http://schemas.microsoft.com/office/drawing/2014/main" id="{7A02421F-BDFA-5D99-9CEE-58D32FAEBFB3}"/>
              </a:ext>
            </a:extLst>
          </p:cNvPr>
          <p:cNvPicPr>
            <a:picLocks noChangeAspect="1"/>
          </p:cNvPicPr>
          <p:nvPr/>
        </p:nvPicPr>
        <p:blipFill>
          <a:blip r:embed="rId3"/>
          <a:stretch>
            <a:fillRect/>
          </a:stretch>
        </p:blipFill>
        <p:spPr>
          <a:xfrm>
            <a:off x="2510593" y="1476216"/>
            <a:ext cx="9427535" cy="5264707"/>
          </a:xfrm>
          <a:prstGeom prst="rect">
            <a:avLst/>
          </a:prstGeom>
        </p:spPr>
      </p:pic>
      <p:sp>
        <p:nvSpPr>
          <p:cNvPr id="14" name="TextBox 13">
            <a:extLst>
              <a:ext uri="{FF2B5EF4-FFF2-40B4-BE49-F238E27FC236}">
                <a16:creationId xmlns:a16="http://schemas.microsoft.com/office/drawing/2014/main" id="{48E07451-88F5-7A91-FEF0-1D3121774A0D}"/>
              </a:ext>
            </a:extLst>
          </p:cNvPr>
          <p:cNvSpPr txBox="1"/>
          <p:nvPr/>
        </p:nvSpPr>
        <p:spPr>
          <a:xfrm>
            <a:off x="687637" y="1785633"/>
            <a:ext cx="1929282"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solidFill>
                  <a:srgbClr val="FF0000"/>
                </a:solidFill>
              </a:rPr>
              <a:t>Group Leads</a:t>
            </a:r>
          </a:p>
        </p:txBody>
      </p:sp>
      <p:sp>
        <p:nvSpPr>
          <p:cNvPr id="15" name="TextBox 14">
            <a:extLst>
              <a:ext uri="{FF2B5EF4-FFF2-40B4-BE49-F238E27FC236}">
                <a16:creationId xmlns:a16="http://schemas.microsoft.com/office/drawing/2014/main" id="{4BFB6477-2917-62E4-6FC7-DCF1BF495985}"/>
              </a:ext>
            </a:extLst>
          </p:cNvPr>
          <p:cNvSpPr txBox="1"/>
          <p:nvPr/>
        </p:nvSpPr>
        <p:spPr>
          <a:xfrm>
            <a:off x="581311" y="4685958"/>
            <a:ext cx="1929282"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solidFill>
                  <a:srgbClr val="FF0000"/>
                </a:solidFill>
              </a:rPr>
              <a:t>Group Members</a:t>
            </a:r>
          </a:p>
        </p:txBody>
      </p:sp>
      <p:pic>
        <p:nvPicPr>
          <p:cNvPr id="3" name="Picture 2">
            <a:extLst>
              <a:ext uri="{FF2B5EF4-FFF2-40B4-BE49-F238E27FC236}">
                <a16:creationId xmlns:a16="http://schemas.microsoft.com/office/drawing/2014/main" id="{B6C6AA25-E288-B932-6779-7CE08FD39F73}"/>
              </a:ext>
            </a:extLst>
          </p:cNvPr>
          <p:cNvPicPr>
            <a:picLocks noChangeAspect="1"/>
          </p:cNvPicPr>
          <p:nvPr/>
        </p:nvPicPr>
        <p:blipFill>
          <a:blip r:embed="rId4"/>
          <a:stretch>
            <a:fillRect/>
          </a:stretch>
        </p:blipFill>
        <p:spPr>
          <a:xfrm>
            <a:off x="2936489" y="2919325"/>
            <a:ext cx="953861" cy="348897"/>
          </a:xfrm>
          <a:prstGeom prst="rect">
            <a:avLst/>
          </a:prstGeom>
        </p:spPr>
      </p:pic>
      <p:pic>
        <p:nvPicPr>
          <p:cNvPr id="6" name="Picture 5">
            <a:extLst>
              <a:ext uri="{FF2B5EF4-FFF2-40B4-BE49-F238E27FC236}">
                <a16:creationId xmlns:a16="http://schemas.microsoft.com/office/drawing/2014/main" id="{700CD4B5-4435-31C6-5008-D37E4F1973A3}"/>
              </a:ext>
            </a:extLst>
          </p:cNvPr>
          <p:cNvPicPr>
            <a:picLocks noChangeAspect="1"/>
          </p:cNvPicPr>
          <p:nvPr/>
        </p:nvPicPr>
        <p:blipFill>
          <a:blip r:embed="rId5"/>
          <a:stretch>
            <a:fillRect/>
          </a:stretch>
        </p:blipFill>
        <p:spPr>
          <a:xfrm>
            <a:off x="2890210" y="4615173"/>
            <a:ext cx="1046421" cy="418568"/>
          </a:xfrm>
          <a:prstGeom prst="rect">
            <a:avLst/>
          </a:prstGeom>
        </p:spPr>
      </p:pic>
      <p:pic>
        <p:nvPicPr>
          <p:cNvPr id="9" name="Picture 8">
            <a:extLst>
              <a:ext uri="{FF2B5EF4-FFF2-40B4-BE49-F238E27FC236}">
                <a16:creationId xmlns:a16="http://schemas.microsoft.com/office/drawing/2014/main" id="{AFADCB63-E6F1-AD0F-A674-058F290EC52D}"/>
              </a:ext>
            </a:extLst>
          </p:cNvPr>
          <p:cNvPicPr>
            <a:picLocks noChangeAspect="1"/>
          </p:cNvPicPr>
          <p:nvPr/>
        </p:nvPicPr>
        <p:blipFill>
          <a:blip r:embed="rId6"/>
          <a:stretch>
            <a:fillRect/>
          </a:stretch>
        </p:blipFill>
        <p:spPr>
          <a:xfrm>
            <a:off x="2854784" y="4962957"/>
            <a:ext cx="1161376" cy="1112263"/>
          </a:xfrm>
          <a:prstGeom prst="rect">
            <a:avLst/>
          </a:prstGeom>
        </p:spPr>
      </p:pic>
    </p:spTree>
    <p:extLst>
      <p:ext uri="{BB962C8B-B14F-4D97-AF65-F5344CB8AC3E}">
        <p14:creationId xmlns:p14="http://schemas.microsoft.com/office/powerpoint/2010/main" val="124560811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5EBB6F-8AE1-41FB-608E-8594EC488694}"/>
            </a:ext>
          </a:extLst>
        </p:cNvPr>
        <p:cNvGrpSpPr/>
        <p:nvPr/>
      </p:nvGrpSpPr>
      <p:grpSpPr>
        <a:xfrm>
          <a:off x="0" y="0"/>
          <a:ext cx="0" cy="0"/>
          <a:chOff x="0" y="0"/>
          <a:chExt cx="0" cy="0"/>
        </a:xfrm>
      </p:grpSpPr>
      <p:pic>
        <p:nvPicPr>
          <p:cNvPr id="2" name="Picture 1" descr="A screenshot of a computer&#10;&#10;Description automatically generated">
            <a:extLst>
              <a:ext uri="{FF2B5EF4-FFF2-40B4-BE49-F238E27FC236}">
                <a16:creationId xmlns:a16="http://schemas.microsoft.com/office/drawing/2014/main" id="{75284373-A3D6-1DAF-7448-E3E05C42BEF1}"/>
              </a:ext>
            </a:extLst>
          </p:cNvPr>
          <p:cNvPicPr>
            <a:picLocks noChangeAspect="1"/>
          </p:cNvPicPr>
          <p:nvPr/>
        </p:nvPicPr>
        <p:blipFill rotWithShape="1">
          <a:blip r:embed="rId3"/>
          <a:srcRect l="61977"/>
          <a:stretch/>
        </p:blipFill>
        <p:spPr>
          <a:xfrm>
            <a:off x="7118647" y="917144"/>
            <a:ext cx="4797058" cy="5940856"/>
          </a:xfrm>
          <a:prstGeom prst="rect">
            <a:avLst/>
          </a:prstGeom>
        </p:spPr>
      </p:pic>
      <p:pic>
        <p:nvPicPr>
          <p:cNvPr id="3" name="Picture 2" descr="A screenshot of a computer&#10;&#10;Description automatically generated">
            <a:extLst>
              <a:ext uri="{FF2B5EF4-FFF2-40B4-BE49-F238E27FC236}">
                <a16:creationId xmlns:a16="http://schemas.microsoft.com/office/drawing/2014/main" id="{7A25928A-C0FF-E518-012A-7729F25525E5}"/>
              </a:ext>
            </a:extLst>
          </p:cNvPr>
          <p:cNvPicPr>
            <a:picLocks noChangeAspect="1"/>
          </p:cNvPicPr>
          <p:nvPr/>
        </p:nvPicPr>
        <p:blipFill>
          <a:blip r:embed="rId4"/>
          <a:stretch>
            <a:fillRect/>
          </a:stretch>
        </p:blipFill>
        <p:spPr>
          <a:xfrm>
            <a:off x="238445" y="853183"/>
            <a:ext cx="6953444" cy="6027704"/>
          </a:xfrm>
          <a:prstGeom prst="rect">
            <a:avLst/>
          </a:prstGeom>
        </p:spPr>
      </p:pic>
      <p:pic>
        <p:nvPicPr>
          <p:cNvPr id="6" name="Picture 5" descr="A blue rectangular object with black border&#10;&#10;Description automatically generated">
            <a:extLst>
              <a:ext uri="{FF2B5EF4-FFF2-40B4-BE49-F238E27FC236}">
                <a16:creationId xmlns:a16="http://schemas.microsoft.com/office/drawing/2014/main" id="{D1227C0F-18BC-5936-5E7E-65272634D4F8}"/>
              </a:ext>
            </a:extLst>
          </p:cNvPr>
          <p:cNvPicPr>
            <a:picLocks noChangeAspect="1"/>
          </p:cNvPicPr>
          <p:nvPr/>
        </p:nvPicPr>
        <p:blipFill>
          <a:blip r:embed="rId5"/>
          <a:stretch>
            <a:fillRect/>
          </a:stretch>
        </p:blipFill>
        <p:spPr>
          <a:xfrm>
            <a:off x="3449319" y="268477"/>
            <a:ext cx="4487542" cy="426467"/>
          </a:xfrm>
          <a:prstGeom prst="rect">
            <a:avLst/>
          </a:prstGeom>
        </p:spPr>
      </p:pic>
      <p:sp>
        <p:nvSpPr>
          <p:cNvPr id="4" name="Title 1">
            <a:extLst>
              <a:ext uri="{FF2B5EF4-FFF2-40B4-BE49-F238E27FC236}">
                <a16:creationId xmlns:a16="http://schemas.microsoft.com/office/drawing/2014/main" id="{D5FA536F-D2DD-45EB-9187-CAA6A5855461}"/>
              </a:ext>
            </a:extLst>
          </p:cNvPr>
          <p:cNvSpPr txBox="1">
            <a:spLocks/>
          </p:cNvSpPr>
          <p:nvPr/>
        </p:nvSpPr>
        <p:spPr>
          <a:xfrm>
            <a:off x="3894192" y="-62139"/>
            <a:ext cx="9324975" cy="658813"/>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t>GANTT CHART</a:t>
            </a:r>
          </a:p>
        </p:txBody>
      </p:sp>
    </p:spTree>
    <p:extLst>
      <p:ext uri="{BB962C8B-B14F-4D97-AF65-F5344CB8AC3E}">
        <p14:creationId xmlns:p14="http://schemas.microsoft.com/office/powerpoint/2010/main" val="274987042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7AD721-9898-3EA0-9FCD-BC64890503A2}"/>
            </a:ext>
          </a:extLst>
        </p:cNvPr>
        <p:cNvGrpSpPr/>
        <p:nvPr/>
      </p:nvGrpSpPr>
      <p:grpSpPr>
        <a:xfrm>
          <a:off x="0" y="0"/>
          <a:ext cx="0" cy="0"/>
          <a:chOff x="0" y="0"/>
          <a:chExt cx="0" cy="0"/>
        </a:xfrm>
      </p:grpSpPr>
      <p:grpSp>
        <p:nvGrpSpPr>
          <p:cNvPr id="129" name="Group 128">
            <a:extLst>
              <a:ext uri="{FF2B5EF4-FFF2-40B4-BE49-F238E27FC236}">
                <a16:creationId xmlns:a16="http://schemas.microsoft.com/office/drawing/2014/main" id="{7BD29912-9D29-E8C6-1273-B483A9800F36}"/>
              </a:ext>
            </a:extLst>
          </p:cNvPr>
          <p:cNvGrpSpPr/>
          <p:nvPr/>
        </p:nvGrpSpPr>
        <p:grpSpPr>
          <a:xfrm>
            <a:off x="363241" y="1580128"/>
            <a:ext cx="7578592" cy="1303420"/>
            <a:chOff x="640674" y="2748366"/>
            <a:chExt cx="4815239" cy="844931"/>
          </a:xfrm>
        </p:grpSpPr>
        <p:sp>
          <p:nvSpPr>
            <p:cNvPr id="133" name="TextBox 132">
              <a:extLst>
                <a:ext uri="{FF2B5EF4-FFF2-40B4-BE49-F238E27FC236}">
                  <a16:creationId xmlns:a16="http://schemas.microsoft.com/office/drawing/2014/main" id="{756C3EDE-7818-63B4-68BC-35CBFCF1A1E9}"/>
                </a:ext>
              </a:extLst>
            </p:cNvPr>
            <p:cNvSpPr txBox="1"/>
            <p:nvPr/>
          </p:nvSpPr>
          <p:spPr>
            <a:xfrm>
              <a:off x="1558276" y="3004834"/>
              <a:ext cx="3897637" cy="25936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262626"/>
                  </a:solidFill>
                  <a:effectLst/>
                  <a:uLnTx/>
                  <a:uFillTx/>
                  <a:latin typeface="Nexa Bold"/>
                  <a:ea typeface="+mn-ea"/>
                  <a:cs typeface="+mn-cs"/>
                </a:rPr>
                <a:t>To design a sustainable offshore energy island. </a:t>
              </a:r>
            </a:p>
          </p:txBody>
        </p:sp>
        <p:sp>
          <p:nvSpPr>
            <p:cNvPr id="131" name="Oval 130">
              <a:extLst>
                <a:ext uri="{FF2B5EF4-FFF2-40B4-BE49-F238E27FC236}">
                  <a16:creationId xmlns:a16="http://schemas.microsoft.com/office/drawing/2014/main" id="{19D6FAED-6E72-3561-8153-BE98CC62EAF6}"/>
                </a:ext>
              </a:extLst>
            </p:cNvPr>
            <p:cNvSpPr/>
            <p:nvPr/>
          </p:nvSpPr>
          <p:spPr>
            <a:xfrm>
              <a:off x="640674" y="2748366"/>
              <a:ext cx="844932" cy="844931"/>
            </a:xfrm>
            <a:prstGeom prst="ellipse">
              <a:avLst/>
            </a:prstGeom>
            <a:solidFill>
              <a:schemeClr val="accent5">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FFFFFF"/>
                </a:solidFill>
                <a:effectLst/>
                <a:uLnTx/>
                <a:uFillTx/>
                <a:latin typeface="linea-basic-10" charset="0"/>
                <a:ea typeface="linea-basic-10" charset="0"/>
                <a:cs typeface="linea-basic-10" charset="0"/>
              </a:endParaRPr>
            </a:p>
          </p:txBody>
        </p:sp>
      </p:grpSp>
      <p:sp>
        <p:nvSpPr>
          <p:cNvPr id="80" name="Rectangle 79">
            <a:extLst>
              <a:ext uri="{FF2B5EF4-FFF2-40B4-BE49-F238E27FC236}">
                <a16:creationId xmlns:a16="http://schemas.microsoft.com/office/drawing/2014/main" id="{1DE7C9C3-B7BA-A4CA-4A2A-5AAF5CCCE51F}"/>
              </a:ext>
            </a:extLst>
          </p:cNvPr>
          <p:cNvSpPr/>
          <p:nvPr/>
        </p:nvSpPr>
        <p:spPr>
          <a:xfrm>
            <a:off x="-38400" y="487220"/>
            <a:ext cx="7185618" cy="627861"/>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a:ea typeface="+mn-ea"/>
              <a:cs typeface="+mn-cs"/>
            </a:endParaRPr>
          </a:p>
        </p:txBody>
      </p:sp>
      <p:sp>
        <p:nvSpPr>
          <p:cNvPr id="43" name="Text Placeholder 42">
            <a:extLst>
              <a:ext uri="{FF2B5EF4-FFF2-40B4-BE49-F238E27FC236}">
                <a16:creationId xmlns:a16="http://schemas.microsoft.com/office/drawing/2014/main" id="{2C6BDA5B-65EE-DEAB-1BCC-0299F3E2447C}"/>
              </a:ext>
            </a:extLst>
          </p:cNvPr>
          <p:cNvSpPr>
            <a:spLocks noGrp="1"/>
          </p:cNvSpPr>
          <p:nvPr>
            <p:ph type="body" sz="quarter" idx="4294967295"/>
          </p:nvPr>
        </p:nvSpPr>
        <p:spPr>
          <a:xfrm>
            <a:off x="0" y="86807"/>
            <a:ext cx="7185619" cy="840532"/>
          </a:xfrm>
          <a:prstGeom prst="rect">
            <a:avLst/>
          </a:prstGeom>
        </p:spPr>
        <p:txBody>
          <a:bodyPr>
            <a:noAutofit/>
          </a:bodyPr>
          <a:lstStyle/>
          <a:p>
            <a:pPr marL="0" indent="0">
              <a:buNone/>
            </a:pPr>
            <a:r>
              <a:rPr lang="en-US" sz="5400" b="1">
                <a:latin typeface="+mj-lt"/>
              </a:rPr>
              <a:t>PROJECT CHALLENGE</a:t>
            </a:r>
          </a:p>
        </p:txBody>
      </p:sp>
      <p:sp>
        <p:nvSpPr>
          <p:cNvPr id="49" name="TextBox 48">
            <a:extLst>
              <a:ext uri="{FF2B5EF4-FFF2-40B4-BE49-F238E27FC236}">
                <a16:creationId xmlns:a16="http://schemas.microsoft.com/office/drawing/2014/main" id="{A0BDCCA8-5AB4-55AC-BB28-0C4CE7026F7B}"/>
              </a:ext>
            </a:extLst>
          </p:cNvPr>
          <p:cNvSpPr txBox="1"/>
          <p:nvPr/>
        </p:nvSpPr>
        <p:spPr>
          <a:xfrm>
            <a:off x="7941833" y="6062905"/>
            <a:ext cx="1812604"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262626"/>
                </a:solidFill>
                <a:effectLst/>
                <a:uLnTx/>
                <a:uFillTx/>
                <a:latin typeface="Nexa Bold"/>
                <a:ea typeface="+mn-ea"/>
                <a:cs typeface="+mn-cs"/>
              </a:rPr>
              <a:t>JOHN DOE</a:t>
            </a:r>
          </a:p>
        </p:txBody>
      </p:sp>
      <p:sp>
        <p:nvSpPr>
          <p:cNvPr id="50" name="TextBox 49">
            <a:extLst>
              <a:ext uri="{FF2B5EF4-FFF2-40B4-BE49-F238E27FC236}">
                <a16:creationId xmlns:a16="http://schemas.microsoft.com/office/drawing/2014/main" id="{2630C177-F2E1-BF33-D15E-9C79E09FB586}"/>
              </a:ext>
            </a:extLst>
          </p:cNvPr>
          <p:cNvSpPr txBox="1"/>
          <p:nvPr/>
        </p:nvSpPr>
        <p:spPr>
          <a:xfrm>
            <a:off x="7941833" y="6263824"/>
            <a:ext cx="1812604" cy="26161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262626"/>
                </a:solidFill>
                <a:effectLst/>
                <a:uLnTx/>
                <a:uFillTx/>
                <a:latin typeface="Calibri"/>
                <a:ea typeface="+mn-ea"/>
                <a:cs typeface="+mn-cs"/>
              </a:rPr>
              <a:t>CEO</a:t>
            </a:r>
          </a:p>
        </p:txBody>
      </p:sp>
      <p:pic>
        <p:nvPicPr>
          <p:cNvPr id="37" name="Picture Placeholder 36">
            <a:extLst>
              <a:ext uri="{FF2B5EF4-FFF2-40B4-BE49-F238E27FC236}">
                <a16:creationId xmlns:a16="http://schemas.microsoft.com/office/drawing/2014/main" id="{AFC88C21-7CF2-235C-3CFA-3AFAACCA047F}"/>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27795" r="27795"/>
          <a:stretch>
            <a:fillRect/>
          </a:stretch>
        </p:blipFill>
        <p:spPr>
          <a:xfrm>
            <a:off x="6419835" y="-459970"/>
            <a:ext cx="5902705" cy="7910388"/>
          </a:xfrm>
        </p:spPr>
      </p:pic>
      <p:pic>
        <p:nvPicPr>
          <p:cNvPr id="90" name="Graphic 89" descr="Wind Turbines with solid fill">
            <a:extLst>
              <a:ext uri="{FF2B5EF4-FFF2-40B4-BE49-F238E27FC236}">
                <a16:creationId xmlns:a16="http://schemas.microsoft.com/office/drawing/2014/main" id="{48BF894B-F985-AB08-9E02-79F4049B285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30556" y="1718620"/>
            <a:ext cx="914400" cy="914400"/>
          </a:xfrm>
          <a:prstGeom prst="rect">
            <a:avLst/>
          </a:prstGeom>
        </p:spPr>
      </p:pic>
      <p:grpSp>
        <p:nvGrpSpPr>
          <p:cNvPr id="135" name="Group 134">
            <a:extLst>
              <a:ext uri="{FF2B5EF4-FFF2-40B4-BE49-F238E27FC236}">
                <a16:creationId xmlns:a16="http://schemas.microsoft.com/office/drawing/2014/main" id="{5B2A9A54-18F6-343C-E249-FD6043FAA40C}"/>
              </a:ext>
            </a:extLst>
          </p:cNvPr>
          <p:cNvGrpSpPr/>
          <p:nvPr/>
        </p:nvGrpSpPr>
        <p:grpSpPr>
          <a:xfrm>
            <a:off x="336798" y="3322743"/>
            <a:ext cx="5535165" cy="1303420"/>
            <a:chOff x="617337" y="3861314"/>
            <a:chExt cx="3516900" cy="844931"/>
          </a:xfrm>
        </p:grpSpPr>
        <p:sp>
          <p:nvSpPr>
            <p:cNvPr id="139" name="TextBox 138">
              <a:extLst>
                <a:ext uri="{FF2B5EF4-FFF2-40B4-BE49-F238E27FC236}">
                  <a16:creationId xmlns:a16="http://schemas.microsoft.com/office/drawing/2014/main" id="{7F645680-1743-C87F-6307-966AA2F90F11}"/>
                </a:ext>
              </a:extLst>
            </p:cNvPr>
            <p:cNvSpPr txBox="1"/>
            <p:nvPr/>
          </p:nvSpPr>
          <p:spPr>
            <a:xfrm>
              <a:off x="1577773" y="4195479"/>
              <a:ext cx="2556464" cy="239416"/>
            </a:xfrm>
            <a:prstGeom prst="rect">
              <a:avLst/>
            </a:prstGeom>
            <a:noFill/>
          </p:spPr>
          <p:txBody>
            <a:bodyPr wrap="square" rtlCol="0">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000" b="0" i="0" u="none" strike="noStrike" kern="1200" cap="none" spc="0" normalizeH="0" baseline="0" noProof="0">
                  <a:ln>
                    <a:noFill/>
                  </a:ln>
                  <a:solidFill>
                    <a:srgbClr val="262626"/>
                  </a:solidFill>
                  <a:effectLst/>
                  <a:uLnTx/>
                  <a:uFillTx/>
                  <a:latin typeface="Nexa Bold"/>
                  <a:ea typeface="+mn-ea"/>
                  <a:cs typeface="+mn-cs"/>
                </a:rPr>
                <a:t>To use renewable energy sources. </a:t>
              </a:r>
            </a:p>
          </p:txBody>
        </p:sp>
        <p:sp>
          <p:nvSpPr>
            <p:cNvPr id="137" name="Oval 136">
              <a:extLst>
                <a:ext uri="{FF2B5EF4-FFF2-40B4-BE49-F238E27FC236}">
                  <a16:creationId xmlns:a16="http://schemas.microsoft.com/office/drawing/2014/main" id="{AB6F9088-0DA9-1D3D-5542-B2849EF11805}"/>
                </a:ext>
              </a:extLst>
            </p:cNvPr>
            <p:cNvSpPr/>
            <p:nvPr/>
          </p:nvSpPr>
          <p:spPr>
            <a:xfrm>
              <a:off x="617337" y="3861314"/>
              <a:ext cx="844932" cy="844931"/>
            </a:xfrm>
            <a:prstGeom prst="ellipse">
              <a:avLst/>
            </a:prstGeom>
            <a:solidFill>
              <a:schemeClr val="accent5">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FFFFFF"/>
                </a:solidFill>
                <a:effectLst/>
                <a:uLnTx/>
                <a:uFillTx/>
                <a:latin typeface="linea-basic-10" charset="0"/>
                <a:ea typeface="linea-basic-10" charset="0"/>
                <a:cs typeface="linea-basic-10" charset="0"/>
              </a:endParaRPr>
            </a:p>
          </p:txBody>
        </p:sp>
      </p:grpSp>
      <p:grpSp>
        <p:nvGrpSpPr>
          <p:cNvPr id="141" name="Group 140">
            <a:extLst>
              <a:ext uri="{FF2B5EF4-FFF2-40B4-BE49-F238E27FC236}">
                <a16:creationId xmlns:a16="http://schemas.microsoft.com/office/drawing/2014/main" id="{99DFEFAF-2869-1220-3F19-B81BB770DFF8}"/>
              </a:ext>
            </a:extLst>
          </p:cNvPr>
          <p:cNvGrpSpPr/>
          <p:nvPr/>
        </p:nvGrpSpPr>
        <p:grpSpPr>
          <a:xfrm>
            <a:off x="369670" y="5091210"/>
            <a:ext cx="5726330" cy="1303420"/>
            <a:chOff x="612948" y="4975928"/>
            <a:chExt cx="3638361" cy="844931"/>
          </a:xfrm>
        </p:grpSpPr>
        <p:sp>
          <p:nvSpPr>
            <p:cNvPr id="145" name="TextBox 144">
              <a:extLst>
                <a:ext uri="{FF2B5EF4-FFF2-40B4-BE49-F238E27FC236}">
                  <a16:creationId xmlns:a16="http://schemas.microsoft.com/office/drawing/2014/main" id="{71F68A33-B915-E563-EE4B-0AAFD74E4739}"/>
                </a:ext>
              </a:extLst>
            </p:cNvPr>
            <p:cNvSpPr txBox="1"/>
            <p:nvPr/>
          </p:nvSpPr>
          <p:spPr>
            <a:xfrm>
              <a:off x="1540822" y="5278685"/>
              <a:ext cx="2710487" cy="239416"/>
            </a:xfrm>
            <a:prstGeom prst="rect">
              <a:avLst/>
            </a:prstGeom>
            <a:noFill/>
          </p:spPr>
          <p:txBody>
            <a:bodyPr wrap="square" rtlCol="0">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000" b="0" i="0" u="none" strike="noStrike" kern="1200" cap="none" spc="0" normalizeH="0" baseline="0" noProof="0">
                  <a:ln>
                    <a:noFill/>
                  </a:ln>
                  <a:solidFill>
                    <a:srgbClr val="262626"/>
                  </a:solidFill>
                  <a:effectLst/>
                  <a:uLnTx/>
                  <a:uFillTx/>
                  <a:latin typeface="Nexa Bold"/>
                  <a:ea typeface="+mn-ea"/>
                  <a:cs typeface="+mn-cs"/>
                </a:rPr>
                <a:t>To address global sustainability goals. </a:t>
              </a:r>
            </a:p>
          </p:txBody>
        </p:sp>
        <p:sp>
          <p:nvSpPr>
            <p:cNvPr id="143" name="Oval 142">
              <a:extLst>
                <a:ext uri="{FF2B5EF4-FFF2-40B4-BE49-F238E27FC236}">
                  <a16:creationId xmlns:a16="http://schemas.microsoft.com/office/drawing/2014/main" id="{98B90C65-9B06-E07B-809B-48E0A65D2CDA}"/>
                </a:ext>
              </a:extLst>
            </p:cNvPr>
            <p:cNvSpPr/>
            <p:nvPr/>
          </p:nvSpPr>
          <p:spPr>
            <a:xfrm>
              <a:off x="612948" y="4975928"/>
              <a:ext cx="844932" cy="844931"/>
            </a:xfrm>
            <a:prstGeom prst="ellipse">
              <a:avLst/>
            </a:prstGeom>
            <a:solidFill>
              <a:schemeClr val="accent5">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FFFFFF"/>
                </a:solidFill>
                <a:effectLst/>
                <a:uLnTx/>
                <a:uFillTx/>
                <a:latin typeface="linea-basic-10" charset="0"/>
                <a:ea typeface="linea-basic-10" charset="0"/>
                <a:cs typeface="linea-basic-10" charset="0"/>
              </a:endParaRPr>
            </a:p>
          </p:txBody>
        </p:sp>
      </p:grpSp>
      <p:pic>
        <p:nvPicPr>
          <p:cNvPr id="92" name="Graphic 91" descr="Wave with solid fill">
            <a:extLst>
              <a:ext uri="{FF2B5EF4-FFF2-40B4-BE49-F238E27FC236}">
                <a16:creationId xmlns:a16="http://schemas.microsoft.com/office/drawing/2014/main" id="{BCA1C773-A0EB-51D5-51B9-19C566F95FA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124409" y="3692616"/>
            <a:ext cx="563673" cy="563673"/>
          </a:xfrm>
          <a:prstGeom prst="rect">
            <a:avLst/>
          </a:prstGeom>
        </p:spPr>
      </p:pic>
      <p:pic>
        <p:nvPicPr>
          <p:cNvPr id="84" name="Graphic 83" descr="Sun with solid fill">
            <a:extLst>
              <a:ext uri="{FF2B5EF4-FFF2-40B4-BE49-F238E27FC236}">
                <a16:creationId xmlns:a16="http://schemas.microsoft.com/office/drawing/2014/main" id="{6A73350B-9664-8726-1AE6-B60FA9E612EC}"/>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00413" y="3925732"/>
            <a:ext cx="563673" cy="563673"/>
          </a:xfrm>
          <a:prstGeom prst="rect">
            <a:avLst/>
          </a:prstGeom>
        </p:spPr>
      </p:pic>
      <p:pic>
        <p:nvPicPr>
          <p:cNvPr id="86" name="Graphic 85" descr="Windy with solid fill">
            <a:extLst>
              <a:ext uri="{FF2B5EF4-FFF2-40B4-BE49-F238E27FC236}">
                <a16:creationId xmlns:a16="http://schemas.microsoft.com/office/drawing/2014/main" id="{1A092AC4-0BDE-9536-B6C6-3B14BC278F84}"/>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47518" y="3322096"/>
            <a:ext cx="644536" cy="644536"/>
          </a:xfrm>
          <a:prstGeom prst="rect">
            <a:avLst/>
          </a:prstGeom>
        </p:spPr>
      </p:pic>
      <p:pic>
        <p:nvPicPr>
          <p:cNvPr id="88" name="Graphic 87" descr="Sustainability with solid fill">
            <a:extLst>
              <a:ext uri="{FF2B5EF4-FFF2-40B4-BE49-F238E27FC236}">
                <a16:creationId xmlns:a16="http://schemas.microsoft.com/office/drawing/2014/main" id="{E9A1D295-A5CB-4A99-1D2C-0DF956DE2877}"/>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604290" y="5229152"/>
            <a:ext cx="914400" cy="914400"/>
          </a:xfrm>
          <a:prstGeom prst="rect">
            <a:avLst/>
          </a:prstGeom>
        </p:spPr>
      </p:pic>
    </p:spTree>
    <p:extLst>
      <p:ext uri="{BB962C8B-B14F-4D97-AF65-F5344CB8AC3E}">
        <p14:creationId xmlns:p14="http://schemas.microsoft.com/office/powerpoint/2010/main" val="180425145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90"/>
                                        </p:tgtEl>
                                        <p:attrNameLst>
                                          <p:attrName>style.visibility</p:attrName>
                                        </p:attrNameLst>
                                      </p:cBhvr>
                                      <p:to>
                                        <p:strVal val="visible"/>
                                      </p:to>
                                    </p:set>
                                    <p:animEffect transition="in" filter="barn(inVertical)">
                                      <p:cBhvr>
                                        <p:cTn id="7" dur="500"/>
                                        <p:tgtEl>
                                          <p:spTgt spid="90"/>
                                        </p:tgtEl>
                                      </p:cBhvr>
                                    </p:animEffect>
                                  </p:childTnLst>
                                </p:cTn>
                              </p:par>
                              <p:par>
                                <p:cTn id="8" presetID="16" presetClass="entr" presetSubtype="21" fill="hold" nodeType="withEffect">
                                  <p:stCondLst>
                                    <p:cond delay="0"/>
                                  </p:stCondLst>
                                  <p:childTnLst>
                                    <p:set>
                                      <p:cBhvr>
                                        <p:cTn id="9" dur="1" fill="hold">
                                          <p:stCondLst>
                                            <p:cond delay="0"/>
                                          </p:stCondLst>
                                        </p:cTn>
                                        <p:tgtEl>
                                          <p:spTgt spid="84"/>
                                        </p:tgtEl>
                                        <p:attrNameLst>
                                          <p:attrName>style.visibility</p:attrName>
                                        </p:attrNameLst>
                                      </p:cBhvr>
                                      <p:to>
                                        <p:strVal val="visible"/>
                                      </p:to>
                                    </p:set>
                                    <p:animEffect transition="in" filter="barn(inVertical)">
                                      <p:cBhvr>
                                        <p:cTn id="10" dur="500"/>
                                        <p:tgtEl>
                                          <p:spTgt spid="84"/>
                                        </p:tgtEl>
                                      </p:cBhvr>
                                    </p:animEffect>
                                  </p:childTnLst>
                                </p:cTn>
                              </p:par>
                              <p:par>
                                <p:cTn id="11" presetID="16" presetClass="entr" presetSubtype="21" fill="hold" nodeType="withEffect">
                                  <p:stCondLst>
                                    <p:cond delay="0"/>
                                  </p:stCondLst>
                                  <p:childTnLst>
                                    <p:set>
                                      <p:cBhvr>
                                        <p:cTn id="12" dur="1" fill="hold">
                                          <p:stCondLst>
                                            <p:cond delay="0"/>
                                          </p:stCondLst>
                                        </p:cTn>
                                        <p:tgtEl>
                                          <p:spTgt spid="86"/>
                                        </p:tgtEl>
                                        <p:attrNameLst>
                                          <p:attrName>style.visibility</p:attrName>
                                        </p:attrNameLst>
                                      </p:cBhvr>
                                      <p:to>
                                        <p:strVal val="visible"/>
                                      </p:to>
                                    </p:set>
                                    <p:animEffect transition="in" filter="barn(inVertical)">
                                      <p:cBhvr>
                                        <p:cTn id="13" dur="500"/>
                                        <p:tgtEl>
                                          <p:spTgt spid="86"/>
                                        </p:tgtEl>
                                      </p:cBhvr>
                                    </p:animEffect>
                                  </p:childTnLst>
                                </p:cTn>
                              </p:par>
                              <p:par>
                                <p:cTn id="14" presetID="16" presetClass="entr" presetSubtype="21" fill="hold" nodeType="withEffect">
                                  <p:stCondLst>
                                    <p:cond delay="0"/>
                                  </p:stCondLst>
                                  <p:childTnLst>
                                    <p:set>
                                      <p:cBhvr>
                                        <p:cTn id="15" dur="1" fill="hold">
                                          <p:stCondLst>
                                            <p:cond delay="0"/>
                                          </p:stCondLst>
                                        </p:cTn>
                                        <p:tgtEl>
                                          <p:spTgt spid="92"/>
                                        </p:tgtEl>
                                        <p:attrNameLst>
                                          <p:attrName>style.visibility</p:attrName>
                                        </p:attrNameLst>
                                      </p:cBhvr>
                                      <p:to>
                                        <p:strVal val="visible"/>
                                      </p:to>
                                    </p:set>
                                    <p:animEffect transition="in" filter="barn(inVertical)">
                                      <p:cBhvr>
                                        <p:cTn id="16" dur="500"/>
                                        <p:tgtEl>
                                          <p:spTgt spid="92"/>
                                        </p:tgtEl>
                                      </p:cBhvr>
                                    </p:animEffect>
                                  </p:childTnLst>
                                </p:cTn>
                              </p:par>
                              <p:par>
                                <p:cTn id="17" presetID="16" presetClass="entr" presetSubtype="21" fill="hold" nodeType="withEffect">
                                  <p:stCondLst>
                                    <p:cond delay="0"/>
                                  </p:stCondLst>
                                  <p:childTnLst>
                                    <p:set>
                                      <p:cBhvr>
                                        <p:cTn id="18" dur="1" fill="hold">
                                          <p:stCondLst>
                                            <p:cond delay="0"/>
                                          </p:stCondLst>
                                        </p:cTn>
                                        <p:tgtEl>
                                          <p:spTgt spid="88"/>
                                        </p:tgtEl>
                                        <p:attrNameLst>
                                          <p:attrName>style.visibility</p:attrName>
                                        </p:attrNameLst>
                                      </p:cBhvr>
                                      <p:to>
                                        <p:strVal val="visible"/>
                                      </p:to>
                                    </p:set>
                                    <p:animEffect transition="in" filter="barn(inVertical)">
                                      <p:cBhvr>
                                        <p:cTn id="19" dur="500"/>
                                        <p:tgtEl>
                                          <p:spTgt spid="88"/>
                                        </p:tgtEl>
                                      </p:cBhvr>
                                    </p:animEffect>
                                  </p:childTnLst>
                                </p:cTn>
                              </p:par>
                              <p:par>
                                <p:cTn id="20" presetID="2" presetClass="entr" presetSubtype="8" fill="hold" grpId="0" nodeType="withEffect">
                                  <p:stCondLst>
                                    <p:cond delay="0"/>
                                  </p:stCondLst>
                                  <p:childTnLst>
                                    <p:set>
                                      <p:cBhvr>
                                        <p:cTn id="21" dur="1" fill="hold">
                                          <p:stCondLst>
                                            <p:cond delay="0"/>
                                          </p:stCondLst>
                                        </p:cTn>
                                        <p:tgtEl>
                                          <p:spTgt spid="43">
                                            <p:txEl>
                                              <p:pRg st="0" end="0"/>
                                            </p:txEl>
                                          </p:spTgt>
                                        </p:tgtEl>
                                        <p:attrNameLst>
                                          <p:attrName>style.visibility</p:attrName>
                                        </p:attrNameLst>
                                      </p:cBhvr>
                                      <p:to>
                                        <p:strVal val="visible"/>
                                      </p:to>
                                    </p:set>
                                    <p:anim calcmode="lin" valueType="num">
                                      <p:cBhvr additive="base">
                                        <p:cTn id="22" dur="500" fill="hold"/>
                                        <p:tgtEl>
                                          <p:spTgt spid="43">
                                            <p:txEl>
                                              <p:pRg st="0" end="0"/>
                                            </p:txEl>
                                          </p:spTgt>
                                        </p:tgtEl>
                                        <p:attrNameLst>
                                          <p:attrName>ppt_x</p:attrName>
                                        </p:attrNameLst>
                                      </p:cBhvr>
                                      <p:tavLst>
                                        <p:tav tm="0">
                                          <p:val>
                                            <p:strVal val="0-#ppt_w/2"/>
                                          </p:val>
                                        </p:tav>
                                        <p:tav tm="100000">
                                          <p:val>
                                            <p:strVal val="#ppt_x"/>
                                          </p:val>
                                        </p:tav>
                                      </p:tavLst>
                                    </p:anim>
                                    <p:anim calcmode="lin" valueType="num">
                                      <p:cBhvr additive="base">
                                        <p:cTn id="23" dur="500" fill="hold"/>
                                        <p:tgtEl>
                                          <p:spTgt spid="43">
                                            <p:txEl>
                                              <p:pRg st="0" end="0"/>
                                            </p:txEl>
                                          </p:spTgt>
                                        </p:tgtEl>
                                        <p:attrNameLst>
                                          <p:attrName>ppt_y</p:attrName>
                                        </p:attrNameLst>
                                      </p:cBhvr>
                                      <p:tavLst>
                                        <p:tav tm="0">
                                          <p:val>
                                            <p:strVal val="#ppt_y"/>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129"/>
                                        </p:tgtEl>
                                        <p:attrNameLst>
                                          <p:attrName>style.visibility</p:attrName>
                                        </p:attrNameLst>
                                      </p:cBhvr>
                                      <p:to>
                                        <p:strVal val="visible"/>
                                      </p:to>
                                    </p:set>
                                    <p:animEffect transition="in" filter="fade">
                                      <p:cBhvr>
                                        <p:cTn id="26" dur="1000"/>
                                        <p:tgtEl>
                                          <p:spTgt spid="129"/>
                                        </p:tgtEl>
                                      </p:cBhvr>
                                    </p:animEffect>
                                    <p:anim calcmode="lin" valueType="num">
                                      <p:cBhvr>
                                        <p:cTn id="27" dur="1000" fill="hold"/>
                                        <p:tgtEl>
                                          <p:spTgt spid="129"/>
                                        </p:tgtEl>
                                        <p:attrNameLst>
                                          <p:attrName>ppt_x</p:attrName>
                                        </p:attrNameLst>
                                      </p:cBhvr>
                                      <p:tavLst>
                                        <p:tav tm="0">
                                          <p:val>
                                            <p:strVal val="#ppt_x"/>
                                          </p:val>
                                        </p:tav>
                                        <p:tav tm="100000">
                                          <p:val>
                                            <p:strVal val="#ppt_x"/>
                                          </p:val>
                                        </p:tav>
                                      </p:tavLst>
                                    </p:anim>
                                    <p:anim calcmode="lin" valueType="num">
                                      <p:cBhvr>
                                        <p:cTn id="28" dur="1000" fill="hold"/>
                                        <p:tgtEl>
                                          <p:spTgt spid="129"/>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135"/>
                                        </p:tgtEl>
                                        <p:attrNameLst>
                                          <p:attrName>style.visibility</p:attrName>
                                        </p:attrNameLst>
                                      </p:cBhvr>
                                      <p:to>
                                        <p:strVal val="visible"/>
                                      </p:to>
                                    </p:set>
                                    <p:animEffect transition="in" filter="fade">
                                      <p:cBhvr>
                                        <p:cTn id="31" dur="1000"/>
                                        <p:tgtEl>
                                          <p:spTgt spid="135"/>
                                        </p:tgtEl>
                                      </p:cBhvr>
                                    </p:animEffect>
                                    <p:anim calcmode="lin" valueType="num">
                                      <p:cBhvr>
                                        <p:cTn id="32" dur="1000" fill="hold"/>
                                        <p:tgtEl>
                                          <p:spTgt spid="135"/>
                                        </p:tgtEl>
                                        <p:attrNameLst>
                                          <p:attrName>ppt_x</p:attrName>
                                        </p:attrNameLst>
                                      </p:cBhvr>
                                      <p:tavLst>
                                        <p:tav tm="0">
                                          <p:val>
                                            <p:strVal val="#ppt_x"/>
                                          </p:val>
                                        </p:tav>
                                        <p:tav tm="100000">
                                          <p:val>
                                            <p:strVal val="#ppt_x"/>
                                          </p:val>
                                        </p:tav>
                                      </p:tavLst>
                                    </p:anim>
                                    <p:anim calcmode="lin" valueType="num">
                                      <p:cBhvr>
                                        <p:cTn id="33" dur="1000" fill="hold"/>
                                        <p:tgtEl>
                                          <p:spTgt spid="135"/>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141"/>
                                        </p:tgtEl>
                                        <p:attrNameLst>
                                          <p:attrName>style.visibility</p:attrName>
                                        </p:attrNameLst>
                                      </p:cBhvr>
                                      <p:to>
                                        <p:strVal val="visible"/>
                                      </p:to>
                                    </p:set>
                                    <p:animEffect transition="in" filter="fade">
                                      <p:cBhvr>
                                        <p:cTn id="36" dur="1000"/>
                                        <p:tgtEl>
                                          <p:spTgt spid="141"/>
                                        </p:tgtEl>
                                      </p:cBhvr>
                                    </p:animEffect>
                                    <p:anim calcmode="lin" valueType="num">
                                      <p:cBhvr>
                                        <p:cTn id="37" dur="1000" fill="hold"/>
                                        <p:tgtEl>
                                          <p:spTgt spid="141"/>
                                        </p:tgtEl>
                                        <p:attrNameLst>
                                          <p:attrName>ppt_x</p:attrName>
                                        </p:attrNameLst>
                                      </p:cBhvr>
                                      <p:tavLst>
                                        <p:tav tm="0">
                                          <p:val>
                                            <p:strVal val="#ppt_x"/>
                                          </p:val>
                                        </p:tav>
                                        <p:tav tm="100000">
                                          <p:val>
                                            <p:strVal val="#ppt_x"/>
                                          </p:val>
                                        </p:tav>
                                      </p:tavLst>
                                    </p:anim>
                                    <p:anim calcmode="lin" valueType="num">
                                      <p:cBhvr>
                                        <p:cTn id="38" dur="1000" fill="hold"/>
                                        <p:tgtEl>
                                          <p:spTgt spid="1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3D4E11-6AEE-ADBA-62FF-6A4BDDE83BB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594F23E-A516-A325-4AFC-C7A8125B12B3}"/>
              </a:ext>
            </a:extLst>
          </p:cNvPr>
          <p:cNvSpPr/>
          <p:nvPr/>
        </p:nvSpPr>
        <p:spPr>
          <a:xfrm>
            <a:off x="-38402" y="260730"/>
            <a:ext cx="8829250" cy="701925"/>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Text Placeholder 42">
            <a:extLst>
              <a:ext uri="{FF2B5EF4-FFF2-40B4-BE49-F238E27FC236}">
                <a16:creationId xmlns:a16="http://schemas.microsoft.com/office/drawing/2014/main" id="{EC0258A7-83C1-22DE-3B5A-8FA8D18B5614}"/>
              </a:ext>
            </a:extLst>
          </p:cNvPr>
          <p:cNvSpPr>
            <a:spLocks noGrp="1"/>
          </p:cNvSpPr>
          <p:nvPr>
            <p:ph type="body" sz="quarter" idx="4294967295"/>
          </p:nvPr>
        </p:nvSpPr>
        <p:spPr>
          <a:xfrm>
            <a:off x="111668" y="-16181"/>
            <a:ext cx="8679180" cy="840532"/>
          </a:xfrm>
          <a:prstGeom prst="rect">
            <a:avLst/>
          </a:prstGeom>
        </p:spPr>
        <p:txBody>
          <a:bodyPr>
            <a:noAutofit/>
          </a:bodyPr>
          <a:lstStyle/>
          <a:p>
            <a:pPr marL="0" indent="0">
              <a:buNone/>
            </a:pPr>
            <a:r>
              <a:rPr lang="en-US" sz="5400" b="1">
                <a:latin typeface="+mj-lt"/>
              </a:rPr>
              <a:t>TEAM PROJECT PROPOSAL</a:t>
            </a:r>
          </a:p>
        </p:txBody>
      </p:sp>
      <p:sp>
        <p:nvSpPr>
          <p:cNvPr id="31" name="TextBox 30">
            <a:extLst>
              <a:ext uri="{FF2B5EF4-FFF2-40B4-BE49-F238E27FC236}">
                <a16:creationId xmlns:a16="http://schemas.microsoft.com/office/drawing/2014/main" id="{AD5515AA-050A-D183-977D-58A629AB63C8}"/>
              </a:ext>
            </a:extLst>
          </p:cNvPr>
          <p:cNvSpPr txBox="1"/>
          <p:nvPr/>
        </p:nvSpPr>
        <p:spPr>
          <a:xfrm>
            <a:off x="111668" y="6476962"/>
            <a:ext cx="12192000" cy="338554"/>
          </a:xfrm>
          <a:prstGeom prst="rect">
            <a:avLst/>
          </a:prstGeom>
          <a:noFill/>
        </p:spPr>
        <p:txBody>
          <a:bodyPr wrap="square" rtlCol="0">
            <a:spAutoFit/>
          </a:bodyPr>
          <a:lstStyle/>
          <a:p>
            <a:r>
              <a:rPr lang="en-GB" sz="800" b="1"/>
              <a:t>[1] https://www.europarl.europa.eu/factsheets/en/sheet/68/energy-policy-general-principles#:~:text=The%20cornerstone%20of%20EU%20renewable,the%20aim%20of%20achieving%2045%25</a:t>
            </a:r>
          </a:p>
          <a:p>
            <a:r>
              <a:rPr lang="en-GB" sz="800" b="1"/>
              <a:t>[2] https://sdgs.un.org/goals</a:t>
            </a:r>
          </a:p>
        </p:txBody>
      </p:sp>
      <p:grpSp>
        <p:nvGrpSpPr>
          <p:cNvPr id="45" name="Group 44">
            <a:extLst>
              <a:ext uri="{FF2B5EF4-FFF2-40B4-BE49-F238E27FC236}">
                <a16:creationId xmlns:a16="http://schemas.microsoft.com/office/drawing/2014/main" id="{5A84A408-5BED-4B90-9F7B-250DCEC9465A}"/>
              </a:ext>
            </a:extLst>
          </p:cNvPr>
          <p:cNvGrpSpPr/>
          <p:nvPr/>
        </p:nvGrpSpPr>
        <p:grpSpPr>
          <a:xfrm>
            <a:off x="4477935" y="2545908"/>
            <a:ext cx="984233" cy="912178"/>
            <a:chOff x="4836286" y="2752774"/>
            <a:chExt cx="984233" cy="912178"/>
          </a:xfrm>
        </p:grpSpPr>
        <p:sp>
          <p:nvSpPr>
            <p:cNvPr id="36" name="Oval 35">
              <a:extLst>
                <a:ext uri="{FF2B5EF4-FFF2-40B4-BE49-F238E27FC236}">
                  <a16:creationId xmlns:a16="http://schemas.microsoft.com/office/drawing/2014/main" id="{7FCDAC00-4739-3BC2-4681-07E5CC4A5C70}"/>
                </a:ext>
              </a:extLst>
            </p:cNvPr>
            <p:cNvSpPr/>
            <p:nvPr/>
          </p:nvSpPr>
          <p:spPr>
            <a:xfrm>
              <a:off x="4836286" y="2752774"/>
              <a:ext cx="984233" cy="912178"/>
            </a:xfrm>
            <a:prstGeom prst="ellipse">
              <a:avLst/>
            </a:prstGeom>
            <a:solidFill>
              <a:schemeClr val="accent5">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rgbClr val="FFFFFF"/>
                </a:solidFill>
                <a:latin typeface="linea-basic-10" charset="0"/>
                <a:ea typeface="linea-basic-10" charset="0"/>
                <a:cs typeface="linea-basic-10" charset="0"/>
              </a:endParaRPr>
            </a:p>
          </p:txBody>
        </p:sp>
        <p:pic>
          <p:nvPicPr>
            <p:cNvPr id="72" name="Graphic 71" descr="Wind Turbines with solid fill">
              <a:extLst>
                <a:ext uri="{FF2B5EF4-FFF2-40B4-BE49-F238E27FC236}">
                  <a16:creationId xmlns:a16="http://schemas.microsoft.com/office/drawing/2014/main" id="{59742C2F-5B1D-FD27-B103-82DF0FD9C1D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52127" y="2863997"/>
              <a:ext cx="752550" cy="752550"/>
            </a:xfrm>
            <a:prstGeom prst="rect">
              <a:avLst/>
            </a:prstGeom>
          </p:spPr>
        </p:pic>
      </p:grpSp>
      <p:grpSp>
        <p:nvGrpSpPr>
          <p:cNvPr id="47" name="Group 46">
            <a:extLst>
              <a:ext uri="{FF2B5EF4-FFF2-40B4-BE49-F238E27FC236}">
                <a16:creationId xmlns:a16="http://schemas.microsoft.com/office/drawing/2014/main" id="{97A18892-C973-B771-C3AB-644E2AEBC294}"/>
              </a:ext>
            </a:extLst>
          </p:cNvPr>
          <p:cNvGrpSpPr/>
          <p:nvPr/>
        </p:nvGrpSpPr>
        <p:grpSpPr>
          <a:xfrm>
            <a:off x="6722489" y="2519940"/>
            <a:ext cx="984233" cy="912178"/>
            <a:chOff x="7592693" y="2743021"/>
            <a:chExt cx="984233" cy="912178"/>
          </a:xfrm>
        </p:grpSpPr>
        <p:sp>
          <p:nvSpPr>
            <p:cNvPr id="38" name="Oval 37">
              <a:extLst>
                <a:ext uri="{FF2B5EF4-FFF2-40B4-BE49-F238E27FC236}">
                  <a16:creationId xmlns:a16="http://schemas.microsoft.com/office/drawing/2014/main" id="{587FF7D2-ABDC-9FFA-A8C1-680535C9BC7B}"/>
                </a:ext>
              </a:extLst>
            </p:cNvPr>
            <p:cNvSpPr/>
            <p:nvPr/>
          </p:nvSpPr>
          <p:spPr>
            <a:xfrm>
              <a:off x="7592693" y="2743021"/>
              <a:ext cx="984233" cy="912178"/>
            </a:xfrm>
            <a:prstGeom prst="ellipse">
              <a:avLst/>
            </a:prstGeom>
            <a:solidFill>
              <a:schemeClr val="accent5">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rgbClr val="FFFFFF"/>
                </a:solidFill>
                <a:latin typeface="linea-basic-10" charset="0"/>
                <a:ea typeface="linea-basic-10" charset="0"/>
                <a:cs typeface="linea-basic-10" charset="0"/>
              </a:endParaRPr>
            </a:p>
          </p:txBody>
        </p:sp>
        <p:pic>
          <p:nvPicPr>
            <p:cNvPr id="73" name="Graphic 72" descr="Solar Panels with solid fill">
              <a:extLst>
                <a:ext uri="{FF2B5EF4-FFF2-40B4-BE49-F238E27FC236}">
                  <a16:creationId xmlns:a16="http://schemas.microsoft.com/office/drawing/2014/main" id="{E0BB6702-75F4-35F5-E9A3-03DBA402B57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692516" y="2824430"/>
              <a:ext cx="752550" cy="752550"/>
            </a:xfrm>
            <a:prstGeom prst="rect">
              <a:avLst/>
            </a:prstGeom>
          </p:spPr>
        </p:pic>
      </p:grpSp>
      <p:grpSp>
        <p:nvGrpSpPr>
          <p:cNvPr id="46" name="Group 45">
            <a:extLst>
              <a:ext uri="{FF2B5EF4-FFF2-40B4-BE49-F238E27FC236}">
                <a16:creationId xmlns:a16="http://schemas.microsoft.com/office/drawing/2014/main" id="{86F6B22A-F56C-EE49-9188-75E46E9648E9}"/>
              </a:ext>
            </a:extLst>
          </p:cNvPr>
          <p:cNvGrpSpPr/>
          <p:nvPr/>
        </p:nvGrpSpPr>
        <p:grpSpPr>
          <a:xfrm>
            <a:off x="5544306" y="2550210"/>
            <a:ext cx="984233" cy="912178"/>
            <a:chOff x="6160247" y="2571097"/>
            <a:chExt cx="984233" cy="912178"/>
          </a:xfrm>
        </p:grpSpPr>
        <p:sp>
          <p:nvSpPr>
            <p:cNvPr id="37" name="Oval 36">
              <a:extLst>
                <a:ext uri="{FF2B5EF4-FFF2-40B4-BE49-F238E27FC236}">
                  <a16:creationId xmlns:a16="http://schemas.microsoft.com/office/drawing/2014/main" id="{10A00F3B-0586-4EB0-8153-AB41FFA0191A}"/>
                </a:ext>
              </a:extLst>
            </p:cNvPr>
            <p:cNvSpPr/>
            <p:nvPr/>
          </p:nvSpPr>
          <p:spPr>
            <a:xfrm>
              <a:off x="6160247" y="2571097"/>
              <a:ext cx="984233" cy="912178"/>
            </a:xfrm>
            <a:prstGeom prst="ellipse">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rgbClr val="FFFFFF"/>
                </a:solidFill>
                <a:latin typeface="linea-basic-10" charset="0"/>
                <a:ea typeface="linea-basic-10" charset="0"/>
                <a:cs typeface="linea-basic-10" charset="0"/>
              </a:endParaRPr>
            </a:p>
          </p:txBody>
        </p:sp>
        <p:pic>
          <p:nvPicPr>
            <p:cNvPr id="77" name="Graphic 76" descr="Wave with solid fill">
              <a:extLst>
                <a:ext uri="{FF2B5EF4-FFF2-40B4-BE49-F238E27FC236}">
                  <a16:creationId xmlns:a16="http://schemas.microsoft.com/office/drawing/2014/main" id="{7C340926-CBD1-45D5-32F6-F5B231B1B2C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299875" y="2614706"/>
              <a:ext cx="752550" cy="752550"/>
            </a:xfrm>
            <a:prstGeom prst="rect">
              <a:avLst/>
            </a:prstGeom>
          </p:spPr>
        </p:pic>
      </p:grpSp>
      <p:grpSp>
        <p:nvGrpSpPr>
          <p:cNvPr id="48" name="Group 47">
            <a:extLst>
              <a:ext uri="{FF2B5EF4-FFF2-40B4-BE49-F238E27FC236}">
                <a16:creationId xmlns:a16="http://schemas.microsoft.com/office/drawing/2014/main" id="{29BF321B-199E-8C41-4543-F839F96E4472}"/>
              </a:ext>
            </a:extLst>
          </p:cNvPr>
          <p:cNvGrpSpPr/>
          <p:nvPr/>
        </p:nvGrpSpPr>
        <p:grpSpPr>
          <a:xfrm>
            <a:off x="7910535" y="2514005"/>
            <a:ext cx="984233" cy="912178"/>
            <a:chOff x="8807542" y="2752774"/>
            <a:chExt cx="984233" cy="912178"/>
          </a:xfrm>
        </p:grpSpPr>
        <p:sp>
          <p:nvSpPr>
            <p:cNvPr id="39" name="Oval 38">
              <a:extLst>
                <a:ext uri="{FF2B5EF4-FFF2-40B4-BE49-F238E27FC236}">
                  <a16:creationId xmlns:a16="http://schemas.microsoft.com/office/drawing/2014/main" id="{06B4D82E-706D-EC38-EDE1-73D2A9A7ADE6}"/>
                </a:ext>
              </a:extLst>
            </p:cNvPr>
            <p:cNvSpPr/>
            <p:nvPr/>
          </p:nvSpPr>
          <p:spPr>
            <a:xfrm>
              <a:off x="8807542" y="2752774"/>
              <a:ext cx="984233" cy="912178"/>
            </a:xfrm>
            <a:prstGeom prst="ellipse">
              <a:avLst/>
            </a:prstGeom>
            <a:solidFill>
              <a:schemeClr val="accent5">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rgbClr val="FFFFFF"/>
                </a:solidFill>
                <a:latin typeface="linea-basic-10" charset="0"/>
                <a:ea typeface="linea-basic-10" charset="0"/>
                <a:cs typeface="linea-basic-10" charset="0"/>
              </a:endParaRPr>
            </a:p>
          </p:txBody>
        </p:sp>
        <p:pic>
          <p:nvPicPr>
            <p:cNvPr id="80" name="Graphic 79" descr="Full battery with solid fill">
              <a:extLst>
                <a:ext uri="{FF2B5EF4-FFF2-40B4-BE49-F238E27FC236}">
                  <a16:creationId xmlns:a16="http://schemas.microsoft.com/office/drawing/2014/main" id="{FC777FB3-80D9-F27C-FA6D-778A34CA6DB3}"/>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935305" y="2832588"/>
              <a:ext cx="752550" cy="752550"/>
            </a:xfrm>
            <a:prstGeom prst="rect">
              <a:avLst/>
            </a:prstGeom>
          </p:spPr>
        </p:pic>
      </p:grpSp>
      <p:sp>
        <p:nvSpPr>
          <p:cNvPr id="105" name="Rectangle 104">
            <a:extLst>
              <a:ext uri="{FF2B5EF4-FFF2-40B4-BE49-F238E27FC236}">
                <a16:creationId xmlns:a16="http://schemas.microsoft.com/office/drawing/2014/main" id="{C5265652-3256-49F5-CAD6-7F8F948FE70A}"/>
              </a:ext>
            </a:extLst>
          </p:cNvPr>
          <p:cNvSpPr/>
          <p:nvPr/>
        </p:nvSpPr>
        <p:spPr>
          <a:xfrm>
            <a:off x="7642437" y="4617911"/>
            <a:ext cx="1345755" cy="1134221"/>
          </a:xfrm>
          <a:prstGeom prst="rect">
            <a:avLst/>
          </a:prstGeom>
          <a:solidFill>
            <a:schemeClr val="tx2">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a:t>42.5% renewable energy share by 2030</a:t>
            </a:r>
            <a:endParaRPr lang="en-GB" sz="1600"/>
          </a:p>
        </p:txBody>
      </p:sp>
      <p:grpSp>
        <p:nvGrpSpPr>
          <p:cNvPr id="42" name="Group 41">
            <a:extLst>
              <a:ext uri="{FF2B5EF4-FFF2-40B4-BE49-F238E27FC236}">
                <a16:creationId xmlns:a16="http://schemas.microsoft.com/office/drawing/2014/main" id="{E945EAF0-ACE3-5324-43AE-69FEACB13D79}"/>
              </a:ext>
            </a:extLst>
          </p:cNvPr>
          <p:cNvGrpSpPr/>
          <p:nvPr/>
        </p:nvGrpSpPr>
        <p:grpSpPr>
          <a:xfrm>
            <a:off x="6286093" y="1113962"/>
            <a:ext cx="984234" cy="912178"/>
            <a:chOff x="10319007" y="1553922"/>
            <a:chExt cx="984234" cy="912178"/>
          </a:xfrm>
        </p:grpSpPr>
        <p:sp>
          <p:nvSpPr>
            <p:cNvPr id="35" name="Oval 34">
              <a:extLst>
                <a:ext uri="{FF2B5EF4-FFF2-40B4-BE49-F238E27FC236}">
                  <a16:creationId xmlns:a16="http://schemas.microsoft.com/office/drawing/2014/main" id="{16C75D27-7826-21BC-EE54-D6D79C8BD662}"/>
                </a:ext>
              </a:extLst>
            </p:cNvPr>
            <p:cNvSpPr/>
            <p:nvPr/>
          </p:nvSpPr>
          <p:spPr>
            <a:xfrm>
              <a:off x="10319007" y="1553922"/>
              <a:ext cx="984234" cy="912178"/>
            </a:xfrm>
            <a:prstGeom prst="ellipse">
              <a:avLst/>
            </a:prstGeom>
            <a:solidFill>
              <a:schemeClr val="accent5">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rgbClr val="FFFFFF"/>
                </a:solidFill>
                <a:latin typeface="linea-basic-10" charset="0"/>
                <a:ea typeface="linea-basic-10" charset="0"/>
                <a:cs typeface="linea-basic-10" charset="0"/>
              </a:endParaRPr>
            </a:p>
          </p:txBody>
        </p:sp>
        <p:pic>
          <p:nvPicPr>
            <p:cNvPr id="107" name="Graphic 106" descr="Power with solid fill">
              <a:extLst>
                <a:ext uri="{FF2B5EF4-FFF2-40B4-BE49-F238E27FC236}">
                  <a16:creationId xmlns:a16="http://schemas.microsoft.com/office/drawing/2014/main" id="{996F4EE2-80BD-B44D-AC3A-6B7EF915A4C0}"/>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0453865" y="1652752"/>
              <a:ext cx="714518" cy="714518"/>
            </a:xfrm>
            <a:prstGeom prst="rect">
              <a:avLst/>
            </a:prstGeom>
          </p:spPr>
        </p:pic>
      </p:grpSp>
      <p:grpSp>
        <p:nvGrpSpPr>
          <p:cNvPr id="44" name="Group 43">
            <a:extLst>
              <a:ext uri="{FF2B5EF4-FFF2-40B4-BE49-F238E27FC236}">
                <a16:creationId xmlns:a16="http://schemas.microsoft.com/office/drawing/2014/main" id="{E6639063-19E1-DDDD-561A-3DEE15609EEC}"/>
              </a:ext>
            </a:extLst>
          </p:cNvPr>
          <p:cNvGrpSpPr/>
          <p:nvPr/>
        </p:nvGrpSpPr>
        <p:grpSpPr>
          <a:xfrm>
            <a:off x="5183191" y="1075302"/>
            <a:ext cx="984234" cy="912178"/>
            <a:chOff x="10046649" y="460774"/>
            <a:chExt cx="984234" cy="912178"/>
          </a:xfrm>
        </p:grpSpPr>
        <p:sp>
          <p:nvSpPr>
            <p:cNvPr id="34" name="Oval 33">
              <a:extLst>
                <a:ext uri="{FF2B5EF4-FFF2-40B4-BE49-F238E27FC236}">
                  <a16:creationId xmlns:a16="http://schemas.microsoft.com/office/drawing/2014/main" id="{F8BCF508-9E40-300B-4ED4-BE10B5CAC69D}"/>
                </a:ext>
              </a:extLst>
            </p:cNvPr>
            <p:cNvSpPr/>
            <p:nvPr/>
          </p:nvSpPr>
          <p:spPr>
            <a:xfrm>
              <a:off x="10046649" y="460774"/>
              <a:ext cx="984234" cy="912178"/>
            </a:xfrm>
            <a:prstGeom prst="ellipse">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rgbClr val="FFFFFF"/>
                </a:solidFill>
                <a:latin typeface="linea-basic-10" charset="0"/>
                <a:ea typeface="linea-basic-10" charset="0"/>
                <a:cs typeface="linea-basic-10" charset="0"/>
              </a:endParaRPr>
            </a:p>
          </p:txBody>
        </p:sp>
        <p:pic>
          <p:nvPicPr>
            <p:cNvPr id="109" name="Graphic 108" descr="High voltage with solid fill">
              <a:extLst>
                <a:ext uri="{FF2B5EF4-FFF2-40B4-BE49-F238E27FC236}">
                  <a16:creationId xmlns:a16="http://schemas.microsoft.com/office/drawing/2014/main" id="{7999F17B-630D-63F4-D489-3F174A5D0073}"/>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0187092" y="480013"/>
              <a:ext cx="740567" cy="740567"/>
            </a:xfrm>
            <a:prstGeom prst="rect">
              <a:avLst/>
            </a:prstGeom>
          </p:spPr>
        </p:pic>
      </p:grpSp>
      <p:grpSp>
        <p:nvGrpSpPr>
          <p:cNvPr id="50" name="Group 49">
            <a:extLst>
              <a:ext uri="{FF2B5EF4-FFF2-40B4-BE49-F238E27FC236}">
                <a16:creationId xmlns:a16="http://schemas.microsoft.com/office/drawing/2014/main" id="{6BF1FAE2-A301-23B0-0F95-E97F5F5D38B0}"/>
              </a:ext>
            </a:extLst>
          </p:cNvPr>
          <p:cNvGrpSpPr/>
          <p:nvPr/>
        </p:nvGrpSpPr>
        <p:grpSpPr>
          <a:xfrm>
            <a:off x="6402407" y="4876067"/>
            <a:ext cx="984233" cy="912178"/>
            <a:chOff x="4443619" y="3784169"/>
            <a:chExt cx="984233" cy="912178"/>
          </a:xfrm>
        </p:grpSpPr>
        <p:sp>
          <p:nvSpPr>
            <p:cNvPr id="41" name="Oval 40">
              <a:extLst>
                <a:ext uri="{FF2B5EF4-FFF2-40B4-BE49-F238E27FC236}">
                  <a16:creationId xmlns:a16="http://schemas.microsoft.com/office/drawing/2014/main" id="{0FCE663B-9B6F-936A-C1B5-57BB1735BD46}"/>
                </a:ext>
              </a:extLst>
            </p:cNvPr>
            <p:cNvSpPr/>
            <p:nvPr/>
          </p:nvSpPr>
          <p:spPr>
            <a:xfrm>
              <a:off x="4443619" y="3784169"/>
              <a:ext cx="984233" cy="912178"/>
            </a:xfrm>
            <a:prstGeom prst="ellipse">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rgbClr val="FFFFFF"/>
                </a:solidFill>
                <a:latin typeface="linea-basic-10" charset="0"/>
                <a:ea typeface="linea-basic-10" charset="0"/>
                <a:cs typeface="linea-basic-10" charset="0"/>
              </a:endParaRPr>
            </a:p>
          </p:txBody>
        </p:sp>
        <p:pic>
          <p:nvPicPr>
            <p:cNvPr id="115" name="Graphic 114" descr="Connections with solid fill">
              <a:extLst>
                <a:ext uri="{FF2B5EF4-FFF2-40B4-BE49-F238E27FC236}">
                  <a16:creationId xmlns:a16="http://schemas.microsoft.com/office/drawing/2014/main" id="{FA8833AF-11BC-7322-D06E-91B6B859CAFE}"/>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4529019" y="3852625"/>
              <a:ext cx="813431" cy="813431"/>
            </a:xfrm>
            <a:prstGeom prst="rect">
              <a:avLst/>
            </a:prstGeom>
          </p:spPr>
        </p:pic>
      </p:grpSp>
      <p:grpSp>
        <p:nvGrpSpPr>
          <p:cNvPr id="49" name="Group 48">
            <a:extLst>
              <a:ext uri="{FF2B5EF4-FFF2-40B4-BE49-F238E27FC236}">
                <a16:creationId xmlns:a16="http://schemas.microsoft.com/office/drawing/2014/main" id="{0C8DEC01-0BA9-9DF0-83EF-A1F99DFD2EA2}"/>
              </a:ext>
            </a:extLst>
          </p:cNvPr>
          <p:cNvGrpSpPr/>
          <p:nvPr/>
        </p:nvGrpSpPr>
        <p:grpSpPr>
          <a:xfrm>
            <a:off x="5301859" y="4868366"/>
            <a:ext cx="984234" cy="912178"/>
            <a:chOff x="1507995" y="3791427"/>
            <a:chExt cx="984234" cy="912178"/>
          </a:xfrm>
        </p:grpSpPr>
        <p:sp>
          <p:nvSpPr>
            <p:cNvPr id="40" name="Oval 39">
              <a:extLst>
                <a:ext uri="{FF2B5EF4-FFF2-40B4-BE49-F238E27FC236}">
                  <a16:creationId xmlns:a16="http://schemas.microsoft.com/office/drawing/2014/main" id="{6BBF9780-1605-A3AF-BD58-03A7837D1A55}"/>
                </a:ext>
              </a:extLst>
            </p:cNvPr>
            <p:cNvSpPr/>
            <p:nvPr/>
          </p:nvSpPr>
          <p:spPr>
            <a:xfrm>
              <a:off x="1507995" y="3791427"/>
              <a:ext cx="984234" cy="912178"/>
            </a:xfrm>
            <a:prstGeom prst="ellipse">
              <a:avLst/>
            </a:prstGeom>
            <a:solidFill>
              <a:schemeClr val="accent5">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rgbClr val="FFFFFF"/>
                </a:solidFill>
                <a:latin typeface="linea-basic-10" charset="0"/>
                <a:ea typeface="linea-basic-10" charset="0"/>
                <a:cs typeface="linea-basic-10" charset="0"/>
              </a:endParaRPr>
            </a:p>
          </p:txBody>
        </p:sp>
        <p:pic>
          <p:nvPicPr>
            <p:cNvPr id="121" name="Graphic 120" descr="Handshake with solid fill">
              <a:extLst>
                <a:ext uri="{FF2B5EF4-FFF2-40B4-BE49-F238E27FC236}">
                  <a16:creationId xmlns:a16="http://schemas.microsoft.com/office/drawing/2014/main" id="{1AA97A10-9800-0BA0-86B8-21F77EEDA6DE}"/>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1593396" y="3882916"/>
              <a:ext cx="813431" cy="813431"/>
            </a:xfrm>
            <a:prstGeom prst="rect">
              <a:avLst/>
            </a:prstGeom>
          </p:spPr>
        </p:pic>
      </p:grpSp>
      <p:grpSp>
        <p:nvGrpSpPr>
          <p:cNvPr id="4" name="Group 3">
            <a:extLst>
              <a:ext uri="{FF2B5EF4-FFF2-40B4-BE49-F238E27FC236}">
                <a16:creationId xmlns:a16="http://schemas.microsoft.com/office/drawing/2014/main" id="{BC131FF9-22F9-E09C-6A93-6B24273156A2}"/>
              </a:ext>
            </a:extLst>
          </p:cNvPr>
          <p:cNvGrpSpPr/>
          <p:nvPr/>
        </p:nvGrpSpPr>
        <p:grpSpPr>
          <a:xfrm>
            <a:off x="10734546" y="370243"/>
            <a:ext cx="1379017" cy="5952251"/>
            <a:chOff x="5984514" y="5554207"/>
            <a:chExt cx="1138044" cy="4702593"/>
          </a:xfrm>
        </p:grpSpPr>
        <p:pic>
          <p:nvPicPr>
            <p:cNvPr id="7" name="Picture 6" descr="A green and white sign with a globe and text&#10;&#10;Description automatically generated">
              <a:extLst>
                <a:ext uri="{FF2B5EF4-FFF2-40B4-BE49-F238E27FC236}">
                  <a16:creationId xmlns:a16="http://schemas.microsoft.com/office/drawing/2014/main" id="{95943335-E011-7BF1-1DC8-6799375453E0}"/>
                </a:ext>
              </a:extLst>
            </p:cNvPr>
            <p:cNvPicPr>
              <a:picLocks noChangeAspect="1"/>
            </p:cNvPicPr>
            <p:nvPr/>
          </p:nvPicPr>
          <p:blipFill rotWithShape="1">
            <a:blip r:embed="rId19"/>
            <a:srcRect l="1630" t="3243" r="2249" b="1892"/>
            <a:stretch/>
          </p:blipFill>
          <p:spPr>
            <a:xfrm>
              <a:off x="5984514" y="6769679"/>
              <a:ext cx="1081791" cy="1067140"/>
            </a:xfrm>
            <a:prstGeom prst="rect">
              <a:avLst/>
            </a:prstGeom>
            <a:solidFill>
              <a:schemeClr val="accent2">
                <a:lumMod val="75000"/>
              </a:schemeClr>
            </a:solidFill>
          </p:spPr>
        </p:pic>
        <p:pic>
          <p:nvPicPr>
            <p:cNvPr id="10" name="Picture 9" descr="A yellow square with white text&#10;&#10;Description automatically generated">
              <a:extLst>
                <a:ext uri="{FF2B5EF4-FFF2-40B4-BE49-F238E27FC236}">
                  <a16:creationId xmlns:a16="http://schemas.microsoft.com/office/drawing/2014/main" id="{2105D5F6-F871-A1BD-73D4-EF356A4EDCD2}"/>
                </a:ext>
              </a:extLst>
            </p:cNvPr>
            <p:cNvPicPr>
              <a:picLocks noChangeAspect="1"/>
            </p:cNvPicPr>
            <p:nvPr/>
          </p:nvPicPr>
          <p:blipFill>
            <a:blip r:embed="rId20"/>
            <a:stretch>
              <a:fillRect/>
            </a:stretch>
          </p:blipFill>
          <p:spPr>
            <a:xfrm>
              <a:off x="5984514" y="5554207"/>
              <a:ext cx="1081791" cy="1092292"/>
            </a:xfrm>
            <a:prstGeom prst="rect">
              <a:avLst/>
            </a:prstGeom>
          </p:spPr>
        </p:pic>
        <p:pic>
          <p:nvPicPr>
            <p:cNvPr id="18" name="Picture 17">
              <a:extLst>
                <a:ext uri="{FF2B5EF4-FFF2-40B4-BE49-F238E27FC236}">
                  <a16:creationId xmlns:a16="http://schemas.microsoft.com/office/drawing/2014/main" id="{2789317C-E7F0-92FB-4D71-7EC962C4BD75}"/>
                </a:ext>
              </a:extLst>
            </p:cNvPr>
            <p:cNvPicPr>
              <a:picLocks noChangeAspect="1"/>
            </p:cNvPicPr>
            <p:nvPr/>
          </p:nvPicPr>
          <p:blipFill rotWithShape="1">
            <a:blip r:embed="rId21"/>
            <a:srcRect l="702" t="931" b="2604"/>
            <a:stretch/>
          </p:blipFill>
          <p:spPr>
            <a:xfrm>
              <a:off x="6009144" y="9210188"/>
              <a:ext cx="1113414" cy="1046612"/>
            </a:xfrm>
            <a:prstGeom prst="rect">
              <a:avLst/>
            </a:prstGeom>
          </p:spPr>
        </p:pic>
        <p:pic>
          <p:nvPicPr>
            <p:cNvPr id="22" name="Picture 21">
              <a:extLst>
                <a:ext uri="{FF2B5EF4-FFF2-40B4-BE49-F238E27FC236}">
                  <a16:creationId xmlns:a16="http://schemas.microsoft.com/office/drawing/2014/main" id="{B0CD9309-6122-550D-4B7F-7DE304E417DC}"/>
                </a:ext>
              </a:extLst>
            </p:cNvPr>
            <p:cNvPicPr>
              <a:picLocks noChangeAspect="1"/>
            </p:cNvPicPr>
            <p:nvPr/>
          </p:nvPicPr>
          <p:blipFill rotWithShape="1">
            <a:blip r:embed="rId22"/>
            <a:srcRect l="1019" t="1351" r="1962" b="1485"/>
            <a:stretch/>
          </p:blipFill>
          <p:spPr>
            <a:xfrm>
              <a:off x="6009144" y="7984526"/>
              <a:ext cx="1081791" cy="1087810"/>
            </a:xfrm>
            <a:prstGeom prst="rect">
              <a:avLst/>
            </a:prstGeom>
          </p:spPr>
        </p:pic>
      </p:grpSp>
      <p:grpSp>
        <p:nvGrpSpPr>
          <p:cNvPr id="23" name="Group 22">
            <a:extLst>
              <a:ext uri="{FF2B5EF4-FFF2-40B4-BE49-F238E27FC236}">
                <a16:creationId xmlns:a16="http://schemas.microsoft.com/office/drawing/2014/main" id="{9FC7A5FC-AFCD-3993-E618-BA11367C48CD}"/>
              </a:ext>
            </a:extLst>
          </p:cNvPr>
          <p:cNvGrpSpPr/>
          <p:nvPr/>
        </p:nvGrpSpPr>
        <p:grpSpPr>
          <a:xfrm>
            <a:off x="9224488" y="377209"/>
            <a:ext cx="1365938" cy="5953380"/>
            <a:chOff x="838199" y="5695727"/>
            <a:chExt cx="1059101" cy="4373170"/>
          </a:xfrm>
        </p:grpSpPr>
        <p:pic>
          <p:nvPicPr>
            <p:cNvPr id="27" name="Picture 26" descr="A yellow sign with a light and a circle with a power button&#10;&#10;Description automatically generated">
              <a:extLst>
                <a:ext uri="{FF2B5EF4-FFF2-40B4-BE49-F238E27FC236}">
                  <a16:creationId xmlns:a16="http://schemas.microsoft.com/office/drawing/2014/main" id="{C809D715-C1A3-C23D-25E6-722103E689E0}"/>
                </a:ext>
              </a:extLst>
            </p:cNvPr>
            <p:cNvPicPr>
              <a:picLocks noChangeAspect="1"/>
            </p:cNvPicPr>
            <p:nvPr/>
          </p:nvPicPr>
          <p:blipFill rotWithShape="1">
            <a:blip r:embed="rId23"/>
            <a:srcRect l="833" t="1803" r="797" b="2008"/>
            <a:stretch/>
          </p:blipFill>
          <p:spPr>
            <a:xfrm>
              <a:off x="838200" y="5695727"/>
              <a:ext cx="1048731" cy="1010865"/>
            </a:xfrm>
            <a:prstGeom prst="rect">
              <a:avLst/>
            </a:prstGeom>
            <a:solidFill>
              <a:schemeClr val="accent2">
                <a:lumMod val="75000"/>
              </a:schemeClr>
            </a:solidFill>
          </p:spPr>
        </p:pic>
        <p:pic>
          <p:nvPicPr>
            <p:cNvPr id="28" name="Picture 27" descr="A red square with white text and a graphic&#10;&#10;Description automatically generated">
              <a:extLst>
                <a:ext uri="{FF2B5EF4-FFF2-40B4-BE49-F238E27FC236}">
                  <a16:creationId xmlns:a16="http://schemas.microsoft.com/office/drawing/2014/main" id="{DD0374C2-8507-C3F7-6E61-0659A76E82EB}"/>
                </a:ext>
              </a:extLst>
            </p:cNvPr>
            <p:cNvPicPr>
              <a:picLocks noChangeAspect="1"/>
            </p:cNvPicPr>
            <p:nvPr/>
          </p:nvPicPr>
          <p:blipFill rotWithShape="1">
            <a:blip r:embed="rId24"/>
            <a:srcRect l="2088" t="2088" b="3048"/>
            <a:stretch/>
          </p:blipFill>
          <p:spPr>
            <a:xfrm>
              <a:off x="838199" y="6798657"/>
              <a:ext cx="1048731" cy="1010865"/>
            </a:xfrm>
            <a:prstGeom prst="rect">
              <a:avLst/>
            </a:prstGeom>
            <a:solidFill>
              <a:schemeClr val="accent2">
                <a:lumMod val="75000"/>
              </a:schemeClr>
            </a:solidFill>
          </p:spPr>
        </p:pic>
        <p:pic>
          <p:nvPicPr>
            <p:cNvPr id="29" name="Picture 28" descr="A yellow sign with white text and buildings&#10;&#10;Description automatically generated">
              <a:extLst>
                <a:ext uri="{FF2B5EF4-FFF2-40B4-BE49-F238E27FC236}">
                  <a16:creationId xmlns:a16="http://schemas.microsoft.com/office/drawing/2014/main" id="{8744A46B-3E8C-BBF8-A54B-91A9B0012EFE}"/>
                </a:ext>
              </a:extLst>
            </p:cNvPr>
            <p:cNvPicPr>
              <a:picLocks noChangeAspect="1"/>
            </p:cNvPicPr>
            <p:nvPr/>
          </p:nvPicPr>
          <p:blipFill rotWithShape="1">
            <a:blip r:embed="rId25"/>
            <a:srcRect l="1168" t="1125" b="1784"/>
            <a:stretch/>
          </p:blipFill>
          <p:spPr>
            <a:xfrm>
              <a:off x="848569" y="9058030"/>
              <a:ext cx="1048731" cy="1010867"/>
            </a:xfrm>
            <a:prstGeom prst="rect">
              <a:avLst/>
            </a:prstGeom>
            <a:solidFill>
              <a:schemeClr val="accent2">
                <a:lumMod val="75000"/>
              </a:schemeClr>
            </a:solidFill>
          </p:spPr>
        </p:pic>
        <p:pic>
          <p:nvPicPr>
            <p:cNvPr id="30" name="Picture 29">
              <a:extLst>
                <a:ext uri="{FF2B5EF4-FFF2-40B4-BE49-F238E27FC236}">
                  <a16:creationId xmlns:a16="http://schemas.microsoft.com/office/drawing/2014/main" id="{E87B3FB5-9A30-B3B5-7125-26300D5AD389}"/>
                </a:ext>
              </a:extLst>
            </p:cNvPr>
            <p:cNvPicPr>
              <a:picLocks noChangeAspect="1"/>
            </p:cNvPicPr>
            <p:nvPr/>
          </p:nvPicPr>
          <p:blipFill rotWithShape="1">
            <a:blip r:embed="rId26"/>
            <a:srcRect l="2079" t="2451" r="1730"/>
            <a:stretch/>
          </p:blipFill>
          <p:spPr>
            <a:xfrm>
              <a:off x="848569" y="7931978"/>
              <a:ext cx="1048731" cy="1000557"/>
            </a:xfrm>
            <a:prstGeom prst="rect">
              <a:avLst/>
            </a:prstGeom>
          </p:spPr>
        </p:pic>
      </p:grpSp>
      <p:sp>
        <p:nvSpPr>
          <p:cNvPr id="52" name="TextBox 51">
            <a:extLst>
              <a:ext uri="{FF2B5EF4-FFF2-40B4-BE49-F238E27FC236}">
                <a16:creationId xmlns:a16="http://schemas.microsoft.com/office/drawing/2014/main" id="{2C480416-E253-B2CE-EB9A-BECB1105C56F}"/>
              </a:ext>
            </a:extLst>
          </p:cNvPr>
          <p:cNvSpPr txBox="1"/>
          <p:nvPr/>
        </p:nvSpPr>
        <p:spPr>
          <a:xfrm>
            <a:off x="113459" y="899952"/>
            <a:ext cx="5602555" cy="5453865"/>
          </a:xfrm>
          <a:prstGeom prst="rect">
            <a:avLst/>
          </a:prstGeom>
          <a:noFill/>
        </p:spPr>
        <p:txBody>
          <a:bodyPr wrap="square" rtlCol="0">
            <a:spAutoFit/>
          </a:bodyPr>
          <a:lstStyle/>
          <a:p>
            <a:pPr>
              <a:lnSpc>
                <a:spcPct val="150000"/>
              </a:lnSpc>
            </a:pPr>
            <a:r>
              <a:rPr lang="en-US" b="1" dirty="0"/>
              <a:t>15% increase in Crete’s renewable energy share</a:t>
            </a:r>
          </a:p>
          <a:p>
            <a:pPr marL="285750" indent="-285750">
              <a:lnSpc>
                <a:spcPct val="150000"/>
              </a:lnSpc>
              <a:buFont typeface="Arial" panose="020B0604020202020204" pitchFamily="34" charset="0"/>
              <a:buChar char="•"/>
            </a:pPr>
            <a:r>
              <a:rPr lang="en-GB" dirty="0"/>
              <a:t>Annual Power Production: 82 MW.</a:t>
            </a:r>
          </a:p>
          <a:p>
            <a:pPr marL="285750" indent="-285750">
              <a:lnSpc>
                <a:spcPct val="150000"/>
              </a:lnSpc>
              <a:buFont typeface="Arial" panose="020B0604020202020204" pitchFamily="34" charset="0"/>
              <a:buChar char="•"/>
            </a:pPr>
            <a:r>
              <a:rPr lang="en-GB" dirty="0"/>
              <a:t>Annual Energy Production: 720 GWh.</a:t>
            </a:r>
          </a:p>
          <a:p>
            <a:pPr>
              <a:lnSpc>
                <a:spcPct val="150000"/>
              </a:lnSpc>
            </a:pPr>
            <a:endParaRPr lang="en-GB" dirty="0"/>
          </a:p>
          <a:p>
            <a:pPr>
              <a:lnSpc>
                <a:spcPct val="150000"/>
              </a:lnSpc>
            </a:pPr>
            <a:r>
              <a:rPr lang="en-GB" b="1" dirty="0"/>
              <a:t>Floating offshore energy island</a:t>
            </a:r>
          </a:p>
          <a:p>
            <a:pPr marL="285750" indent="-285750">
              <a:lnSpc>
                <a:spcPct val="150000"/>
              </a:lnSpc>
              <a:buFont typeface="Arial" panose="020B0604020202020204" pitchFamily="34" charset="0"/>
              <a:buChar char="•"/>
            </a:pPr>
            <a:r>
              <a:rPr lang="en-GB" dirty="0"/>
              <a:t>Wind Energy: 60% of annual target..</a:t>
            </a:r>
          </a:p>
          <a:p>
            <a:pPr marL="285750" indent="-285750">
              <a:lnSpc>
                <a:spcPct val="150000"/>
              </a:lnSpc>
              <a:buFont typeface="Arial" panose="020B0604020202020204" pitchFamily="34" charset="0"/>
              <a:buChar char="•"/>
            </a:pPr>
            <a:r>
              <a:rPr lang="en-GB" dirty="0"/>
              <a:t>Wave Energy: 19% of annual target.</a:t>
            </a:r>
          </a:p>
          <a:p>
            <a:pPr marL="285750" indent="-285750">
              <a:lnSpc>
                <a:spcPct val="150000"/>
              </a:lnSpc>
              <a:buFont typeface="Arial" panose="020B0604020202020204" pitchFamily="34" charset="0"/>
              <a:buChar char="•"/>
            </a:pPr>
            <a:r>
              <a:rPr lang="en-GB" dirty="0"/>
              <a:t>Solar Energy: 10% of annual target.</a:t>
            </a:r>
          </a:p>
          <a:p>
            <a:pPr marL="285750" indent="-285750">
              <a:lnSpc>
                <a:spcPct val="150000"/>
              </a:lnSpc>
              <a:buFont typeface="Arial" panose="020B0604020202020204" pitchFamily="34" charset="0"/>
              <a:buChar char="•"/>
            </a:pPr>
            <a:r>
              <a:rPr lang="en-GB" dirty="0"/>
              <a:t>Energy Storage:  used to store excess energy.</a:t>
            </a:r>
          </a:p>
          <a:p>
            <a:pPr>
              <a:lnSpc>
                <a:spcPct val="150000"/>
              </a:lnSpc>
            </a:pPr>
            <a:endParaRPr lang="en-GB" dirty="0"/>
          </a:p>
          <a:p>
            <a:pPr>
              <a:lnSpc>
                <a:spcPct val="150000"/>
              </a:lnSpc>
            </a:pPr>
            <a:r>
              <a:rPr lang="en-US" b="1" dirty="0"/>
              <a:t>15% increase in Crete’s renewable energy share</a:t>
            </a:r>
          </a:p>
          <a:p>
            <a:pPr marL="285750" indent="-285750">
              <a:lnSpc>
                <a:spcPct val="150000"/>
              </a:lnSpc>
              <a:buFont typeface="Arial" panose="020B0604020202020204" pitchFamily="34" charset="0"/>
              <a:buChar char="•"/>
            </a:pPr>
            <a:r>
              <a:rPr lang="en-GB" dirty="0"/>
              <a:t>EU Renewable Energy Policy.</a:t>
            </a:r>
          </a:p>
          <a:p>
            <a:pPr marL="285750" indent="-285750">
              <a:lnSpc>
                <a:spcPct val="150000"/>
              </a:lnSpc>
              <a:buFont typeface="Arial" panose="020B0604020202020204" pitchFamily="34" charset="0"/>
              <a:buChar char="•"/>
            </a:pPr>
            <a:r>
              <a:rPr lang="en-GB" dirty="0"/>
              <a:t>US Sustainable Development Goals.</a:t>
            </a:r>
          </a:p>
        </p:txBody>
      </p:sp>
    </p:spTree>
    <p:extLst>
      <p:ext uri="{BB962C8B-B14F-4D97-AF65-F5344CB8AC3E}">
        <p14:creationId xmlns:p14="http://schemas.microsoft.com/office/powerpoint/2010/main" val="264649316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3">
                                            <p:txEl>
                                              <p:pRg st="0" end="0"/>
                                            </p:txEl>
                                          </p:spTgt>
                                        </p:tgtEl>
                                        <p:attrNameLst>
                                          <p:attrName>style.visibility</p:attrName>
                                        </p:attrNameLst>
                                      </p:cBhvr>
                                      <p:to>
                                        <p:strVal val="visible"/>
                                      </p:to>
                                    </p:set>
                                    <p:anim calcmode="lin" valueType="num">
                                      <p:cBhvr additive="base">
                                        <p:cTn id="7" dur="500" fill="hold"/>
                                        <p:tgtEl>
                                          <p:spTgt spid="4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A13BCCA3-D3B8-A116-EDAC-F28DD845FD74}"/>
              </a:ext>
            </a:extLst>
          </p:cNvPr>
          <p:cNvSpPr/>
          <p:nvPr/>
        </p:nvSpPr>
        <p:spPr>
          <a:xfrm>
            <a:off x="4960112" y="2557764"/>
            <a:ext cx="2170253" cy="762000"/>
          </a:xfrm>
          <a:prstGeom prst="ellipse">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US" sz="1400">
                <a:latin typeface="Aptos Display"/>
              </a:rPr>
              <a:t>Offshore Sustainable Energy Island</a:t>
            </a:r>
          </a:p>
        </p:txBody>
      </p:sp>
      <p:sp>
        <p:nvSpPr>
          <p:cNvPr id="5" name="Oval 4">
            <a:extLst>
              <a:ext uri="{FF2B5EF4-FFF2-40B4-BE49-F238E27FC236}">
                <a16:creationId xmlns:a16="http://schemas.microsoft.com/office/drawing/2014/main" id="{A85D1595-D6FD-C014-2878-9BF33729542A}"/>
              </a:ext>
            </a:extLst>
          </p:cNvPr>
          <p:cNvSpPr/>
          <p:nvPr/>
        </p:nvSpPr>
        <p:spPr>
          <a:xfrm>
            <a:off x="2586238" y="3678592"/>
            <a:ext cx="1579048" cy="789955"/>
          </a:xfrm>
          <a:prstGeom prst="ellipse">
            <a:avLst/>
          </a:prstGeom>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en-US" sz="1400">
                <a:solidFill>
                  <a:schemeClr val="tx2">
                    <a:lumMod val="50000"/>
                    <a:lumOff val="50000"/>
                  </a:schemeClr>
                </a:solidFill>
                <a:latin typeface="Aptos Display"/>
                <a:ea typeface="ADLaM Display"/>
                <a:cs typeface="Calibri"/>
              </a:rPr>
              <a:t>Renewable Energy Systems</a:t>
            </a:r>
          </a:p>
        </p:txBody>
      </p:sp>
      <p:sp>
        <p:nvSpPr>
          <p:cNvPr id="11" name="Rectangle: Rounded Corners 10">
            <a:extLst>
              <a:ext uri="{FF2B5EF4-FFF2-40B4-BE49-F238E27FC236}">
                <a16:creationId xmlns:a16="http://schemas.microsoft.com/office/drawing/2014/main" id="{5796255C-ECE2-6CC3-333C-C8454E4F7240}"/>
              </a:ext>
            </a:extLst>
          </p:cNvPr>
          <p:cNvSpPr/>
          <p:nvPr/>
        </p:nvSpPr>
        <p:spPr>
          <a:xfrm>
            <a:off x="2251395" y="2451800"/>
            <a:ext cx="1380417" cy="315547"/>
          </a:xfrm>
          <a:prstGeom prst="roundRect">
            <a:avLst/>
          </a:prstGeom>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en-US" sz="1400">
                <a:solidFill>
                  <a:schemeClr val="accent6">
                    <a:lumMod val="75000"/>
                  </a:schemeClr>
                </a:solidFill>
                <a:latin typeface="Aptos Display"/>
                <a:ea typeface="ADLaM Display"/>
                <a:cs typeface="Calibri"/>
              </a:rPr>
              <a:t>Hybrid Systems</a:t>
            </a:r>
          </a:p>
        </p:txBody>
      </p:sp>
      <p:sp>
        <p:nvSpPr>
          <p:cNvPr id="14" name="Rectangle: Rounded Corners 13">
            <a:extLst>
              <a:ext uri="{FF2B5EF4-FFF2-40B4-BE49-F238E27FC236}">
                <a16:creationId xmlns:a16="http://schemas.microsoft.com/office/drawing/2014/main" id="{C943543E-45C3-A5AA-DE06-04D1FCC8EAE5}"/>
              </a:ext>
            </a:extLst>
          </p:cNvPr>
          <p:cNvSpPr/>
          <p:nvPr/>
        </p:nvSpPr>
        <p:spPr>
          <a:xfrm>
            <a:off x="669522" y="3069115"/>
            <a:ext cx="1496163" cy="479521"/>
          </a:xfrm>
          <a:prstGeom prst="roundRect">
            <a:avLst/>
          </a:prstGeom>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en-US" sz="1400">
                <a:solidFill>
                  <a:schemeClr val="accent6">
                    <a:lumMod val="75000"/>
                  </a:schemeClr>
                </a:solidFill>
                <a:latin typeface="Aptos Display"/>
                <a:ea typeface="ADLaM Display"/>
                <a:cs typeface="Calibri"/>
              </a:rPr>
              <a:t>Photovoltaic Panels</a:t>
            </a:r>
          </a:p>
        </p:txBody>
      </p:sp>
      <p:sp>
        <p:nvSpPr>
          <p:cNvPr id="15" name="Rectangle: Rounded Corners 14">
            <a:extLst>
              <a:ext uri="{FF2B5EF4-FFF2-40B4-BE49-F238E27FC236}">
                <a16:creationId xmlns:a16="http://schemas.microsoft.com/office/drawing/2014/main" id="{CCB0BCD3-CEDC-E694-318B-77F03EDB050D}"/>
              </a:ext>
            </a:extLst>
          </p:cNvPr>
          <p:cNvSpPr/>
          <p:nvPr/>
        </p:nvSpPr>
        <p:spPr>
          <a:xfrm>
            <a:off x="708105" y="4438786"/>
            <a:ext cx="1457581" cy="421648"/>
          </a:xfrm>
          <a:prstGeom prst="roundRect">
            <a:avLst/>
          </a:prstGeom>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en-US" sz="1400">
                <a:solidFill>
                  <a:schemeClr val="accent6">
                    <a:lumMod val="75000"/>
                  </a:schemeClr>
                </a:solidFill>
                <a:latin typeface="Aptos Display"/>
                <a:ea typeface="ADLaM Display"/>
                <a:cs typeface="Calibri"/>
              </a:rPr>
              <a:t>Wave Energy Converters</a:t>
            </a:r>
          </a:p>
        </p:txBody>
      </p:sp>
      <p:sp>
        <p:nvSpPr>
          <p:cNvPr id="18" name="Rectangle: Rounded Corners 17">
            <a:extLst>
              <a:ext uri="{FF2B5EF4-FFF2-40B4-BE49-F238E27FC236}">
                <a16:creationId xmlns:a16="http://schemas.microsoft.com/office/drawing/2014/main" id="{9F9C42A3-B706-E1EA-FFFE-D525E9C8E5C8}"/>
              </a:ext>
            </a:extLst>
          </p:cNvPr>
          <p:cNvSpPr/>
          <p:nvPr/>
        </p:nvSpPr>
        <p:spPr>
          <a:xfrm>
            <a:off x="2174231" y="5249013"/>
            <a:ext cx="1457581" cy="421648"/>
          </a:xfrm>
          <a:prstGeom prst="roundRect">
            <a:avLst/>
          </a:prstGeom>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en-US" sz="1400">
                <a:solidFill>
                  <a:schemeClr val="accent6">
                    <a:lumMod val="75000"/>
                  </a:schemeClr>
                </a:solidFill>
                <a:latin typeface="Aptos Display"/>
                <a:ea typeface="ADLaM Display"/>
                <a:cs typeface="Calibri"/>
              </a:rPr>
              <a:t>Tidal Energy Systems</a:t>
            </a:r>
          </a:p>
        </p:txBody>
      </p:sp>
      <p:sp>
        <p:nvSpPr>
          <p:cNvPr id="19" name="Rectangle: Rounded Corners 18">
            <a:extLst>
              <a:ext uri="{FF2B5EF4-FFF2-40B4-BE49-F238E27FC236}">
                <a16:creationId xmlns:a16="http://schemas.microsoft.com/office/drawing/2014/main" id="{CB10040C-F7D6-BA75-6673-AE65C8BC1272}"/>
              </a:ext>
            </a:extLst>
          </p:cNvPr>
          <p:cNvSpPr/>
          <p:nvPr/>
        </p:nvSpPr>
        <p:spPr>
          <a:xfrm>
            <a:off x="3949016" y="4863191"/>
            <a:ext cx="1283961" cy="325193"/>
          </a:xfrm>
          <a:prstGeom prst="roundRect">
            <a:avLst/>
          </a:prstGeom>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en-US" sz="1400">
                <a:solidFill>
                  <a:schemeClr val="accent6">
                    <a:lumMod val="75000"/>
                  </a:schemeClr>
                </a:solidFill>
                <a:latin typeface="Aptos Display"/>
                <a:ea typeface="ADLaM Display"/>
                <a:cs typeface="Calibri"/>
              </a:rPr>
              <a:t>Wind Turbines</a:t>
            </a:r>
          </a:p>
        </p:txBody>
      </p:sp>
      <p:cxnSp>
        <p:nvCxnSpPr>
          <p:cNvPr id="20" name="Straight Arrow Connector 19">
            <a:extLst>
              <a:ext uri="{FF2B5EF4-FFF2-40B4-BE49-F238E27FC236}">
                <a16:creationId xmlns:a16="http://schemas.microsoft.com/office/drawing/2014/main" id="{7D3E4B39-8C02-C55C-BDE3-246DAF061111}"/>
              </a:ext>
            </a:extLst>
          </p:cNvPr>
          <p:cNvCxnSpPr/>
          <p:nvPr/>
        </p:nvCxnSpPr>
        <p:spPr>
          <a:xfrm flipH="1">
            <a:off x="4054997" y="3106836"/>
            <a:ext cx="1034005" cy="75042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1" name="Straight Arrow Connector 20">
            <a:extLst>
              <a:ext uri="{FF2B5EF4-FFF2-40B4-BE49-F238E27FC236}">
                <a16:creationId xmlns:a16="http://schemas.microsoft.com/office/drawing/2014/main" id="{CC2441AA-605C-8E78-2E21-68237C3BE0C0}"/>
              </a:ext>
            </a:extLst>
          </p:cNvPr>
          <p:cNvCxnSpPr>
            <a:cxnSpLocks/>
          </p:cNvCxnSpPr>
          <p:nvPr/>
        </p:nvCxnSpPr>
        <p:spPr>
          <a:xfrm>
            <a:off x="3854368" y="4389696"/>
            <a:ext cx="133110" cy="46105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2" name="Straight Arrow Connector 21">
            <a:extLst>
              <a:ext uri="{FF2B5EF4-FFF2-40B4-BE49-F238E27FC236}">
                <a16:creationId xmlns:a16="http://schemas.microsoft.com/office/drawing/2014/main" id="{48CE3C7D-4302-4705-ABAB-10A1BE5A4160}"/>
              </a:ext>
            </a:extLst>
          </p:cNvPr>
          <p:cNvCxnSpPr>
            <a:cxnSpLocks/>
          </p:cNvCxnSpPr>
          <p:nvPr/>
        </p:nvCxnSpPr>
        <p:spPr>
          <a:xfrm flipH="1">
            <a:off x="3061503" y="4447572"/>
            <a:ext cx="79094" cy="789006"/>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4" name="Straight Arrow Connector 23">
            <a:extLst>
              <a:ext uri="{FF2B5EF4-FFF2-40B4-BE49-F238E27FC236}">
                <a16:creationId xmlns:a16="http://schemas.microsoft.com/office/drawing/2014/main" id="{0647D0DB-A0A7-3DC8-B7E9-B3AE0699190B}"/>
              </a:ext>
            </a:extLst>
          </p:cNvPr>
          <p:cNvCxnSpPr>
            <a:cxnSpLocks/>
          </p:cNvCxnSpPr>
          <p:nvPr/>
        </p:nvCxnSpPr>
        <p:spPr>
          <a:xfrm flipH="1">
            <a:off x="2183756" y="4225723"/>
            <a:ext cx="464917" cy="24885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5" name="Straight Arrow Connector 24">
            <a:extLst>
              <a:ext uri="{FF2B5EF4-FFF2-40B4-BE49-F238E27FC236}">
                <a16:creationId xmlns:a16="http://schemas.microsoft.com/office/drawing/2014/main" id="{4D986979-2A21-CD57-DEF0-DB6BEB520A59}"/>
              </a:ext>
            </a:extLst>
          </p:cNvPr>
          <p:cNvCxnSpPr>
            <a:cxnSpLocks/>
          </p:cNvCxnSpPr>
          <p:nvPr/>
        </p:nvCxnSpPr>
        <p:spPr>
          <a:xfrm flipH="1" flipV="1">
            <a:off x="2183756" y="3500374"/>
            <a:ext cx="493854" cy="38775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6" name="Straight Arrow Connector 25">
            <a:extLst>
              <a:ext uri="{FF2B5EF4-FFF2-40B4-BE49-F238E27FC236}">
                <a16:creationId xmlns:a16="http://schemas.microsoft.com/office/drawing/2014/main" id="{DE2EE9C8-DFF6-0AEA-F380-475094FA4A63}"/>
              </a:ext>
            </a:extLst>
          </p:cNvPr>
          <p:cNvCxnSpPr>
            <a:cxnSpLocks/>
          </p:cNvCxnSpPr>
          <p:nvPr/>
        </p:nvCxnSpPr>
        <p:spPr>
          <a:xfrm flipH="1" flipV="1">
            <a:off x="2907174" y="2786601"/>
            <a:ext cx="358816" cy="86038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7" name="Straight Arrow Connector 26">
            <a:extLst>
              <a:ext uri="{FF2B5EF4-FFF2-40B4-BE49-F238E27FC236}">
                <a16:creationId xmlns:a16="http://schemas.microsoft.com/office/drawing/2014/main" id="{165AD41A-EFB3-73EF-B10F-9D1AAE4FB418}"/>
              </a:ext>
            </a:extLst>
          </p:cNvPr>
          <p:cNvCxnSpPr>
            <a:cxnSpLocks/>
          </p:cNvCxnSpPr>
          <p:nvPr/>
        </p:nvCxnSpPr>
        <p:spPr>
          <a:xfrm flipH="1" flipV="1">
            <a:off x="2878235" y="1889564"/>
            <a:ext cx="11576" cy="56137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8" name="Rectangle: Rounded Corners 27">
            <a:extLst>
              <a:ext uri="{FF2B5EF4-FFF2-40B4-BE49-F238E27FC236}">
                <a16:creationId xmlns:a16="http://schemas.microsoft.com/office/drawing/2014/main" id="{FB8705CB-A423-C9F3-17CA-C589E19DD48D}"/>
              </a:ext>
            </a:extLst>
          </p:cNvPr>
          <p:cNvSpPr/>
          <p:nvPr/>
        </p:nvSpPr>
        <p:spPr>
          <a:xfrm>
            <a:off x="2164585" y="1574052"/>
            <a:ext cx="1380417" cy="315547"/>
          </a:xfrm>
          <a:prstGeom prst="roundRect">
            <a:avLst/>
          </a:prstGeom>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en-US" sz="1400">
                <a:solidFill>
                  <a:schemeClr val="accent2">
                    <a:lumMod val="75000"/>
                  </a:schemeClr>
                </a:solidFill>
                <a:latin typeface="Aptos Display"/>
                <a:ea typeface="ADLaM Display"/>
                <a:cs typeface="Calibri"/>
              </a:rPr>
              <a:t>Wind and Solar</a:t>
            </a:r>
          </a:p>
        </p:txBody>
      </p:sp>
      <p:sp>
        <p:nvSpPr>
          <p:cNvPr id="29" name="Rectangle: Rounded Corners 28">
            <a:extLst>
              <a:ext uri="{FF2B5EF4-FFF2-40B4-BE49-F238E27FC236}">
                <a16:creationId xmlns:a16="http://schemas.microsoft.com/office/drawing/2014/main" id="{0C39D3C8-24F7-EAC4-93CE-B3586C44B4C6}"/>
              </a:ext>
            </a:extLst>
          </p:cNvPr>
          <p:cNvSpPr/>
          <p:nvPr/>
        </p:nvSpPr>
        <p:spPr>
          <a:xfrm>
            <a:off x="505548" y="1988812"/>
            <a:ext cx="1380417" cy="315547"/>
          </a:xfrm>
          <a:prstGeom prst="roundRect">
            <a:avLst/>
          </a:prstGeom>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en-US" sz="1400">
                <a:solidFill>
                  <a:schemeClr val="accent2">
                    <a:lumMod val="75000"/>
                  </a:schemeClr>
                </a:solidFill>
                <a:latin typeface="Aptos Display"/>
                <a:ea typeface="ADLaM Display"/>
                <a:cs typeface="Calibri"/>
              </a:rPr>
              <a:t>Wind and Wave</a:t>
            </a:r>
          </a:p>
        </p:txBody>
      </p:sp>
      <p:sp>
        <p:nvSpPr>
          <p:cNvPr id="30" name="Rectangle: Rounded Corners 29">
            <a:extLst>
              <a:ext uri="{FF2B5EF4-FFF2-40B4-BE49-F238E27FC236}">
                <a16:creationId xmlns:a16="http://schemas.microsoft.com/office/drawing/2014/main" id="{D7C0A6D2-1DD9-0E5F-0E7D-615CE503D3E1}"/>
              </a:ext>
            </a:extLst>
          </p:cNvPr>
          <p:cNvSpPr/>
          <p:nvPr/>
        </p:nvSpPr>
        <p:spPr>
          <a:xfrm>
            <a:off x="3833269" y="1776610"/>
            <a:ext cx="1399708" cy="421648"/>
          </a:xfrm>
          <a:prstGeom prst="roundRect">
            <a:avLst/>
          </a:prstGeom>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en-US" sz="1400">
                <a:solidFill>
                  <a:schemeClr val="accent2">
                    <a:lumMod val="75000"/>
                  </a:schemeClr>
                </a:solidFill>
                <a:latin typeface="Aptos Display"/>
                <a:ea typeface="ADLaM Display"/>
                <a:cs typeface="Calibri"/>
              </a:rPr>
              <a:t>Wind, Wave and Solar</a:t>
            </a:r>
          </a:p>
        </p:txBody>
      </p:sp>
      <p:cxnSp>
        <p:nvCxnSpPr>
          <p:cNvPr id="31" name="Straight Arrow Connector 30">
            <a:extLst>
              <a:ext uri="{FF2B5EF4-FFF2-40B4-BE49-F238E27FC236}">
                <a16:creationId xmlns:a16="http://schemas.microsoft.com/office/drawing/2014/main" id="{8CB930A4-F05E-23C0-597F-CFF11044A555}"/>
              </a:ext>
            </a:extLst>
          </p:cNvPr>
          <p:cNvCxnSpPr>
            <a:cxnSpLocks/>
          </p:cNvCxnSpPr>
          <p:nvPr/>
        </p:nvCxnSpPr>
        <p:spPr>
          <a:xfrm flipV="1">
            <a:off x="3593935" y="2198220"/>
            <a:ext cx="248855" cy="26236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32" name="Straight Arrow Connector 31">
            <a:extLst>
              <a:ext uri="{FF2B5EF4-FFF2-40B4-BE49-F238E27FC236}">
                <a16:creationId xmlns:a16="http://schemas.microsoft.com/office/drawing/2014/main" id="{D900AD59-9801-3FD3-FC46-E4827B485D5A}"/>
              </a:ext>
            </a:extLst>
          </p:cNvPr>
          <p:cNvCxnSpPr>
            <a:cxnSpLocks/>
          </p:cNvCxnSpPr>
          <p:nvPr/>
        </p:nvCxnSpPr>
        <p:spPr>
          <a:xfrm flipH="1" flipV="1">
            <a:off x="1740058" y="2285033"/>
            <a:ext cx="503499" cy="310588"/>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34" name="Oval 33">
            <a:extLst>
              <a:ext uri="{FF2B5EF4-FFF2-40B4-BE49-F238E27FC236}">
                <a16:creationId xmlns:a16="http://schemas.microsoft.com/office/drawing/2014/main" id="{652E2B49-6B21-D8DD-9492-8214AA5CF358}"/>
              </a:ext>
            </a:extLst>
          </p:cNvPr>
          <p:cNvSpPr/>
          <p:nvPr/>
        </p:nvSpPr>
        <p:spPr>
          <a:xfrm>
            <a:off x="7725393" y="4845365"/>
            <a:ext cx="1218580" cy="584367"/>
          </a:xfrm>
          <a:prstGeom prst="ellipse">
            <a:avLst/>
          </a:prstGeom>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en-US" sz="1400">
                <a:solidFill>
                  <a:schemeClr val="tx2">
                    <a:lumMod val="50000"/>
                    <a:lumOff val="50000"/>
                  </a:schemeClr>
                </a:solidFill>
                <a:latin typeface="Aptos Display"/>
                <a:ea typeface="ADLaM Display"/>
                <a:cs typeface="Calibri"/>
              </a:rPr>
              <a:t>Location</a:t>
            </a:r>
            <a:endParaRPr lang="en-US" sz="1400">
              <a:solidFill>
                <a:schemeClr val="tx2">
                  <a:lumMod val="50000"/>
                  <a:lumOff val="50000"/>
                </a:schemeClr>
              </a:solidFill>
              <a:latin typeface="Aptos Display"/>
              <a:ea typeface="ADLaM Display"/>
            </a:endParaRPr>
          </a:p>
        </p:txBody>
      </p:sp>
      <p:sp>
        <p:nvSpPr>
          <p:cNvPr id="36" name="Rectangle: Rounded Corners 35">
            <a:extLst>
              <a:ext uri="{FF2B5EF4-FFF2-40B4-BE49-F238E27FC236}">
                <a16:creationId xmlns:a16="http://schemas.microsoft.com/office/drawing/2014/main" id="{8450602C-3D12-99DF-90E4-2CB93F84AADC}"/>
              </a:ext>
            </a:extLst>
          </p:cNvPr>
          <p:cNvSpPr/>
          <p:nvPr/>
        </p:nvSpPr>
        <p:spPr>
          <a:xfrm>
            <a:off x="7895270" y="3803869"/>
            <a:ext cx="898140" cy="305902"/>
          </a:xfrm>
          <a:prstGeom prst="roundRect">
            <a:avLst/>
          </a:prstGeom>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en-US" sz="1400">
                <a:solidFill>
                  <a:schemeClr val="accent6">
                    <a:lumMod val="75000"/>
                  </a:schemeClr>
                </a:solidFill>
                <a:latin typeface="Aptos Display"/>
                <a:ea typeface="ADLaM Display"/>
                <a:cs typeface="Calibri"/>
              </a:rPr>
              <a:t>Guyana</a:t>
            </a:r>
            <a:endParaRPr lang="en-US" sz="1400">
              <a:solidFill>
                <a:schemeClr val="accent6">
                  <a:lumMod val="75000"/>
                </a:schemeClr>
              </a:solidFill>
              <a:latin typeface="Aptos Display"/>
              <a:ea typeface="ADLaM Display"/>
            </a:endParaRPr>
          </a:p>
        </p:txBody>
      </p:sp>
      <p:sp>
        <p:nvSpPr>
          <p:cNvPr id="38" name="Rectangle: Rounded Corners 37">
            <a:extLst>
              <a:ext uri="{FF2B5EF4-FFF2-40B4-BE49-F238E27FC236}">
                <a16:creationId xmlns:a16="http://schemas.microsoft.com/office/drawing/2014/main" id="{DBA8F8F5-2452-F4E8-7A0D-9D391DDF5C97}"/>
              </a:ext>
            </a:extLst>
          </p:cNvPr>
          <p:cNvSpPr/>
          <p:nvPr/>
        </p:nvSpPr>
        <p:spPr>
          <a:xfrm>
            <a:off x="9187519" y="4117937"/>
            <a:ext cx="1244966" cy="315135"/>
          </a:xfrm>
          <a:prstGeom prst="roundRect">
            <a:avLst/>
          </a:prstGeom>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en-US" sz="1400">
                <a:solidFill>
                  <a:schemeClr val="accent6">
                    <a:lumMod val="75000"/>
                  </a:schemeClr>
                </a:solidFill>
                <a:latin typeface="Aptos Display"/>
                <a:ea typeface="ADLaM Display"/>
                <a:cs typeface="Calibri"/>
              </a:rPr>
              <a:t>The Bahamas</a:t>
            </a:r>
          </a:p>
        </p:txBody>
      </p:sp>
      <p:sp>
        <p:nvSpPr>
          <p:cNvPr id="40" name="Rectangle: Rounded Corners 39">
            <a:extLst>
              <a:ext uri="{FF2B5EF4-FFF2-40B4-BE49-F238E27FC236}">
                <a16:creationId xmlns:a16="http://schemas.microsoft.com/office/drawing/2014/main" id="{004E220C-4A1F-A408-5FA5-3E1CAC76295B}"/>
              </a:ext>
            </a:extLst>
          </p:cNvPr>
          <p:cNvSpPr/>
          <p:nvPr/>
        </p:nvSpPr>
        <p:spPr>
          <a:xfrm>
            <a:off x="9312222" y="5895202"/>
            <a:ext cx="1572915" cy="270351"/>
          </a:xfrm>
          <a:prstGeom prst="roundRect">
            <a:avLst/>
          </a:prstGeom>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en-US" sz="1400">
                <a:solidFill>
                  <a:schemeClr val="accent6">
                    <a:lumMod val="75000"/>
                  </a:schemeClr>
                </a:solidFill>
                <a:latin typeface="Aptos Display"/>
                <a:ea typeface="ADLaM Display"/>
                <a:cs typeface="Calibri"/>
              </a:rPr>
              <a:t>Southern Australia</a:t>
            </a:r>
          </a:p>
        </p:txBody>
      </p:sp>
      <p:sp>
        <p:nvSpPr>
          <p:cNvPr id="42" name="Rectangle: Rounded Corners 41">
            <a:extLst>
              <a:ext uri="{FF2B5EF4-FFF2-40B4-BE49-F238E27FC236}">
                <a16:creationId xmlns:a16="http://schemas.microsoft.com/office/drawing/2014/main" id="{E21D26DB-A5CF-2192-1ECA-FB365F3E7DC3}"/>
              </a:ext>
            </a:extLst>
          </p:cNvPr>
          <p:cNvSpPr/>
          <p:nvPr/>
        </p:nvSpPr>
        <p:spPr>
          <a:xfrm>
            <a:off x="7166496" y="5977602"/>
            <a:ext cx="1264671" cy="325194"/>
          </a:xfrm>
          <a:prstGeom prst="roundRect">
            <a:avLst/>
          </a:prstGeom>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en-US" sz="1400">
                <a:solidFill>
                  <a:schemeClr val="accent6">
                    <a:lumMod val="75000"/>
                  </a:schemeClr>
                </a:solidFill>
                <a:latin typeface="Aptos Display"/>
                <a:ea typeface="ADLaM Display"/>
                <a:cs typeface="Calibri"/>
              </a:rPr>
              <a:t>Crete, Greece</a:t>
            </a:r>
          </a:p>
        </p:txBody>
      </p:sp>
      <p:cxnSp>
        <p:nvCxnSpPr>
          <p:cNvPr id="44" name="Straight Arrow Connector 43">
            <a:extLst>
              <a:ext uri="{FF2B5EF4-FFF2-40B4-BE49-F238E27FC236}">
                <a16:creationId xmlns:a16="http://schemas.microsoft.com/office/drawing/2014/main" id="{4406E5F0-8C2B-01BA-97EF-2498D200B1F9}"/>
              </a:ext>
            </a:extLst>
          </p:cNvPr>
          <p:cNvCxnSpPr/>
          <p:nvPr/>
        </p:nvCxnSpPr>
        <p:spPr>
          <a:xfrm>
            <a:off x="8841678" y="5260078"/>
            <a:ext cx="501432" cy="63426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46" name="Straight Arrow Connector 45">
            <a:extLst>
              <a:ext uri="{FF2B5EF4-FFF2-40B4-BE49-F238E27FC236}">
                <a16:creationId xmlns:a16="http://schemas.microsoft.com/office/drawing/2014/main" id="{196EA093-284B-1057-54D6-6153F8F3D994}"/>
              </a:ext>
            </a:extLst>
          </p:cNvPr>
          <p:cNvCxnSpPr/>
          <p:nvPr/>
        </p:nvCxnSpPr>
        <p:spPr>
          <a:xfrm flipH="1" flipV="1">
            <a:off x="8318397" y="4108802"/>
            <a:ext cx="51595" cy="73930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48" name="Straight Arrow Connector 47">
            <a:extLst>
              <a:ext uri="{FF2B5EF4-FFF2-40B4-BE49-F238E27FC236}">
                <a16:creationId xmlns:a16="http://schemas.microsoft.com/office/drawing/2014/main" id="{C200A13F-F3C4-D39D-9F88-1DFEBDB50F52}"/>
              </a:ext>
            </a:extLst>
          </p:cNvPr>
          <p:cNvCxnSpPr/>
          <p:nvPr/>
        </p:nvCxnSpPr>
        <p:spPr>
          <a:xfrm flipH="1">
            <a:off x="7780906" y="5399215"/>
            <a:ext cx="337594" cy="58686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50" name="Straight Arrow Connector 49">
            <a:extLst>
              <a:ext uri="{FF2B5EF4-FFF2-40B4-BE49-F238E27FC236}">
                <a16:creationId xmlns:a16="http://schemas.microsoft.com/office/drawing/2014/main" id="{BE08A2CB-D394-70CB-A676-B832226080B6}"/>
              </a:ext>
            </a:extLst>
          </p:cNvPr>
          <p:cNvCxnSpPr>
            <a:cxnSpLocks/>
          </p:cNvCxnSpPr>
          <p:nvPr/>
        </p:nvCxnSpPr>
        <p:spPr>
          <a:xfrm flipV="1">
            <a:off x="8876504" y="4428319"/>
            <a:ext cx="684699" cy="58011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51" name="Straight Arrow Connector 50">
            <a:extLst>
              <a:ext uri="{FF2B5EF4-FFF2-40B4-BE49-F238E27FC236}">
                <a16:creationId xmlns:a16="http://schemas.microsoft.com/office/drawing/2014/main" id="{8056C183-6C49-790B-3D0B-65CCF8D3C11A}"/>
              </a:ext>
            </a:extLst>
          </p:cNvPr>
          <p:cNvCxnSpPr>
            <a:cxnSpLocks/>
          </p:cNvCxnSpPr>
          <p:nvPr/>
        </p:nvCxnSpPr>
        <p:spPr>
          <a:xfrm>
            <a:off x="6442154" y="3332903"/>
            <a:ext cx="1320629" cy="165180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56" name="Rectangle 55">
            <a:extLst>
              <a:ext uri="{FF2B5EF4-FFF2-40B4-BE49-F238E27FC236}">
                <a16:creationId xmlns:a16="http://schemas.microsoft.com/office/drawing/2014/main" id="{8ED661BA-F782-55B0-FFF3-771D3732DC9B}"/>
              </a:ext>
            </a:extLst>
          </p:cNvPr>
          <p:cNvSpPr/>
          <p:nvPr/>
        </p:nvSpPr>
        <p:spPr>
          <a:xfrm>
            <a:off x="-1626" y="528441"/>
            <a:ext cx="5219696" cy="489385"/>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57" name="TextBox 56">
            <a:extLst>
              <a:ext uri="{FF2B5EF4-FFF2-40B4-BE49-F238E27FC236}">
                <a16:creationId xmlns:a16="http://schemas.microsoft.com/office/drawing/2014/main" id="{9A9D5E84-21B1-5358-98C0-865EAF9353CB}"/>
              </a:ext>
            </a:extLst>
          </p:cNvPr>
          <p:cNvSpPr txBox="1"/>
          <p:nvPr/>
        </p:nvSpPr>
        <p:spPr>
          <a:xfrm>
            <a:off x="310019" y="144002"/>
            <a:ext cx="5208494"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4400" b="1">
                <a:latin typeface="Aptos Display"/>
              </a:rPr>
              <a:t>BRAINSTORMING</a:t>
            </a:r>
          </a:p>
        </p:txBody>
      </p:sp>
      <p:cxnSp>
        <p:nvCxnSpPr>
          <p:cNvPr id="3" name="Straight Arrow Connector 2">
            <a:extLst>
              <a:ext uri="{FF2B5EF4-FFF2-40B4-BE49-F238E27FC236}">
                <a16:creationId xmlns:a16="http://schemas.microsoft.com/office/drawing/2014/main" id="{36AB8521-A959-815C-E50C-100791FEBA20}"/>
              </a:ext>
            </a:extLst>
          </p:cNvPr>
          <p:cNvCxnSpPr>
            <a:cxnSpLocks/>
          </p:cNvCxnSpPr>
          <p:nvPr/>
        </p:nvCxnSpPr>
        <p:spPr>
          <a:xfrm flipV="1">
            <a:off x="6890815" y="2248625"/>
            <a:ext cx="452669" cy="45916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4" name="Oval 3">
            <a:extLst>
              <a:ext uri="{FF2B5EF4-FFF2-40B4-BE49-F238E27FC236}">
                <a16:creationId xmlns:a16="http://schemas.microsoft.com/office/drawing/2014/main" id="{071B6CC2-EB77-5CC2-57EE-F1F48E02BD96}"/>
              </a:ext>
            </a:extLst>
          </p:cNvPr>
          <p:cNvSpPr/>
          <p:nvPr/>
        </p:nvSpPr>
        <p:spPr>
          <a:xfrm>
            <a:off x="6851334" y="1774952"/>
            <a:ext cx="1689226" cy="483514"/>
          </a:xfrm>
          <a:prstGeom prst="ellipse">
            <a:avLst/>
          </a:prstGeom>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en-US" sz="1400">
                <a:solidFill>
                  <a:schemeClr val="tx2">
                    <a:lumMod val="50000"/>
                    <a:lumOff val="50000"/>
                  </a:schemeClr>
                </a:solidFill>
                <a:latin typeface="Aptos Display"/>
                <a:ea typeface="ADLaM Display"/>
                <a:cs typeface="Calibri"/>
              </a:rPr>
              <a:t>Sustainability</a:t>
            </a:r>
          </a:p>
        </p:txBody>
      </p:sp>
      <p:sp>
        <p:nvSpPr>
          <p:cNvPr id="6" name="Rectangle: Rounded Corners 5">
            <a:extLst>
              <a:ext uri="{FF2B5EF4-FFF2-40B4-BE49-F238E27FC236}">
                <a16:creationId xmlns:a16="http://schemas.microsoft.com/office/drawing/2014/main" id="{F11087F1-A31E-DF27-B0C0-6CC871ABC9E9}"/>
              </a:ext>
            </a:extLst>
          </p:cNvPr>
          <p:cNvSpPr/>
          <p:nvPr/>
        </p:nvSpPr>
        <p:spPr>
          <a:xfrm>
            <a:off x="7010005" y="598987"/>
            <a:ext cx="1099845" cy="417960"/>
          </a:xfrm>
          <a:prstGeom prst="roundRect">
            <a:avLst/>
          </a:prstGeom>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en-US" sz="1400">
                <a:solidFill>
                  <a:schemeClr val="accent6">
                    <a:lumMod val="75000"/>
                  </a:schemeClr>
                </a:solidFill>
                <a:latin typeface="Aptos Display"/>
                <a:ea typeface="ADLaM Display"/>
                <a:cs typeface="Calibri"/>
              </a:rPr>
              <a:t>Artificial Coral Reefs</a:t>
            </a:r>
          </a:p>
        </p:txBody>
      </p:sp>
      <p:sp>
        <p:nvSpPr>
          <p:cNvPr id="7" name="Rectangle: Rounded Corners 6">
            <a:extLst>
              <a:ext uri="{FF2B5EF4-FFF2-40B4-BE49-F238E27FC236}">
                <a16:creationId xmlns:a16="http://schemas.microsoft.com/office/drawing/2014/main" id="{17D70FAB-92A7-A39A-B73B-84FC4794D597}"/>
              </a:ext>
            </a:extLst>
          </p:cNvPr>
          <p:cNvSpPr/>
          <p:nvPr/>
        </p:nvSpPr>
        <p:spPr>
          <a:xfrm>
            <a:off x="8545210" y="823104"/>
            <a:ext cx="1099845" cy="417960"/>
          </a:xfrm>
          <a:prstGeom prst="roundRect">
            <a:avLst/>
          </a:prstGeom>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en-US" sz="1400">
                <a:solidFill>
                  <a:schemeClr val="accent6">
                    <a:lumMod val="75000"/>
                  </a:schemeClr>
                </a:solidFill>
                <a:latin typeface="Aptos Display"/>
                <a:ea typeface="ADLaM Display"/>
                <a:cs typeface="Calibri"/>
              </a:rPr>
              <a:t>Plastic Filtering</a:t>
            </a:r>
          </a:p>
        </p:txBody>
      </p:sp>
      <p:sp>
        <p:nvSpPr>
          <p:cNvPr id="8" name="Rectangle: Rounded Corners 7">
            <a:extLst>
              <a:ext uri="{FF2B5EF4-FFF2-40B4-BE49-F238E27FC236}">
                <a16:creationId xmlns:a16="http://schemas.microsoft.com/office/drawing/2014/main" id="{FB421871-8E27-74BE-902A-E3B4249DF164}"/>
              </a:ext>
            </a:extLst>
          </p:cNvPr>
          <p:cNvSpPr/>
          <p:nvPr/>
        </p:nvSpPr>
        <p:spPr>
          <a:xfrm>
            <a:off x="9217562" y="1943691"/>
            <a:ext cx="1099845" cy="417960"/>
          </a:xfrm>
          <a:prstGeom prst="roundRect">
            <a:avLst/>
          </a:prstGeom>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en-US" sz="1400">
                <a:solidFill>
                  <a:schemeClr val="accent6">
                    <a:lumMod val="75000"/>
                  </a:schemeClr>
                </a:solidFill>
                <a:latin typeface="Aptos Display"/>
                <a:ea typeface="ADLaM Display"/>
                <a:cs typeface="Calibri"/>
              </a:rPr>
              <a:t>Pro-nature Materials</a:t>
            </a:r>
          </a:p>
        </p:txBody>
      </p:sp>
      <p:cxnSp>
        <p:nvCxnSpPr>
          <p:cNvPr id="9" name="Straight Arrow Connector 8">
            <a:extLst>
              <a:ext uri="{FF2B5EF4-FFF2-40B4-BE49-F238E27FC236}">
                <a16:creationId xmlns:a16="http://schemas.microsoft.com/office/drawing/2014/main" id="{F5C1A4BA-B5B3-2425-D213-4883BFDA0C70}"/>
              </a:ext>
            </a:extLst>
          </p:cNvPr>
          <p:cNvCxnSpPr>
            <a:cxnSpLocks/>
          </p:cNvCxnSpPr>
          <p:nvPr/>
        </p:nvCxnSpPr>
        <p:spPr>
          <a:xfrm flipH="1" flipV="1">
            <a:off x="7612426" y="1038390"/>
            <a:ext cx="51595" cy="73930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0" name="Straight Arrow Connector 9">
            <a:extLst>
              <a:ext uri="{FF2B5EF4-FFF2-40B4-BE49-F238E27FC236}">
                <a16:creationId xmlns:a16="http://schemas.microsoft.com/office/drawing/2014/main" id="{4CA59CB2-B0E1-AE28-8B57-9C22F31C565B}"/>
              </a:ext>
            </a:extLst>
          </p:cNvPr>
          <p:cNvCxnSpPr>
            <a:cxnSpLocks/>
          </p:cNvCxnSpPr>
          <p:nvPr/>
        </p:nvCxnSpPr>
        <p:spPr>
          <a:xfrm flipV="1">
            <a:off x="8313963" y="1251302"/>
            <a:ext cx="452668" cy="60483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2" name="Straight Arrow Connector 11">
            <a:extLst>
              <a:ext uri="{FF2B5EF4-FFF2-40B4-BE49-F238E27FC236}">
                <a16:creationId xmlns:a16="http://schemas.microsoft.com/office/drawing/2014/main" id="{9C7476FB-6A79-C420-AEF2-EF43EF00BB12}"/>
              </a:ext>
            </a:extLst>
          </p:cNvPr>
          <p:cNvCxnSpPr>
            <a:cxnSpLocks/>
          </p:cNvCxnSpPr>
          <p:nvPr/>
        </p:nvCxnSpPr>
        <p:spPr>
          <a:xfrm>
            <a:off x="8538081" y="2080256"/>
            <a:ext cx="676786" cy="67515"/>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1904486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extLst>
    <p:ext uri="{6950BFC3-D8DA-4A85-94F7-54DA5524770B}">
      <p188:commentRel xmlns:p188="http://schemas.microsoft.com/office/powerpoint/2018/8/main" r:id="rId2"/>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54FF3F1-1522-7960-F19E-5242E59F0AAC}"/>
              </a:ext>
            </a:extLst>
          </p:cNvPr>
          <p:cNvSpPr/>
          <p:nvPr/>
        </p:nvSpPr>
        <p:spPr>
          <a:xfrm>
            <a:off x="-14100" y="418156"/>
            <a:ext cx="7847061" cy="736410"/>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a:extLst>
              <a:ext uri="{FF2B5EF4-FFF2-40B4-BE49-F238E27FC236}">
                <a16:creationId xmlns:a16="http://schemas.microsoft.com/office/drawing/2014/main" id="{13D94208-E2EB-2C7D-0CB6-D83ABD44C11C}"/>
              </a:ext>
            </a:extLst>
          </p:cNvPr>
          <p:cNvPicPr>
            <a:picLocks noChangeAspect="1"/>
          </p:cNvPicPr>
          <p:nvPr/>
        </p:nvPicPr>
        <p:blipFill rotWithShape="1">
          <a:blip r:embed="rId3"/>
          <a:srcRect l="3288" t="27368" r="2432" b="37388"/>
          <a:stretch/>
        </p:blipFill>
        <p:spPr>
          <a:xfrm>
            <a:off x="5638206" y="3546426"/>
            <a:ext cx="6491269" cy="2135363"/>
          </a:xfrm>
          <a:prstGeom prst="rect">
            <a:avLst/>
          </a:prstGeom>
        </p:spPr>
      </p:pic>
      <p:sp>
        <p:nvSpPr>
          <p:cNvPr id="651" name="Oval 650">
            <a:extLst>
              <a:ext uri="{FF2B5EF4-FFF2-40B4-BE49-F238E27FC236}">
                <a16:creationId xmlns:a16="http://schemas.microsoft.com/office/drawing/2014/main" id="{29CA5559-5FC4-49B6-AC88-35D439EFC01F}"/>
              </a:ext>
            </a:extLst>
          </p:cNvPr>
          <p:cNvSpPr/>
          <p:nvPr/>
        </p:nvSpPr>
        <p:spPr>
          <a:xfrm>
            <a:off x="9459532" y="2047742"/>
            <a:ext cx="2266647" cy="225541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652" name="Oval 651">
            <a:extLst>
              <a:ext uri="{FF2B5EF4-FFF2-40B4-BE49-F238E27FC236}">
                <a16:creationId xmlns:a16="http://schemas.microsoft.com/office/drawing/2014/main" id="{4D622F0E-FF42-49D4-8F04-D0FFBBB26E4D}"/>
              </a:ext>
            </a:extLst>
          </p:cNvPr>
          <p:cNvSpPr/>
          <p:nvPr/>
        </p:nvSpPr>
        <p:spPr>
          <a:xfrm>
            <a:off x="9752541" y="5428993"/>
            <a:ext cx="1192855" cy="11762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653" name="Oval 652">
            <a:extLst>
              <a:ext uri="{FF2B5EF4-FFF2-40B4-BE49-F238E27FC236}">
                <a16:creationId xmlns:a16="http://schemas.microsoft.com/office/drawing/2014/main" id="{02CBC831-07EB-4170-B866-5C546E1049A4}"/>
              </a:ext>
            </a:extLst>
          </p:cNvPr>
          <p:cNvSpPr/>
          <p:nvPr/>
        </p:nvSpPr>
        <p:spPr>
          <a:xfrm>
            <a:off x="5986539" y="4944732"/>
            <a:ext cx="1787458" cy="171415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654" name="Text Placeholder 17">
            <a:extLst>
              <a:ext uri="{FF2B5EF4-FFF2-40B4-BE49-F238E27FC236}">
                <a16:creationId xmlns:a16="http://schemas.microsoft.com/office/drawing/2014/main" id="{1ECF51E3-0A6D-40BA-B222-57F763C47C29}"/>
              </a:ext>
            </a:extLst>
          </p:cNvPr>
          <p:cNvSpPr txBox="1">
            <a:spLocks/>
          </p:cNvSpPr>
          <p:nvPr/>
        </p:nvSpPr>
        <p:spPr>
          <a:xfrm>
            <a:off x="9752541" y="2343347"/>
            <a:ext cx="1808163" cy="1051123"/>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5400" b="1">
                <a:solidFill>
                  <a:schemeClr val="bg1"/>
                </a:solidFill>
                <a:latin typeface="+mj-lt"/>
              </a:rPr>
              <a:t>20%</a:t>
            </a:r>
          </a:p>
        </p:txBody>
      </p:sp>
      <p:sp>
        <p:nvSpPr>
          <p:cNvPr id="655" name="Text Placeholder 17">
            <a:extLst>
              <a:ext uri="{FF2B5EF4-FFF2-40B4-BE49-F238E27FC236}">
                <a16:creationId xmlns:a16="http://schemas.microsoft.com/office/drawing/2014/main" id="{A009CD80-319D-4EEC-9C14-C189C076019D}"/>
              </a:ext>
            </a:extLst>
          </p:cNvPr>
          <p:cNvSpPr txBox="1">
            <a:spLocks/>
          </p:cNvSpPr>
          <p:nvPr/>
        </p:nvSpPr>
        <p:spPr>
          <a:xfrm>
            <a:off x="6260281" y="5965904"/>
            <a:ext cx="1335125" cy="585789"/>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3200" b="1">
                <a:solidFill>
                  <a:schemeClr val="bg1"/>
                </a:solidFill>
                <a:latin typeface="+mj-lt"/>
              </a:rPr>
              <a:t>35%</a:t>
            </a:r>
          </a:p>
        </p:txBody>
      </p:sp>
      <p:sp>
        <p:nvSpPr>
          <p:cNvPr id="656" name="Text Placeholder 17">
            <a:extLst>
              <a:ext uri="{FF2B5EF4-FFF2-40B4-BE49-F238E27FC236}">
                <a16:creationId xmlns:a16="http://schemas.microsoft.com/office/drawing/2014/main" id="{64FFECA4-9174-4805-B268-699B3BECBFCF}"/>
              </a:ext>
            </a:extLst>
          </p:cNvPr>
          <p:cNvSpPr txBox="1">
            <a:spLocks/>
          </p:cNvSpPr>
          <p:nvPr/>
        </p:nvSpPr>
        <p:spPr>
          <a:xfrm>
            <a:off x="9681404" y="6010148"/>
            <a:ext cx="1335125" cy="585789"/>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1800" b="1">
                <a:solidFill>
                  <a:schemeClr val="bg1"/>
                </a:solidFill>
                <a:latin typeface="+mj-lt"/>
              </a:rPr>
              <a:t>624,000</a:t>
            </a:r>
          </a:p>
        </p:txBody>
      </p:sp>
      <p:sp>
        <p:nvSpPr>
          <p:cNvPr id="657" name="TextBox 656">
            <a:extLst>
              <a:ext uri="{FF2B5EF4-FFF2-40B4-BE49-F238E27FC236}">
                <a16:creationId xmlns:a16="http://schemas.microsoft.com/office/drawing/2014/main" id="{EDF8311B-E2E1-4F34-AEDB-94C26F241960}"/>
              </a:ext>
            </a:extLst>
          </p:cNvPr>
          <p:cNvSpPr txBox="1"/>
          <p:nvPr/>
        </p:nvSpPr>
        <p:spPr>
          <a:xfrm>
            <a:off x="1414528" y="4826483"/>
            <a:ext cx="4343567" cy="340734"/>
          </a:xfrm>
          <a:prstGeom prst="rect">
            <a:avLst/>
          </a:prstGeom>
          <a:noFill/>
        </p:spPr>
        <p:txBody>
          <a:bodyPr wrap="square" rtlCol="0">
            <a:spAutoFit/>
          </a:bodyPr>
          <a:lstStyle/>
          <a:p>
            <a:pPr>
              <a:lnSpc>
                <a:spcPct val="150000"/>
              </a:lnSpc>
            </a:pPr>
            <a:r>
              <a:rPr lang="en-IN" sz="1200">
                <a:solidFill>
                  <a:schemeClr val="tx1">
                    <a:lumMod val="75000"/>
                    <a:lumOff val="25000"/>
                  </a:schemeClr>
                </a:solidFill>
              </a:rPr>
              <a:t>Authorities</a:t>
            </a:r>
            <a:r>
              <a:rPr lang="en-GB" sz="1200">
                <a:solidFill>
                  <a:schemeClr val="tx1">
                    <a:lumMod val="75000"/>
                    <a:lumOff val="25000"/>
                  </a:schemeClr>
                </a:solidFill>
              </a:rPr>
              <a:t> in charge for regulation, monitoring or licensing</a:t>
            </a:r>
            <a:r>
              <a:rPr lang="en-IN" sz="1200">
                <a:solidFill>
                  <a:schemeClr val="tx1">
                    <a:lumMod val="75000"/>
                    <a:lumOff val="25000"/>
                  </a:schemeClr>
                </a:solidFill>
              </a:rPr>
              <a:t> </a:t>
            </a:r>
            <a:endParaRPr lang="en-US" sz="1200">
              <a:ea typeface="Roboto" pitchFamily="2" charset="0"/>
            </a:endParaRPr>
          </a:p>
        </p:txBody>
      </p:sp>
      <p:sp>
        <p:nvSpPr>
          <p:cNvPr id="658" name="Text Placeholder 17">
            <a:extLst>
              <a:ext uri="{FF2B5EF4-FFF2-40B4-BE49-F238E27FC236}">
                <a16:creationId xmlns:a16="http://schemas.microsoft.com/office/drawing/2014/main" id="{04267F9B-BEFA-48AA-A4AE-AA5042F199FC}"/>
              </a:ext>
            </a:extLst>
          </p:cNvPr>
          <p:cNvSpPr txBox="1">
            <a:spLocks/>
          </p:cNvSpPr>
          <p:nvPr/>
        </p:nvSpPr>
        <p:spPr>
          <a:xfrm>
            <a:off x="1414529" y="4591936"/>
            <a:ext cx="1998296" cy="3610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en-US" sz="2000" b="1">
                <a:latin typeface="+mj-lt"/>
              </a:rPr>
              <a:t>1</a:t>
            </a:r>
          </a:p>
        </p:txBody>
      </p:sp>
      <p:sp>
        <p:nvSpPr>
          <p:cNvPr id="659" name="TextBox 658">
            <a:extLst>
              <a:ext uri="{FF2B5EF4-FFF2-40B4-BE49-F238E27FC236}">
                <a16:creationId xmlns:a16="http://schemas.microsoft.com/office/drawing/2014/main" id="{FCEDDAD9-F8ED-4DEE-8CFA-2CEFA4E91F92}"/>
              </a:ext>
            </a:extLst>
          </p:cNvPr>
          <p:cNvSpPr txBox="1"/>
          <p:nvPr/>
        </p:nvSpPr>
        <p:spPr>
          <a:xfrm>
            <a:off x="1423220" y="5427406"/>
            <a:ext cx="4433765" cy="340734"/>
          </a:xfrm>
          <a:prstGeom prst="rect">
            <a:avLst/>
          </a:prstGeom>
          <a:noFill/>
        </p:spPr>
        <p:txBody>
          <a:bodyPr wrap="square" rtlCol="0">
            <a:spAutoFit/>
          </a:bodyPr>
          <a:lstStyle/>
          <a:p>
            <a:pPr>
              <a:lnSpc>
                <a:spcPct val="150000"/>
              </a:lnSpc>
            </a:pPr>
            <a:r>
              <a:rPr lang="en-GB" sz="1200">
                <a:solidFill>
                  <a:schemeClr val="tx1">
                    <a:lumMod val="75000"/>
                    <a:lumOff val="25000"/>
                  </a:schemeClr>
                </a:solidFill>
              </a:rPr>
              <a:t>Simplifying the licensing procedure with aim of its simplification</a:t>
            </a:r>
            <a:endParaRPr lang="en-US" sz="1200">
              <a:solidFill>
                <a:schemeClr val="tx1">
                  <a:lumMod val="75000"/>
                  <a:lumOff val="25000"/>
                </a:schemeClr>
              </a:solidFill>
            </a:endParaRPr>
          </a:p>
        </p:txBody>
      </p:sp>
      <p:sp>
        <p:nvSpPr>
          <p:cNvPr id="660" name="Text Placeholder 17">
            <a:extLst>
              <a:ext uri="{FF2B5EF4-FFF2-40B4-BE49-F238E27FC236}">
                <a16:creationId xmlns:a16="http://schemas.microsoft.com/office/drawing/2014/main" id="{22721AA5-1DB2-4E8E-8A63-AE33E57BD837}"/>
              </a:ext>
            </a:extLst>
          </p:cNvPr>
          <p:cNvSpPr txBox="1">
            <a:spLocks/>
          </p:cNvSpPr>
          <p:nvPr/>
        </p:nvSpPr>
        <p:spPr>
          <a:xfrm>
            <a:off x="1423221" y="5192859"/>
            <a:ext cx="2112596" cy="27312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en-US" sz="2000" b="1">
                <a:latin typeface="+mj-lt"/>
              </a:rPr>
              <a:t>2</a:t>
            </a:r>
          </a:p>
        </p:txBody>
      </p:sp>
      <p:sp>
        <p:nvSpPr>
          <p:cNvPr id="701" name="TextBox 700">
            <a:extLst>
              <a:ext uri="{FF2B5EF4-FFF2-40B4-BE49-F238E27FC236}">
                <a16:creationId xmlns:a16="http://schemas.microsoft.com/office/drawing/2014/main" id="{08D09673-BD77-47CA-B5E5-1B521E2237A6}"/>
              </a:ext>
            </a:extLst>
          </p:cNvPr>
          <p:cNvSpPr txBox="1"/>
          <p:nvPr/>
        </p:nvSpPr>
        <p:spPr>
          <a:xfrm>
            <a:off x="1411510" y="6099110"/>
            <a:ext cx="4343566" cy="340734"/>
          </a:xfrm>
          <a:prstGeom prst="rect">
            <a:avLst/>
          </a:prstGeom>
          <a:noFill/>
        </p:spPr>
        <p:txBody>
          <a:bodyPr wrap="square" rtlCol="0">
            <a:spAutoFit/>
          </a:bodyPr>
          <a:lstStyle/>
          <a:p>
            <a:pPr>
              <a:lnSpc>
                <a:spcPct val="150000"/>
              </a:lnSpc>
            </a:pPr>
            <a:r>
              <a:rPr lang="en-GB" sz="1200">
                <a:solidFill>
                  <a:schemeClr val="tx1">
                    <a:lumMod val="75000"/>
                    <a:lumOff val="25000"/>
                  </a:schemeClr>
                </a:solidFill>
              </a:rPr>
              <a:t>Financing these projects through state aid</a:t>
            </a:r>
            <a:endParaRPr lang="en-US" sz="1200">
              <a:solidFill>
                <a:schemeClr val="tx1">
                  <a:lumMod val="75000"/>
                  <a:lumOff val="25000"/>
                </a:schemeClr>
              </a:solidFill>
            </a:endParaRPr>
          </a:p>
        </p:txBody>
      </p:sp>
      <p:sp>
        <p:nvSpPr>
          <p:cNvPr id="702" name="Text Placeholder 17">
            <a:extLst>
              <a:ext uri="{FF2B5EF4-FFF2-40B4-BE49-F238E27FC236}">
                <a16:creationId xmlns:a16="http://schemas.microsoft.com/office/drawing/2014/main" id="{A5B6E888-4FA8-445A-A572-4E819E8FDBDC}"/>
              </a:ext>
            </a:extLst>
          </p:cNvPr>
          <p:cNvSpPr txBox="1">
            <a:spLocks/>
          </p:cNvSpPr>
          <p:nvPr/>
        </p:nvSpPr>
        <p:spPr>
          <a:xfrm>
            <a:off x="1411509" y="5864563"/>
            <a:ext cx="1998297" cy="30798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en-US" sz="2000" b="1">
                <a:latin typeface="+mj-lt"/>
              </a:rPr>
              <a:t>3</a:t>
            </a:r>
          </a:p>
        </p:txBody>
      </p:sp>
      <p:sp>
        <p:nvSpPr>
          <p:cNvPr id="349" name="Text Placeholder 42">
            <a:extLst>
              <a:ext uri="{FF2B5EF4-FFF2-40B4-BE49-F238E27FC236}">
                <a16:creationId xmlns:a16="http://schemas.microsoft.com/office/drawing/2014/main" id="{EE8D40A4-0A86-4D3D-B134-1B4069CB6BFF}"/>
              </a:ext>
            </a:extLst>
          </p:cNvPr>
          <p:cNvSpPr txBox="1">
            <a:spLocks/>
          </p:cNvSpPr>
          <p:nvPr/>
        </p:nvSpPr>
        <p:spPr>
          <a:xfrm>
            <a:off x="394499" y="102276"/>
            <a:ext cx="7729513" cy="10937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5400" b="1">
                <a:latin typeface="+mj-lt"/>
              </a:rPr>
              <a:t>LOCATION - CRETE</a:t>
            </a:r>
          </a:p>
        </p:txBody>
      </p:sp>
      <p:sp>
        <p:nvSpPr>
          <p:cNvPr id="350" name="TextBox 349">
            <a:extLst>
              <a:ext uri="{FF2B5EF4-FFF2-40B4-BE49-F238E27FC236}">
                <a16:creationId xmlns:a16="http://schemas.microsoft.com/office/drawing/2014/main" id="{7F614375-FBEA-4728-B5AB-83278B08B995}"/>
              </a:ext>
            </a:extLst>
          </p:cNvPr>
          <p:cNvSpPr txBox="1"/>
          <p:nvPr/>
        </p:nvSpPr>
        <p:spPr>
          <a:xfrm>
            <a:off x="578854" y="1261755"/>
            <a:ext cx="8481433" cy="2182585"/>
          </a:xfrm>
          <a:prstGeom prst="rect">
            <a:avLst/>
          </a:prstGeom>
          <a:noFill/>
        </p:spPr>
        <p:txBody>
          <a:bodyPr wrap="square" rtlCol="0">
            <a:spAutoFit/>
          </a:bodyPr>
          <a:lstStyle/>
          <a:p>
            <a:pPr marL="171450" indent="-171450" algn="just">
              <a:lnSpc>
                <a:spcPct val="150000"/>
              </a:lnSpc>
              <a:buFont typeface="Arial" panose="020B0604020202020204" pitchFamily="34" charset="0"/>
              <a:buChar char="•"/>
            </a:pPr>
            <a:r>
              <a:rPr lang="en-IN" sz="1300">
                <a:solidFill>
                  <a:schemeClr val="tx1">
                    <a:lumMod val="75000"/>
                    <a:lumOff val="25000"/>
                  </a:schemeClr>
                </a:solidFill>
              </a:rPr>
              <a:t>Crete is an Island located at the south of Greece</a:t>
            </a:r>
          </a:p>
          <a:p>
            <a:pPr marL="171450" indent="-171450" algn="just">
              <a:lnSpc>
                <a:spcPct val="150000"/>
              </a:lnSpc>
              <a:buFont typeface="Arial" panose="020B0604020202020204" pitchFamily="34" charset="0"/>
              <a:buChar char="•"/>
            </a:pPr>
            <a:r>
              <a:rPr lang="en-GB" sz="1300">
                <a:solidFill>
                  <a:schemeClr val="tx1">
                    <a:lumMod val="75000"/>
                    <a:lumOff val="25000"/>
                  </a:schemeClr>
                </a:solidFill>
              </a:rPr>
              <a:t>Over the last couple of years, Greece has introduced significant regulatory changes aiming to attract new investments in:</a:t>
            </a:r>
          </a:p>
          <a:p>
            <a:pPr marL="628650" lvl="1" indent="-171450" algn="just">
              <a:lnSpc>
                <a:spcPct val="150000"/>
              </a:lnSpc>
              <a:buFont typeface="Arial" panose="020B0604020202020204" pitchFamily="34" charset="0"/>
              <a:buChar char="•"/>
            </a:pPr>
            <a:r>
              <a:rPr lang="en-GB" sz="1300">
                <a:solidFill>
                  <a:schemeClr val="tx1">
                    <a:lumMod val="75000"/>
                    <a:lumOff val="25000"/>
                  </a:schemeClr>
                </a:solidFill>
              </a:rPr>
              <a:t> Renewable Energy Sources</a:t>
            </a:r>
          </a:p>
          <a:p>
            <a:pPr marL="628650" lvl="1" indent="-171450" algn="just">
              <a:lnSpc>
                <a:spcPct val="150000"/>
              </a:lnSpc>
              <a:buFont typeface="Arial" panose="020B0604020202020204" pitchFamily="34" charset="0"/>
              <a:buChar char="•"/>
            </a:pPr>
            <a:r>
              <a:rPr lang="en-GB" sz="1300">
                <a:solidFill>
                  <a:schemeClr val="tx1">
                    <a:lumMod val="75000"/>
                    <a:lumOff val="25000"/>
                  </a:schemeClr>
                </a:solidFill>
              </a:rPr>
              <a:t>Electricity storage</a:t>
            </a:r>
          </a:p>
          <a:p>
            <a:pPr marL="628650" lvl="1" indent="-171450" algn="just">
              <a:lnSpc>
                <a:spcPct val="150000"/>
              </a:lnSpc>
              <a:buFont typeface="Arial" panose="020B0604020202020204" pitchFamily="34" charset="0"/>
              <a:buChar char="•"/>
            </a:pPr>
            <a:r>
              <a:rPr lang="en-GB" sz="1300">
                <a:solidFill>
                  <a:schemeClr val="tx1">
                    <a:lumMod val="75000"/>
                    <a:lumOff val="25000"/>
                  </a:schemeClr>
                </a:solidFill>
              </a:rPr>
              <a:t>High efficiency cogeneration of heat and power</a:t>
            </a:r>
          </a:p>
          <a:p>
            <a:pPr marL="171450" indent="-171450" algn="just">
              <a:lnSpc>
                <a:spcPct val="150000"/>
              </a:lnSpc>
              <a:buFont typeface="Arial" panose="020B0604020202020204" pitchFamily="34" charset="0"/>
              <a:buChar char="•"/>
            </a:pPr>
            <a:r>
              <a:rPr lang="en-GB" sz="1300">
                <a:solidFill>
                  <a:schemeClr val="tx1">
                    <a:lumMod val="75000"/>
                    <a:lumOff val="25000"/>
                  </a:schemeClr>
                </a:solidFill>
              </a:rPr>
              <a:t>The changes substantially amend the legal framework for electricity. This includes adopting the first National Climate laws, amending the licensing procedure and regulating electricity storage and offshore wind </a:t>
            </a:r>
            <a:r>
              <a:rPr lang="en-GB" sz="1400">
                <a:solidFill>
                  <a:schemeClr val="tx1">
                    <a:lumMod val="75000"/>
                    <a:lumOff val="25000"/>
                  </a:schemeClr>
                </a:solidFill>
              </a:rPr>
              <a:t>for the first time. </a:t>
            </a:r>
          </a:p>
        </p:txBody>
      </p:sp>
      <p:pic>
        <p:nvPicPr>
          <p:cNvPr id="312" name="SlideBazzar_Icons_132042198893707651">
            <a:extLst>
              <a:ext uri="{FF2B5EF4-FFF2-40B4-BE49-F238E27FC236}">
                <a16:creationId xmlns:a16="http://schemas.microsoft.com/office/drawing/2014/main" id="{24BDFEDD-944F-4DE6-A8DF-089773A8A725}"/>
              </a:ext>
            </a:extLst>
          </p:cNvPr>
          <p:cNvPicPr>
            <a:picLocks/>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78904" y="4637928"/>
            <a:ext cx="374032" cy="374032"/>
          </a:xfrm>
          <a:prstGeom prst="rect">
            <a:avLst/>
          </a:prstGeom>
        </p:spPr>
      </p:pic>
      <p:pic>
        <p:nvPicPr>
          <p:cNvPr id="313" name="SlideBazzar_Icons_132042198893707651">
            <a:extLst>
              <a:ext uri="{FF2B5EF4-FFF2-40B4-BE49-F238E27FC236}">
                <a16:creationId xmlns:a16="http://schemas.microsoft.com/office/drawing/2014/main" id="{561F60F2-8C16-466A-97F2-F32FAE215049}"/>
              </a:ext>
            </a:extLst>
          </p:cNvPr>
          <p:cNvPicPr>
            <a:picLocks/>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90787" y="5230342"/>
            <a:ext cx="374032" cy="374032"/>
          </a:xfrm>
          <a:prstGeom prst="rect">
            <a:avLst/>
          </a:prstGeom>
        </p:spPr>
      </p:pic>
      <p:pic>
        <p:nvPicPr>
          <p:cNvPr id="314" name="SlideBazzar_Icons_132042198893707651">
            <a:extLst>
              <a:ext uri="{FF2B5EF4-FFF2-40B4-BE49-F238E27FC236}">
                <a16:creationId xmlns:a16="http://schemas.microsoft.com/office/drawing/2014/main" id="{5D295BF0-98C6-4B48-BE5A-59E99E03B10E}"/>
              </a:ext>
            </a:extLst>
          </p:cNvPr>
          <p:cNvPicPr>
            <a:picLocks/>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78904" y="5895129"/>
            <a:ext cx="374032" cy="374032"/>
          </a:xfrm>
          <a:prstGeom prst="rect">
            <a:avLst/>
          </a:prstGeom>
        </p:spPr>
      </p:pic>
      <p:sp>
        <p:nvSpPr>
          <p:cNvPr id="3" name="TextBox 2">
            <a:extLst>
              <a:ext uri="{FF2B5EF4-FFF2-40B4-BE49-F238E27FC236}">
                <a16:creationId xmlns:a16="http://schemas.microsoft.com/office/drawing/2014/main" id="{A8F1B58F-2117-FF18-0BD1-1EB76CB4E8DC}"/>
              </a:ext>
            </a:extLst>
          </p:cNvPr>
          <p:cNvSpPr txBox="1"/>
          <p:nvPr/>
        </p:nvSpPr>
        <p:spPr>
          <a:xfrm>
            <a:off x="724461" y="4179387"/>
            <a:ext cx="4657725" cy="556178"/>
          </a:xfrm>
          <a:prstGeom prst="rect">
            <a:avLst/>
          </a:prstGeom>
          <a:noFill/>
        </p:spPr>
        <p:txBody>
          <a:bodyPr wrap="square" rtlCol="0">
            <a:spAutoFit/>
          </a:bodyPr>
          <a:lstStyle/>
          <a:p>
            <a:pPr algn="l" rtl="0" fontAlgn="base"/>
            <a:r>
              <a:rPr lang="en-GB" sz="1400" b="1">
                <a:solidFill>
                  <a:schemeClr val="tx1">
                    <a:lumMod val="75000"/>
                    <a:lumOff val="25000"/>
                  </a:schemeClr>
                </a:solidFill>
              </a:rPr>
              <a:t>The amendments particularly reflect: </a:t>
            </a:r>
          </a:p>
          <a:p>
            <a:pPr>
              <a:lnSpc>
                <a:spcPct val="150000"/>
              </a:lnSpc>
            </a:pPr>
            <a:endParaRPr lang="en-US" sz="1200">
              <a:solidFill>
                <a:schemeClr val="tx1">
                  <a:lumMod val="75000"/>
                  <a:lumOff val="25000"/>
                </a:schemeClr>
              </a:solidFill>
            </a:endParaRPr>
          </a:p>
        </p:txBody>
      </p:sp>
      <p:sp>
        <p:nvSpPr>
          <p:cNvPr id="4" name="Text Placeholder 17">
            <a:extLst>
              <a:ext uri="{FF2B5EF4-FFF2-40B4-BE49-F238E27FC236}">
                <a16:creationId xmlns:a16="http://schemas.microsoft.com/office/drawing/2014/main" id="{A0AC411C-4AE6-99AA-82F8-C198A6A683F0}"/>
              </a:ext>
            </a:extLst>
          </p:cNvPr>
          <p:cNvSpPr txBox="1">
            <a:spLocks/>
          </p:cNvSpPr>
          <p:nvPr/>
        </p:nvSpPr>
        <p:spPr>
          <a:xfrm>
            <a:off x="9652024" y="3033616"/>
            <a:ext cx="2009195" cy="1051123"/>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1800" b="1">
                <a:solidFill>
                  <a:schemeClr val="bg1"/>
                </a:solidFill>
                <a:latin typeface="+mj-lt"/>
              </a:rPr>
              <a:t>Of Crete’s Energy is Renewable</a:t>
            </a:r>
          </a:p>
        </p:txBody>
      </p:sp>
      <p:sp>
        <p:nvSpPr>
          <p:cNvPr id="6" name="Text Placeholder 17">
            <a:extLst>
              <a:ext uri="{FF2B5EF4-FFF2-40B4-BE49-F238E27FC236}">
                <a16:creationId xmlns:a16="http://schemas.microsoft.com/office/drawing/2014/main" id="{601A4FA5-A611-F144-D53E-76000811359B}"/>
              </a:ext>
            </a:extLst>
          </p:cNvPr>
          <p:cNvSpPr txBox="1">
            <a:spLocks/>
          </p:cNvSpPr>
          <p:nvPr/>
        </p:nvSpPr>
        <p:spPr>
          <a:xfrm>
            <a:off x="9681404" y="5590807"/>
            <a:ext cx="1335125" cy="585789"/>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1600" b="1">
                <a:solidFill>
                  <a:schemeClr val="bg1"/>
                </a:solidFill>
                <a:latin typeface="+mj-lt"/>
              </a:rPr>
              <a:t>Approx.</a:t>
            </a:r>
          </a:p>
          <a:p>
            <a:pPr marL="0" indent="0" algn="ctr">
              <a:lnSpc>
                <a:spcPct val="100000"/>
              </a:lnSpc>
              <a:spcBef>
                <a:spcPts val="0"/>
              </a:spcBef>
              <a:buNone/>
            </a:pPr>
            <a:r>
              <a:rPr lang="en-US" sz="1600" b="1">
                <a:solidFill>
                  <a:schemeClr val="bg1"/>
                </a:solidFill>
                <a:latin typeface="+mj-lt"/>
              </a:rPr>
              <a:t>Population</a:t>
            </a:r>
          </a:p>
        </p:txBody>
      </p:sp>
      <p:sp>
        <p:nvSpPr>
          <p:cNvPr id="7" name="Text Placeholder 17">
            <a:extLst>
              <a:ext uri="{FF2B5EF4-FFF2-40B4-BE49-F238E27FC236}">
                <a16:creationId xmlns:a16="http://schemas.microsoft.com/office/drawing/2014/main" id="{C01C0AE2-171D-80EB-D57F-1858C93F2EDB}"/>
              </a:ext>
            </a:extLst>
          </p:cNvPr>
          <p:cNvSpPr txBox="1">
            <a:spLocks/>
          </p:cNvSpPr>
          <p:nvPr/>
        </p:nvSpPr>
        <p:spPr>
          <a:xfrm>
            <a:off x="5955767" y="5325045"/>
            <a:ext cx="1877194" cy="585789"/>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1600" b="1">
                <a:solidFill>
                  <a:schemeClr val="bg1"/>
                </a:solidFill>
                <a:latin typeface="+mj-lt"/>
              </a:rPr>
              <a:t>Goals to </a:t>
            </a:r>
          </a:p>
          <a:p>
            <a:pPr marL="0" indent="0" algn="ctr">
              <a:lnSpc>
                <a:spcPct val="100000"/>
              </a:lnSpc>
              <a:spcBef>
                <a:spcPts val="0"/>
              </a:spcBef>
              <a:buNone/>
            </a:pPr>
            <a:r>
              <a:rPr lang="en-US" sz="1600" b="1">
                <a:solidFill>
                  <a:schemeClr val="bg1"/>
                </a:solidFill>
                <a:latin typeface="+mj-lt"/>
              </a:rPr>
              <a:t>increase renewable energy to </a:t>
            </a:r>
          </a:p>
        </p:txBody>
      </p:sp>
    </p:spTree>
    <p:extLst>
      <p:ext uri="{BB962C8B-B14F-4D97-AF65-F5344CB8AC3E}">
        <p14:creationId xmlns:p14="http://schemas.microsoft.com/office/powerpoint/2010/main" val="40838747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49"/>
                                        </p:tgtEl>
                                        <p:attrNameLst>
                                          <p:attrName>style.visibility</p:attrName>
                                        </p:attrNameLst>
                                      </p:cBhvr>
                                      <p:to>
                                        <p:strVal val="visible"/>
                                      </p:to>
                                    </p:set>
                                    <p:anim calcmode="lin" valueType="num">
                                      <p:cBhvr additive="base">
                                        <p:cTn id="7" dur="500" fill="hold"/>
                                        <p:tgtEl>
                                          <p:spTgt spid="349"/>
                                        </p:tgtEl>
                                        <p:attrNameLst>
                                          <p:attrName>ppt_x</p:attrName>
                                        </p:attrNameLst>
                                      </p:cBhvr>
                                      <p:tavLst>
                                        <p:tav tm="0">
                                          <p:val>
                                            <p:strVal val="#ppt_x"/>
                                          </p:val>
                                        </p:tav>
                                        <p:tav tm="100000">
                                          <p:val>
                                            <p:strVal val="#ppt_x"/>
                                          </p:val>
                                        </p:tav>
                                      </p:tavLst>
                                    </p:anim>
                                    <p:anim calcmode="lin" valueType="num">
                                      <p:cBhvr additive="base">
                                        <p:cTn id="8" dur="500" fill="hold"/>
                                        <p:tgtEl>
                                          <p:spTgt spid="3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E29FDD-CC57-F254-2A2A-98DDACE54E0F}"/>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35D7167-51C8-F0FD-EDB1-153EE6BA9EBA}"/>
              </a:ext>
            </a:extLst>
          </p:cNvPr>
          <p:cNvPicPr>
            <a:picLocks noChangeAspect="1"/>
          </p:cNvPicPr>
          <p:nvPr/>
        </p:nvPicPr>
        <p:blipFill rotWithShape="1">
          <a:blip r:embed="rId3">
            <a:alphaModFix amt="5000"/>
          </a:blip>
          <a:srcRect l="3288" t="27368" r="2432" b="37388"/>
          <a:stretch/>
        </p:blipFill>
        <p:spPr>
          <a:xfrm>
            <a:off x="5995249" y="4980045"/>
            <a:ext cx="5786815" cy="1903626"/>
          </a:xfrm>
          <a:prstGeom prst="rect">
            <a:avLst/>
          </a:prstGeom>
        </p:spPr>
      </p:pic>
      <p:pic>
        <p:nvPicPr>
          <p:cNvPr id="1032" name="Picture 8" descr="Location of tropical cyclones - Met Office">
            <a:extLst>
              <a:ext uri="{FF2B5EF4-FFF2-40B4-BE49-F238E27FC236}">
                <a16:creationId xmlns:a16="http://schemas.microsoft.com/office/drawing/2014/main" id="{B84CFCF9-0D91-31D5-2D0E-1AE0901F530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32" r="-1" b="-1"/>
          <a:stretch/>
        </p:blipFill>
        <p:spPr bwMode="auto">
          <a:xfrm>
            <a:off x="7510975" y="2220181"/>
            <a:ext cx="4681025" cy="282971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A map of a mountain range&#10;&#10;Description automatically generated">
            <a:extLst>
              <a:ext uri="{FF2B5EF4-FFF2-40B4-BE49-F238E27FC236}">
                <a16:creationId xmlns:a16="http://schemas.microsoft.com/office/drawing/2014/main" id="{0D8ECB96-7D02-30E0-6081-D6B3B498661C}"/>
              </a:ext>
            </a:extLst>
          </p:cNvPr>
          <p:cNvPicPr>
            <a:picLocks noChangeAspect="1"/>
          </p:cNvPicPr>
          <p:nvPr/>
        </p:nvPicPr>
        <p:blipFill rotWithShape="1">
          <a:blip r:embed="rId5"/>
          <a:srcRect l="-10568" r="16898"/>
          <a:stretch/>
        </p:blipFill>
        <p:spPr>
          <a:xfrm>
            <a:off x="6903076" y="-95077"/>
            <a:ext cx="5285206" cy="2228757"/>
          </a:xfrm>
          <a:prstGeom prst="rect">
            <a:avLst/>
          </a:prstGeom>
        </p:spPr>
      </p:pic>
      <p:pic>
        <p:nvPicPr>
          <p:cNvPr id="1028" name="Picture 4" descr="A map of crete with colorful spots and text&#10;&#10;Description automatically generated">
            <a:extLst>
              <a:ext uri="{FF2B5EF4-FFF2-40B4-BE49-F238E27FC236}">
                <a16:creationId xmlns:a16="http://schemas.microsoft.com/office/drawing/2014/main" id="{38968977-2975-C5BE-6E99-3E222FEF2DB7}"/>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564" t="18758" r="3" b="23165"/>
          <a:stretch/>
        </p:blipFill>
        <p:spPr bwMode="auto">
          <a:xfrm>
            <a:off x="3718" y="936565"/>
            <a:ext cx="7233010" cy="426736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A map of the world&#10;&#10;Description automatically generated">
            <a:extLst>
              <a:ext uri="{FF2B5EF4-FFF2-40B4-BE49-F238E27FC236}">
                <a16:creationId xmlns:a16="http://schemas.microsoft.com/office/drawing/2014/main" id="{0C5484B1-6BEC-7E81-6520-06EF8148F230}"/>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59" t="16917" r="7243" b="4116"/>
          <a:stretch/>
        </p:blipFill>
        <p:spPr bwMode="auto">
          <a:xfrm>
            <a:off x="-3717" y="4446035"/>
            <a:ext cx="5572834" cy="241196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A map of a country&#10;&#10;Description automatically generated">
            <a:extLst>
              <a:ext uri="{FF2B5EF4-FFF2-40B4-BE49-F238E27FC236}">
                <a16:creationId xmlns:a16="http://schemas.microsoft.com/office/drawing/2014/main" id="{83104CA6-C5AC-70D2-E8CD-B1BFDDED1812}"/>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8631" b="89881" l="5749" r="94551">
                        <a14:foregroundMark x1="9641" y1="39732" x2="5928" y2="35268"/>
                        <a14:foregroundMark x1="10599" y1="8631" x2="10599" y2="8631"/>
                        <a14:foregroundMark x1="92036" y1="60714" x2="93533" y2="50744"/>
                        <a14:foregroundMark x1="94192" y1="45387" x2="94192" y2="45387"/>
                        <a14:foregroundMark x1="76467" y1="45982" x2="76467" y2="45982"/>
                        <a14:foregroundMark x1="94551" y1="54762" x2="94551" y2="54762"/>
                      </a14:backgroundRemoval>
                    </a14:imgEffect>
                  </a14:imgLayer>
                </a14:imgProps>
              </a:ext>
            </a:extLst>
          </a:blip>
          <a:srcRect t="-2501" b="11525"/>
          <a:stretch/>
        </p:blipFill>
        <p:spPr>
          <a:xfrm>
            <a:off x="5487986" y="4198825"/>
            <a:ext cx="6427553" cy="2353645"/>
          </a:xfrm>
          <a:prstGeom prst="rect">
            <a:avLst/>
          </a:prstGeom>
        </p:spPr>
      </p:pic>
      <p:sp>
        <p:nvSpPr>
          <p:cNvPr id="11" name="Oval 10">
            <a:extLst>
              <a:ext uri="{FF2B5EF4-FFF2-40B4-BE49-F238E27FC236}">
                <a16:creationId xmlns:a16="http://schemas.microsoft.com/office/drawing/2014/main" id="{89999B7B-015D-27AE-8478-AFB78E99B240}"/>
              </a:ext>
            </a:extLst>
          </p:cNvPr>
          <p:cNvSpPr/>
          <p:nvPr/>
        </p:nvSpPr>
        <p:spPr>
          <a:xfrm>
            <a:off x="5396967" y="112971"/>
            <a:ext cx="1787458" cy="1714151"/>
          </a:xfrm>
          <a:prstGeom prst="ellipse">
            <a:avLst/>
          </a:pr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17">
            <a:extLst>
              <a:ext uri="{FF2B5EF4-FFF2-40B4-BE49-F238E27FC236}">
                <a16:creationId xmlns:a16="http://schemas.microsoft.com/office/drawing/2014/main" id="{1D2271F2-DA59-6DAB-D9A6-4DAE8549CC8D}"/>
              </a:ext>
            </a:extLst>
          </p:cNvPr>
          <p:cNvSpPr txBox="1">
            <a:spLocks/>
          </p:cNvSpPr>
          <p:nvPr/>
        </p:nvSpPr>
        <p:spPr>
          <a:xfrm>
            <a:off x="5352099" y="576996"/>
            <a:ext cx="1877194" cy="585789"/>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b="1">
                <a:solidFill>
                  <a:schemeClr val="bg1"/>
                </a:solidFill>
                <a:latin typeface="+mj-lt"/>
              </a:rPr>
              <a:t>Tourist </a:t>
            </a:r>
          </a:p>
          <a:p>
            <a:pPr marL="0" indent="0" algn="ctr">
              <a:lnSpc>
                <a:spcPct val="100000"/>
              </a:lnSpc>
              <a:spcBef>
                <a:spcPts val="0"/>
              </a:spcBef>
              <a:buNone/>
            </a:pPr>
            <a:r>
              <a:rPr lang="en-US" b="1">
                <a:solidFill>
                  <a:schemeClr val="bg1"/>
                </a:solidFill>
                <a:latin typeface="+mj-lt"/>
              </a:rPr>
              <a:t>Locations</a:t>
            </a:r>
          </a:p>
        </p:txBody>
      </p:sp>
      <p:sp>
        <p:nvSpPr>
          <p:cNvPr id="14" name="Oval 13">
            <a:extLst>
              <a:ext uri="{FF2B5EF4-FFF2-40B4-BE49-F238E27FC236}">
                <a16:creationId xmlns:a16="http://schemas.microsoft.com/office/drawing/2014/main" id="{DCB9D273-1F7C-3714-5357-4C1B75395F21}"/>
              </a:ext>
            </a:extLst>
          </p:cNvPr>
          <p:cNvSpPr/>
          <p:nvPr/>
        </p:nvSpPr>
        <p:spPr>
          <a:xfrm>
            <a:off x="4323168" y="4508572"/>
            <a:ext cx="1164818" cy="1152660"/>
          </a:xfrm>
          <a:prstGeom prst="ellipse">
            <a:avLst/>
          </a:pr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17">
            <a:extLst>
              <a:ext uri="{FF2B5EF4-FFF2-40B4-BE49-F238E27FC236}">
                <a16:creationId xmlns:a16="http://schemas.microsoft.com/office/drawing/2014/main" id="{C2F2515B-1006-35E7-4F53-A312C5433085}"/>
              </a:ext>
            </a:extLst>
          </p:cNvPr>
          <p:cNvSpPr txBox="1">
            <a:spLocks/>
          </p:cNvSpPr>
          <p:nvPr/>
        </p:nvSpPr>
        <p:spPr>
          <a:xfrm>
            <a:off x="4127432" y="4850798"/>
            <a:ext cx="1518694" cy="468209"/>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2000" b="1">
                <a:solidFill>
                  <a:schemeClr val="bg1"/>
                </a:solidFill>
                <a:latin typeface="+mj-lt"/>
              </a:rPr>
              <a:t>Trade</a:t>
            </a:r>
          </a:p>
          <a:p>
            <a:pPr marL="0" indent="0" algn="ctr">
              <a:lnSpc>
                <a:spcPct val="100000"/>
              </a:lnSpc>
              <a:spcBef>
                <a:spcPts val="0"/>
              </a:spcBef>
              <a:buNone/>
            </a:pPr>
            <a:r>
              <a:rPr lang="en-US" sz="2000" b="1">
                <a:solidFill>
                  <a:schemeClr val="bg1"/>
                </a:solidFill>
                <a:latin typeface="+mj-lt"/>
              </a:rPr>
              <a:t>Routes</a:t>
            </a:r>
          </a:p>
        </p:txBody>
      </p:sp>
      <p:sp>
        <p:nvSpPr>
          <p:cNvPr id="16" name="Oval 15">
            <a:extLst>
              <a:ext uri="{FF2B5EF4-FFF2-40B4-BE49-F238E27FC236}">
                <a16:creationId xmlns:a16="http://schemas.microsoft.com/office/drawing/2014/main" id="{7510D931-42B8-5876-DD04-892A937043B2}"/>
              </a:ext>
            </a:extLst>
          </p:cNvPr>
          <p:cNvSpPr/>
          <p:nvPr/>
        </p:nvSpPr>
        <p:spPr>
          <a:xfrm>
            <a:off x="10786216" y="112971"/>
            <a:ext cx="1164818" cy="1152660"/>
          </a:xfrm>
          <a:prstGeom prst="ellipse">
            <a:avLst/>
          </a:prstGeom>
          <a:solidFill>
            <a:schemeClr val="accent1"/>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17">
            <a:extLst>
              <a:ext uri="{FF2B5EF4-FFF2-40B4-BE49-F238E27FC236}">
                <a16:creationId xmlns:a16="http://schemas.microsoft.com/office/drawing/2014/main" id="{54F24814-18DA-281B-211F-FBC067B3E498}"/>
              </a:ext>
            </a:extLst>
          </p:cNvPr>
          <p:cNvSpPr txBox="1">
            <a:spLocks/>
          </p:cNvSpPr>
          <p:nvPr/>
        </p:nvSpPr>
        <p:spPr>
          <a:xfrm>
            <a:off x="10590480" y="455197"/>
            <a:ext cx="1518694" cy="468209"/>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2000" b="1">
                <a:solidFill>
                  <a:schemeClr val="bg1"/>
                </a:solidFill>
                <a:latin typeface="+mj-lt"/>
              </a:rPr>
              <a:t>Wind Energy</a:t>
            </a:r>
          </a:p>
        </p:txBody>
      </p:sp>
      <p:sp>
        <p:nvSpPr>
          <p:cNvPr id="18" name="Oval 17">
            <a:extLst>
              <a:ext uri="{FF2B5EF4-FFF2-40B4-BE49-F238E27FC236}">
                <a16:creationId xmlns:a16="http://schemas.microsoft.com/office/drawing/2014/main" id="{8972E131-C319-A63F-229A-A68830F9754C}"/>
              </a:ext>
            </a:extLst>
          </p:cNvPr>
          <p:cNvSpPr/>
          <p:nvPr/>
        </p:nvSpPr>
        <p:spPr>
          <a:xfrm>
            <a:off x="8949440" y="3701841"/>
            <a:ext cx="1164818" cy="1152660"/>
          </a:xfrm>
          <a:prstGeom prst="ellipse">
            <a:avLst/>
          </a:pr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17">
            <a:extLst>
              <a:ext uri="{FF2B5EF4-FFF2-40B4-BE49-F238E27FC236}">
                <a16:creationId xmlns:a16="http://schemas.microsoft.com/office/drawing/2014/main" id="{847B667C-3A80-D586-B823-B443CA8BD3C1}"/>
              </a:ext>
            </a:extLst>
          </p:cNvPr>
          <p:cNvSpPr txBox="1">
            <a:spLocks/>
          </p:cNvSpPr>
          <p:nvPr/>
        </p:nvSpPr>
        <p:spPr>
          <a:xfrm>
            <a:off x="8753704" y="4044067"/>
            <a:ext cx="1518694" cy="468209"/>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2000" b="1">
                <a:solidFill>
                  <a:schemeClr val="bg1"/>
                </a:solidFill>
                <a:latin typeface="+mj-lt"/>
              </a:rPr>
              <a:t>Natural</a:t>
            </a:r>
          </a:p>
          <a:p>
            <a:pPr marL="0" indent="0" algn="ctr">
              <a:lnSpc>
                <a:spcPct val="100000"/>
              </a:lnSpc>
              <a:spcBef>
                <a:spcPts val="0"/>
              </a:spcBef>
              <a:buNone/>
            </a:pPr>
            <a:r>
              <a:rPr lang="en-US" sz="2000" b="1">
                <a:solidFill>
                  <a:schemeClr val="bg1"/>
                </a:solidFill>
                <a:latin typeface="+mj-lt"/>
              </a:rPr>
              <a:t>Disasters</a:t>
            </a:r>
          </a:p>
        </p:txBody>
      </p:sp>
      <p:sp>
        <p:nvSpPr>
          <p:cNvPr id="20" name="Oval 19">
            <a:extLst>
              <a:ext uri="{FF2B5EF4-FFF2-40B4-BE49-F238E27FC236}">
                <a16:creationId xmlns:a16="http://schemas.microsoft.com/office/drawing/2014/main" id="{0C94A278-784A-44CD-1453-01353C1BB674}"/>
              </a:ext>
            </a:extLst>
          </p:cNvPr>
          <p:cNvSpPr/>
          <p:nvPr/>
        </p:nvSpPr>
        <p:spPr>
          <a:xfrm>
            <a:off x="6388080" y="5592369"/>
            <a:ext cx="1164818" cy="1152660"/>
          </a:xfrm>
          <a:prstGeom prst="ellipse">
            <a:avLst/>
          </a:pr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 Placeholder 17">
            <a:extLst>
              <a:ext uri="{FF2B5EF4-FFF2-40B4-BE49-F238E27FC236}">
                <a16:creationId xmlns:a16="http://schemas.microsoft.com/office/drawing/2014/main" id="{C28D9120-7868-39E1-4E59-89E2C831365A}"/>
              </a:ext>
            </a:extLst>
          </p:cNvPr>
          <p:cNvSpPr txBox="1">
            <a:spLocks/>
          </p:cNvSpPr>
          <p:nvPr/>
        </p:nvSpPr>
        <p:spPr>
          <a:xfrm>
            <a:off x="6192344" y="5934595"/>
            <a:ext cx="1518694" cy="468209"/>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2000" b="1">
                <a:solidFill>
                  <a:schemeClr val="bg1"/>
                </a:solidFill>
                <a:latin typeface="+mj-lt"/>
              </a:rPr>
              <a:t>Solar</a:t>
            </a:r>
          </a:p>
          <a:p>
            <a:pPr marL="0" indent="0" algn="ctr">
              <a:lnSpc>
                <a:spcPct val="100000"/>
              </a:lnSpc>
              <a:spcBef>
                <a:spcPts val="0"/>
              </a:spcBef>
              <a:buNone/>
            </a:pPr>
            <a:r>
              <a:rPr lang="en-US" sz="2000" b="1">
                <a:solidFill>
                  <a:schemeClr val="bg1"/>
                </a:solidFill>
                <a:latin typeface="+mj-lt"/>
              </a:rPr>
              <a:t>Energy</a:t>
            </a:r>
          </a:p>
        </p:txBody>
      </p:sp>
      <p:sp>
        <p:nvSpPr>
          <p:cNvPr id="4" name="TextBox 3">
            <a:extLst>
              <a:ext uri="{FF2B5EF4-FFF2-40B4-BE49-F238E27FC236}">
                <a16:creationId xmlns:a16="http://schemas.microsoft.com/office/drawing/2014/main" id="{FBEF2642-899B-376F-F7ED-DFCD356F6116}"/>
              </a:ext>
            </a:extLst>
          </p:cNvPr>
          <p:cNvSpPr txBox="1"/>
          <p:nvPr/>
        </p:nvSpPr>
        <p:spPr>
          <a:xfrm>
            <a:off x="9937233" y="6095497"/>
            <a:ext cx="6110356" cy="1092607"/>
          </a:xfrm>
          <a:prstGeom prst="rect">
            <a:avLst/>
          </a:prstGeom>
          <a:noFill/>
        </p:spPr>
        <p:txBody>
          <a:bodyPr wrap="square">
            <a:spAutoFit/>
          </a:bodyPr>
          <a:lstStyle/>
          <a:p>
            <a:r>
              <a:rPr lang="en-GB" sz="900">
                <a:effectLst/>
                <a:latin typeface="Segoe UI" panose="020B0502040204020203" pitchFamily="34" charset="0"/>
                <a:hlinkClick r:id="rId10"/>
              </a:rPr>
              <a:t>https://www.grida.no/resources/5920</a:t>
            </a:r>
            <a:endParaRPr lang="en-GB" sz="900">
              <a:effectLst/>
              <a:latin typeface="Segoe UI" panose="020B0502040204020203" pitchFamily="34" charset="0"/>
            </a:endParaRPr>
          </a:p>
          <a:p>
            <a:r>
              <a:rPr lang="en-GB" sz="900">
                <a:effectLst/>
                <a:latin typeface="Segoe UI" panose="020B0502040204020203" pitchFamily="34" charset="0"/>
                <a:hlinkClick r:id="rId11"/>
              </a:rPr>
              <a:t>https://www.thetraveller.co.uk/crete/map.html</a:t>
            </a:r>
            <a:endParaRPr lang="en-GB" sz="900">
              <a:effectLst/>
              <a:latin typeface="Segoe UI" panose="020B0502040204020203" pitchFamily="34" charset="0"/>
            </a:endParaRPr>
          </a:p>
          <a:p>
            <a:r>
              <a:rPr lang="en-GB" sz="900">
                <a:effectLst/>
                <a:latin typeface="Segoe UI" panose="020B0502040204020203" pitchFamily="34" charset="0"/>
                <a:cs typeface="Segoe UI" panose="020B0502040204020203" pitchFamily="34" charset="0"/>
                <a:hlinkClick r:id="rId12"/>
              </a:rPr>
              <a:t>https://globalwindatlas.info/en</a:t>
            </a:r>
            <a:endParaRPr lang="en-GB" sz="900">
              <a:effectLst/>
              <a:latin typeface="Segoe UI" panose="020B0502040204020203" pitchFamily="34" charset="0"/>
              <a:cs typeface="Segoe UI" panose="020B0502040204020203" pitchFamily="34" charset="0"/>
            </a:endParaRPr>
          </a:p>
          <a:p>
            <a:r>
              <a:rPr lang="en-GB" sz="900">
                <a:effectLst/>
                <a:latin typeface="Segoe UI" panose="020B0502040204020203" pitchFamily="34" charset="0"/>
                <a:cs typeface="Segoe UI" panose="020B0502040204020203" pitchFamily="34" charset="0"/>
                <a:hlinkClick r:id="rId13"/>
              </a:rPr>
              <a:t>https://globalsolaratlas.info/map</a:t>
            </a:r>
            <a:endParaRPr lang="en-GB" sz="900">
              <a:effectLst/>
              <a:latin typeface="Segoe UI" panose="020B0502040204020203" pitchFamily="34" charset="0"/>
              <a:cs typeface="Segoe UI" panose="020B0502040204020203" pitchFamily="34" charset="0"/>
            </a:endParaRPr>
          </a:p>
          <a:p>
            <a:r>
              <a:rPr lang="en-GB" sz="900">
                <a:effectLst/>
                <a:latin typeface="Segoe UI" panose="020B0502040204020203" pitchFamily="34" charset="0"/>
                <a:cs typeface="Segoe UI" panose="020B0502040204020203" pitchFamily="34" charset="0"/>
                <a:hlinkClick r:id="rId14"/>
              </a:rPr>
              <a:t>https://www.metoffice.gov.uk/weather/learn-about/weather/types-of-weather/hurricanes/location</a:t>
            </a:r>
            <a:endParaRPr lang="en-GB" sz="900">
              <a:effectLst/>
              <a:latin typeface="Segoe UI" panose="020B0502040204020203" pitchFamily="34" charset="0"/>
              <a:cs typeface="Segoe UI" panose="020B0502040204020203" pitchFamily="34" charset="0"/>
            </a:endParaRPr>
          </a:p>
          <a:p>
            <a:endParaRPr lang="en-GB" sz="1000">
              <a:effectLst/>
              <a:latin typeface="Segoe UI" panose="020B0502040204020203" pitchFamily="34" charset="0"/>
              <a:cs typeface="Segoe UI" panose="020B0502040204020203" pitchFamily="34" charset="0"/>
            </a:endParaRPr>
          </a:p>
          <a:p>
            <a:endParaRPr lang="en-GB" sz="1000">
              <a:effectLst/>
              <a:latin typeface="Arial" panose="020B0604020202020204" pitchFamily="34" charset="0"/>
            </a:endParaRPr>
          </a:p>
        </p:txBody>
      </p:sp>
    </p:spTree>
    <p:extLst>
      <p:ext uri="{BB962C8B-B14F-4D97-AF65-F5344CB8AC3E}">
        <p14:creationId xmlns:p14="http://schemas.microsoft.com/office/powerpoint/2010/main" val="389638270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B24D5D7-82B8-04D7-B935-18C3C063751A}"/>
              </a:ext>
            </a:extLst>
          </p:cNvPr>
          <p:cNvSpPr/>
          <p:nvPr/>
        </p:nvSpPr>
        <p:spPr>
          <a:xfrm>
            <a:off x="-14100" y="418156"/>
            <a:ext cx="10554392" cy="618164"/>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859B883-EEFD-2716-EC8F-6D33D3ED16C1}"/>
              </a:ext>
            </a:extLst>
          </p:cNvPr>
          <p:cNvSpPr>
            <a:spLocks noGrp="1"/>
          </p:cNvSpPr>
          <p:nvPr>
            <p:ph type="title"/>
          </p:nvPr>
        </p:nvSpPr>
        <p:spPr>
          <a:xfrm>
            <a:off x="36735" y="35966"/>
            <a:ext cx="10554393" cy="1058658"/>
          </a:xfrm>
        </p:spPr>
        <p:txBody>
          <a:bodyPr>
            <a:noAutofit/>
          </a:bodyPr>
          <a:lstStyle/>
          <a:p>
            <a:r>
              <a:rPr lang="en-GB" b="1"/>
              <a:t>SUSTAINABLE DEVELOPMENT GOALS</a:t>
            </a:r>
          </a:p>
        </p:txBody>
      </p:sp>
      <p:sp>
        <p:nvSpPr>
          <p:cNvPr id="7" name="Content Placeholder 2">
            <a:extLst>
              <a:ext uri="{FF2B5EF4-FFF2-40B4-BE49-F238E27FC236}">
                <a16:creationId xmlns:a16="http://schemas.microsoft.com/office/drawing/2014/main" id="{FA6D4C11-DEE9-E0DA-975C-11E323338A40}"/>
              </a:ext>
            </a:extLst>
          </p:cNvPr>
          <p:cNvSpPr txBox="1">
            <a:spLocks/>
          </p:cNvSpPr>
          <p:nvPr/>
        </p:nvSpPr>
        <p:spPr>
          <a:xfrm>
            <a:off x="1334353" y="1344315"/>
            <a:ext cx="4685447" cy="1177906"/>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1600" b="1"/>
              <a:t>SDG 7 </a:t>
            </a:r>
          </a:p>
          <a:p>
            <a:pPr marL="0" indent="0">
              <a:lnSpc>
                <a:spcPct val="100000"/>
              </a:lnSpc>
              <a:buNone/>
            </a:pPr>
            <a:r>
              <a:rPr lang="en-GB" sz="1600" b="1"/>
              <a:t>Affordable and Clean Energy </a:t>
            </a:r>
            <a:r>
              <a:rPr lang="en-GB" sz="1600"/>
              <a:t>- Promote clean energy by increasing the use of renewables like solar and wind, reducing fossil fuel reliance.</a:t>
            </a:r>
          </a:p>
          <a:p>
            <a:endParaRPr lang="en-GB" sz="1000"/>
          </a:p>
          <a:p>
            <a:endParaRPr lang="en-GB" sz="1000"/>
          </a:p>
          <a:p>
            <a:endParaRPr lang="en-GB" sz="1000"/>
          </a:p>
          <a:p>
            <a:endParaRPr lang="en-GB" sz="1000"/>
          </a:p>
          <a:p>
            <a:endParaRPr lang="en-GB" sz="1000"/>
          </a:p>
          <a:p>
            <a:endParaRPr lang="en-US" sz="1000"/>
          </a:p>
          <a:p>
            <a:endParaRPr lang="en-GB" sz="1000"/>
          </a:p>
        </p:txBody>
      </p:sp>
      <p:pic>
        <p:nvPicPr>
          <p:cNvPr id="12" name="Picture 11" descr="A yellow sign with a light and a circle with a power button&#10;&#10;Description automatically generated">
            <a:extLst>
              <a:ext uri="{FF2B5EF4-FFF2-40B4-BE49-F238E27FC236}">
                <a16:creationId xmlns:a16="http://schemas.microsoft.com/office/drawing/2014/main" id="{583CDBC0-6415-FA3E-36D4-3BB8547F2ABF}"/>
              </a:ext>
            </a:extLst>
          </p:cNvPr>
          <p:cNvPicPr>
            <a:picLocks noChangeAspect="1"/>
          </p:cNvPicPr>
          <p:nvPr/>
        </p:nvPicPr>
        <p:blipFill rotWithShape="1">
          <a:blip r:embed="rId3"/>
          <a:srcRect l="833" t="1803" r="797" b="2008"/>
          <a:stretch/>
        </p:blipFill>
        <p:spPr>
          <a:xfrm>
            <a:off x="169847" y="1372250"/>
            <a:ext cx="1080000" cy="1041005"/>
          </a:xfrm>
          <a:prstGeom prst="rect">
            <a:avLst/>
          </a:prstGeom>
          <a:solidFill>
            <a:schemeClr val="accent2">
              <a:lumMod val="75000"/>
            </a:schemeClr>
          </a:solidFill>
        </p:spPr>
      </p:pic>
      <p:sp>
        <p:nvSpPr>
          <p:cNvPr id="13" name="Content Placeholder 2">
            <a:extLst>
              <a:ext uri="{FF2B5EF4-FFF2-40B4-BE49-F238E27FC236}">
                <a16:creationId xmlns:a16="http://schemas.microsoft.com/office/drawing/2014/main" id="{58112B3E-D3F4-8669-5770-7BD3C56E9D5A}"/>
              </a:ext>
            </a:extLst>
          </p:cNvPr>
          <p:cNvSpPr txBox="1">
            <a:spLocks/>
          </p:cNvSpPr>
          <p:nvPr/>
        </p:nvSpPr>
        <p:spPr>
          <a:xfrm>
            <a:off x="1334352" y="2725830"/>
            <a:ext cx="4685447" cy="1177906"/>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1600" b="1"/>
              <a:t>SDG 8</a:t>
            </a:r>
          </a:p>
          <a:p>
            <a:pPr marL="0" indent="0">
              <a:buNone/>
            </a:pPr>
            <a:r>
              <a:rPr lang="en-GB" sz="1600" b="1"/>
              <a:t>Decent Work and Economic Growth </a:t>
            </a:r>
            <a:r>
              <a:rPr lang="en-GB" sz="1600"/>
              <a:t>- Promote inclusive economic growth and decent work in Greece through fair wages, safe conditions, and entrepreneurship.</a:t>
            </a:r>
          </a:p>
          <a:p>
            <a:endParaRPr lang="en-GB" sz="1000"/>
          </a:p>
          <a:p>
            <a:endParaRPr lang="en-GB" sz="1000"/>
          </a:p>
          <a:p>
            <a:endParaRPr lang="en-GB" sz="1000"/>
          </a:p>
          <a:p>
            <a:endParaRPr lang="en-GB" sz="1000"/>
          </a:p>
          <a:p>
            <a:endParaRPr lang="en-GB" sz="1000"/>
          </a:p>
          <a:p>
            <a:endParaRPr lang="en-US" sz="1000"/>
          </a:p>
          <a:p>
            <a:endParaRPr lang="en-GB" sz="1000"/>
          </a:p>
        </p:txBody>
      </p:sp>
      <p:sp>
        <p:nvSpPr>
          <p:cNvPr id="14" name="Content Placeholder 2">
            <a:extLst>
              <a:ext uri="{FF2B5EF4-FFF2-40B4-BE49-F238E27FC236}">
                <a16:creationId xmlns:a16="http://schemas.microsoft.com/office/drawing/2014/main" id="{70973866-C617-7152-A74F-5CFE3FEBDAFE}"/>
              </a:ext>
            </a:extLst>
          </p:cNvPr>
          <p:cNvSpPr txBox="1">
            <a:spLocks/>
          </p:cNvSpPr>
          <p:nvPr/>
        </p:nvSpPr>
        <p:spPr>
          <a:xfrm>
            <a:off x="1334351" y="4078058"/>
            <a:ext cx="4685447" cy="1177906"/>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1600" b="1"/>
              <a:t>SDG 9</a:t>
            </a:r>
          </a:p>
          <a:p>
            <a:pPr marL="0" indent="0">
              <a:buNone/>
            </a:pPr>
            <a:r>
              <a:rPr lang="en-GB" sz="1600" b="1"/>
              <a:t>Industry, Innovation, and Infrastructure </a:t>
            </a:r>
            <a:r>
              <a:rPr lang="en-GB" sz="1600"/>
              <a:t>-</a:t>
            </a:r>
            <a:r>
              <a:rPr lang="en-GB" sz="1600" b="1"/>
              <a:t> </a:t>
            </a:r>
            <a:r>
              <a:rPr lang="en-GB" sz="1600"/>
              <a:t>Foster innovation and sustainable industrialisation, while enhancing infrastructure development for economic growth and job creation.</a:t>
            </a:r>
          </a:p>
          <a:p>
            <a:endParaRPr lang="en-GB" sz="1000"/>
          </a:p>
          <a:p>
            <a:endParaRPr lang="en-GB" sz="1000"/>
          </a:p>
          <a:p>
            <a:endParaRPr lang="en-GB" sz="1000"/>
          </a:p>
          <a:p>
            <a:endParaRPr lang="en-GB" sz="1000"/>
          </a:p>
          <a:p>
            <a:endParaRPr lang="en-GB" sz="1000"/>
          </a:p>
          <a:p>
            <a:endParaRPr lang="en-US" sz="1000"/>
          </a:p>
          <a:p>
            <a:endParaRPr lang="en-GB" sz="1000"/>
          </a:p>
        </p:txBody>
      </p:sp>
      <p:sp>
        <p:nvSpPr>
          <p:cNvPr id="15" name="Content Placeholder 2">
            <a:extLst>
              <a:ext uri="{FF2B5EF4-FFF2-40B4-BE49-F238E27FC236}">
                <a16:creationId xmlns:a16="http://schemas.microsoft.com/office/drawing/2014/main" id="{E1087A98-594F-682E-9DDD-CB047ABFEACF}"/>
              </a:ext>
            </a:extLst>
          </p:cNvPr>
          <p:cNvSpPr txBox="1">
            <a:spLocks/>
          </p:cNvSpPr>
          <p:nvPr/>
        </p:nvSpPr>
        <p:spPr>
          <a:xfrm>
            <a:off x="1334350" y="5430286"/>
            <a:ext cx="4685447" cy="1177906"/>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1600" b="1"/>
              <a:t>SDG 11</a:t>
            </a:r>
          </a:p>
          <a:p>
            <a:pPr marL="0" indent="0">
              <a:buNone/>
            </a:pPr>
            <a:r>
              <a:rPr lang="en-GB" sz="1600" b="1"/>
              <a:t>Sustainable Cities and Communities </a:t>
            </a:r>
            <a:r>
              <a:rPr lang="en-GB" sz="1600"/>
              <a:t>- Enhance city sustainability through improved urban planning, infrastructure, transportation, and affordable green housing.</a:t>
            </a:r>
          </a:p>
          <a:p>
            <a:endParaRPr lang="en-GB" sz="1000"/>
          </a:p>
          <a:p>
            <a:endParaRPr lang="en-GB" sz="1000"/>
          </a:p>
          <a:p>
            <a:endParaRPr lang="en-GB" sz="1000"/>
          </a:p>
          <a:p>
            <a:endParaRPr lang="en-GB" sz="1000"/>
          </a:p>
          <a:p>
            <a:endParaRPr lang="en-GB" sz="1000"/>
          </a:p>
          <a:p>
            <a:endParaRPr lang="en-US" sz="1000"/>
          </a:p>
          <a:p>
            <a:endParaRPr lang="en-GB" sz="1000"/>
          </a:p>
        </p:txBody>
      </p:sp>
      <p:pic>
        <p:nvPicPr>
          <p:cNvPr id="16" name="Picture 15" descr="A red square with white text and a graphic&#10;&#10;Description automatically generated">
            <a:extLst>
              <a:ext uri="{FF2B5EF4-FFF2-40B4-BE49-F238E27FC236}">
                <a16:creationId xmlns:a16="http://schemas.microsoft.com/office/drawing/2014/main" id="{6ACCDBD8-13BA-D073-FEC3-198B11876250}"/>
              </a:ext>
            </a:extLst>
          </p:cNvPr>
          <p:cNvPicPr>
            <a:picLocks noChangeAspect="1"/>
          </p:cNvPicPr>
          <p:nvPr/>
        </p:nvPicPr>
        <p:blipFill rotWithShape="1">
          <a:blip r:embed="rId4"/>
          <a:srcRect l="2088" t="2088" b="3048"/>
          <a:stretch/>
        </p:blipFill>
        <p:spPr>
          <a:xfrm>
            <a:off x="169847" y="2762278"/>
            <a:ext cx="1080000" cy="1041005"/>
          </a:xfrm>
          <a:prstGeom prst="rect">
            <a:avLst/>
          </a:prstGeom>
          <a:solidFill>
            <a:schemeClr val="accent2">
              <a:lumMod val="75000"/>
            </a:schemeClr>
          </a:solidFill>
        </p:spPr>
      </p:pic>
      <p:pic>
        <p:nvPicPr>
          <p:cNvPr id="17" name="Picture 16">
            <a:extLst>
              <a:ext uri="{FF2B5EF4-FFF2-40B4-BE49-F238E27FC236}">
                <a16:creationId xmlns:a16="http://schemas.microsoft.com/office/drawing/2014/main" id="{D372D516-9A7B-F4F2-7A64-E3A26F5A4CF2}"/>
              </a:ext>
            </a:extLst>
          </p:cNvPr>
          <p:cNvPicPr>
            <a:picLocks noChangeAspect="1"/>
          </p:cNvPicPr>
          <p:nvPr/>
        </p:nvPicPr>
        <p:blipFill rotWithShape="1">
          <a:blip r:embed="rId5"/>
          <a:srcRect l="2079" t="2451" r="1730"/>
          <a:stretch/>
        </p:blipFill>
        <p:spPr>
          <a:xfrm>
            <a:off x="169847" y="4110801"/>
            <a:ext cx="1080000" cy="1030390"/>
          </a:xfrm>
          <a:prstGeom prst="rect">
            <a:avLst/>
          </a:prstGeom>
        </p:spPr>
      </p:pic>
      <p:pic>
        <p:nvPicPr>
          <p:cNvPr id="18" name="Picture 17" descr="A yellow sign with white text and buildings&#10;&#10;Description automatically generated">
            <a:extLst>
              <a:ext uri="{FF2B5EF4-FFF2-40B4-BE49-F238E27FC236}">
                <a16:creationId xmlns:a16="http://schemas.microsoft.com/office/drawing/2014/main" id="{26E44574-EC36-7358-37C5-D9E10511D57E}"/>
              </a:ext>
            </a:extLst>
          </p:cNvPr>
          <p:cNvPicPr>
            <a:picLocks noChangeAspect="1"/>
          </p:cNvPicPr>
          <p:nvPr/>
        </p:nvPicPr>
        <p:blipFill rotWithShape="1">
          <a:blip r:embed="rId6"/>
          <a:srcRect l="1168" t="1125" b="1784"/>
          <a:stretch/>
        </p:blipFill>
        <p:spPr>
          <a:xfrm>
            <a:off x="169847" y="5451437"/>
            <a:ext cx="1080000" cy="1041007"/>
          </a:xfrm>
          <a:prstGeom prst="rect">
            <a:avLst/>
          </a:prstGeom>
          <a:solidFill>
            <a:schemeClr val="accent2">
              <a:lumMod val="75000"/>
            </a:schemeClr>
          </a:solidFill>
        </p:spPr>
      </p:pic>
      <p:pic>
        <p:nvPicPr>
          <p:cNvPr id="19" name="Picture 18" descr="A yellow square with white text&#10;&#10;Description automatically generated">
            <a:extLst>
              <a:ext uri="{FF2B5EF4-FFF2-40B4-BE49-F238E27FC236}">
                <a16:creationId xmlns:a16="http://schemas.microsoft.com/office/drawing/2014/main" id="{ACD8C40E-F5E3-46C6-F4F8-C9126360A8DD}"/>
              </a:ext>
            </a:extLst>
          </p:cNvPr>
          <p:cNvPicPr>
            <a:picLocks noChangeAspect="1"/>
          </p:cNvPicPr>
          <p:nvPr/>
        </p:nvPicPr>
        <p:blipFill>
          <a:blip r:embed="rId7"/>
          <a:stretch>
            <a:fillRect/>
          </a:stretch>
        </p:blipFill>
        <p:spPr>
          <a:xfrm>
            <a:off x="6459936" y="1347623"/>
            <a:ext cx="1080000" cy="1090486"/>
          </a:xfrm>
          <a:prstGeom prst="rect">
            <a:avLst/>
          </a:prstGeom>
        </p:spPr>
      </p:pic>
      <p:pic>
        <p:nvPicPr>
          <p:cNvPr id="20" name="Picture 19" descr="A green and white sign with a globe and text&#10;&#10;Description automatically generated">
            <a:extLst>
              <a:ext uri="{FF2B5EF4-FFF2-40B4-BE49-F238E27FC236}">
                <a16:creationId xmlns:a16="http://schemas.microsoft.com/office/drawing/2014/main" id="{B6308681-B3F8-20D0-BAF9-20FDF77D5402}"/>
              </a:ext>
            </a:extLst>
          </p:cNvPr>
          <p:cNvPicPr>
            <a:picLocks noChangeAspect="1"/>
          </p:cNvPicPr>
          <p:nvPr/>
        </p:nvPicPr>
        <p:blipFill rotWithShape="1">
          <a:blip r:embed="rId8"/>
          <a:srcRect l="1630" t="3243" r="2249" b="1892"/>
          <a:stretch/>
        </p:blipFill>
        <p:spPr>
          <a:xfrm>
            <a:off x="6459936" y="2768305"/>
            <a:ext cx="1080000" cy="1065375"/>
          </a:xfrm>
          <a:prstGeom prst="rect">
            <a:avLst/>
          </a:prstGeom>
          <a:solidFill>
            <a:schemeClr val="accent2">
              <a:lumMod val="75000"/>
            </a:schemeClr>
          </a:solidFill>
        </p:spPr>
      </p:pic>
      <p:pic>
        <p:nvPicPr>
          <p:cNvPr id="21" name="Picture 20">
            <a:extLst>
              <a:ext uri="{FF2B5EF4-FFF2-40B4-BE49-F238E27FC236}">
                <a16:creationId xmlns:a16="http://schemas.microsoft.com/office/drawing/2014/main" id="{AC107E8D-3997-A2D2-171C-D63D9347118C}"/>
              </a:ext>
            </a:extLst>
          </p:cNvPr>
          <p:cNvPicPr>
            <a:picLocks noChangeAspect="1"/>
          </p:cNvPicPr>
          <p:nvPr/>
        </p:nvPicPr>
        <p:blipFill rotWithShape="1">
          <a:blip r:embed="rId9"/>
          <a:srcRect l="1019" t="1351" r="1962" b="1485"/>
          <a:stretch/>
        </p:blipFill>
        <p:spPr>
          <a:xfrm>
            <a:off x="6459936" y="4114109"/>
            <a:ext cx="1080000" cy="1086009"/>
          </a:xfrm>
          <a:prstGeom prst="rect">
            <a:avLst/>
          </a:prstGeom>
        </p:spPr>
      </p:pic>
      <p:pic>
        <p:nvPicPr>
          <p:cNvPr id="22" name="Picture 21">
            <a:extLst>
              <a:ext uri="{FF2B5EF4-FFF2-40B4-BE49-F238E27FC236}">
                <a16:creationId xmlns:a16="http://schemas.microsoft.com/office/drawing/2014/main" id="{F355B843-2A21-1B24-ACBA-27DAA3810B3D}"/>
              </a:ext>
            </a:extLst>
          </p:cNvPr>
          <p:cNvPicPr>
            <a:picLocks noChangeAspect="1"/>
          </p:cNvPicPr>
          <p:nvPr/>
        </p:nvPicPr>
        <p:blipFill rotWithShape="1">
          <a:blip r:embed="rId10"/>
          <a:srcRect l="702" t="931" b="2604"/>
          <a:stretch/>
        </p:blipFill>
        <p:spPr>
          <a:xfrm>
            <a:off x="6459936" y="5480547"/>
            <a:ext cx="1080000" cy="1015205"/>
          </a:xfrm>
          <a:prstGeom prst="rect">
            <a:avLst/>
          </a:prstGeom>
        </p:spPr>
      </p:pic>
      <p:sp>
        <p:nvSpPr>
          <p:cNvPr id="24" name="Content Placeholder 2">
            <a:extLst>
              <a:ext uri="{FF2B5EF4-FFF2-40B4-BE49-F238E27FC236}">
                <a16:creationId xmlns:a16="http://schemas.microsoft.com/office/drawing/2014/main" id="{581CB950-062F-2082-AD81-F95B0EC10421}"/>
              </a:ext>
            </a:extLst>
          </p:cNvPr>
          <p:cNvSpPr txBox="1">
            <a:spLocks/>
          </p:cNvSpPr>
          <p:nvPr/>
        </p:nvSpPr>
        <p:spPr>
          <a:xfrm>
            <a:off x="7692178" y="1344098"/>
            <a:ext cx="4413305" cy="117790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1600" b="1"/>
              <a:t>SDG 12</a:t>
            </a:r>
          </a:p>
          <a:p>
            <a:pPr marL="0" indent="0">
              <a:buNone/>
            </a:pPr>
            <a:r>
              <a:rPr lang="en-GB" sz="1600" b="1"/>
              <a:t>Responsible Consumption and Production </a:t>
            </a:r>
            <a:r>
              <a:rPr lang="en-GB" sz="1600"/>
              <a:t>- Promote sustainable consumption and production for a more resilient future</a:t>
            </a:r>
            <a:endParaRPr lang="en-GB" sz="1600" b="1"/>
          </a:p>
          <a:p>
            <a:endParaRPr lang="en-GB" sz="1000"/>
          </a:p>
          <a:p>
            <a:endParaRPr lang="en-GB" sz="1000"/>
          </a:p>
          <a:p>
            <a:endParaRPr lang="en-GB" sz="1000"/>
          </a:p>
          <a:p>
            <a:endParaRPr lang="en-GB" sz="1000"/>
          </a:p>
          <a:p>
            <a:endParaRPr lang="en-GB" sz="1000"/>
          </a:p>
          <a:p>
            <a:endParaRPr lang="en-US" sz="1000"/>
          </a:p>
          <a:p>
            <a:endParaRPr lang="en-GB" sz="1000"/>
          </a:p>
        </p:txBody>
      </p:sp>
      <p:sp>
        <p:nvSpPr>
          <p:cNvPr id="26" name="Content Placeholder 2">
            <a:extLst>
              <a:ext uri="{FF2B5EF4-FFF2-40B4-BE49-F238E27FC236}">
                <a16:creationId xmlns:a16="http://schemas.microsoft.com/office/drawing/2014/main" id="{46F2D930-28E1-D705-13AD-3E8FF8E132BE}"/>
              </a:ext>
            </a:extLst>
          </p:cNvPr>
          <p:cNvSpPr txBox="1">
            <a:spLocks/>
          </p:cNvSpPr>
          <p:nvPr/>
        </p:nvSpPr>
        <p:spPr>
          <a:xfrm>
            <a:off x="7692177" y="2721297"/>
            <a:ext cx="4293562" cy="1188791"/>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1600" b="1"/>
              <a:t>SDG 13</a:t>
            </a:r>
          </a:p>
          <a:p>
            <a:pPr marL="0" indent="0">
              <a:buNone/>
            </a:pPr>
            <a:r>
              <a:rPr lang="en-GB" sz="1600" b="1"/>
              <a:t>Climate Action </a:t>
            </a:r>
            <a:r>
              <a:rPr lang="en-GB" sz="1600"/>
              <a:t>- Address climate change through emission reduction, resilience measures, and adoption of low-carbon energy.</a:t>
            </a:r>
          </a:p>
          <a:p>
            <a:endParaRPr lang="en-GB" sz="1000"/>
          </a:p>
          <a:p>
            <a:endParaRPr lang="en-GB" sz="1000"/>
          </a:p>
          <a:p>
            <a:endParaRPr lang="en-GB" sz="1000"/>
          </a:p>
          <a:p>
            <a:endParaRPr lang="en-GB" sz="1000"/>
          </a:p>
          <a:p>
            <a:endParaRPr lang="en-GB" sz="1000"/>
          </a:p>
          <a:p>
            <a:endParaRPr lang="en-US" sz="1000"/>
          </a:p>
          <a:p>
            <a:endParaRPr lang="en-GB" sz="1000"/>
          </a:p>
        </p:txBody>
      </p:sp>
      <p:sp>
        <p:nvSpPr>
          <p:cNvPr id="27" name="Content Placeholder 2">
            <a:extLst>
              <a:ext uri="{FF2B5EF4-FFF2-40B4-BE49-F238E27FC236}">
                <a16:creationId xmlns:a16="http://schemas.microsoft.com/office/drawing/2014/main" id="{76DA5DC1-8470-AA73-B61F-D4B99525CE35}"/>
              </a:ext>
            </a:extLst>
          </p:cNvPr>
          <p:cNvSpPr txBox="1">
            <a:spLocks/>
          </p:cNvSpPr>
          <p:nvPr/>
        </p:nvSpPr>
        <p:spPr>
          <a:xfrm>
            <a:off x="7692177" y="4073789"/>
            <a:ext cx="4337105" cy="1177906"/>
          </a:xfrm>
          <a:prstGeom prst="rect">
            <a:avLst/>
          </a:prstGeom>
        </p:spPr>
        <p:txBody>
          <a:bodyPr vert="horz" lIns="91440" tIns="45720" rIns="91440" bIns="45720" rtlCol="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1600" b="1"/>
              <a:t>SDG 14</a:t>
            </a:r>
          </a:p>
          <a:p>
            <a:pPr marL="0" indent="0">
              <a:buNone/>
            </a:pPr>
            <a:r>
              <a:rPr lang="en-GB" sz="1600" b="1"/>
              <a:t>Life Below Water </a:t>
            </a:r>
            <a:r>
              <a:rPr lang="en-GB" sz="1600"/>
              <a:t>- Promote conservation and sustainable use of oceans, seas, and marine resources to safeguard marine biodiversity and ensure the health of coastal ecosystems.</a:t>
            </a:r>
          </a:p>
          <a:p>
            <a:endParaRPr lang="en-GB" sz="1000"/>
          </a:p>
          <a:p>
            <a:endParaRPr lang="en-GB" sz="1000"/>
          </a:p>
          <a:p>
            <a:endParaRPr lang="en-GB" sz="1000"/>
          </a:p>
          <a:p>
            <a:endParaRPr lang="en-GB" sz="1000"/>
          </a:p>
          <a:p>
            <a:endParaRPr lang="en-GB" sz="1000"/>
          </a:p>
          <a:p>
            <a:endParaRPr lang="en-US" sz="1000"/>
          </a:p>
          <a:p>
            <a:endParaRPr lang="en-GB" sz="1000"/>
          </a:p>
        </p:txBody>
      </p:sp>
      <p:sp>
        <p:nvSpPr>
          <p:cNvPr id="29" name="Content Placeholder 2">
            <a:extLst>
              <a:ext uri="{FF2B5EF4-FFF2-40B4-BE49-F238E27FC236}">
                <a16:creationId xmlns:a16="http://schemas.microsoft.com/office/drawing/2014/main" id="{DF6287AF-8D1A-E6F1-413E-270E6780ABBC}"/>
              </a:ext>
            </a:extLst>
          </p:cNvPr>
          <p:cNvSpPr txBox="1">
            <a:spLocks/>
          </p:cNvSpPr>
          <p:nvPr/>
        </p:nvSpPr>
        <p:spPr>
          <a:xfrm>
            <a:off x="7692177" y="5430286"/>
            <a:ext cx="4097619" cy="1286763"/>
          </a:xfrm>
          <a:prstGeom prst="rect">
            <a:avLst/>
          </a:prstGeom>
        </p:spPr>
        <p:txBody>
          <a:bodyPr vert="horz" lIns="91440" tIns="45720" rIns="91440" bIns="45720" rtlCol="0" anchor="t">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1600" b="1"/>
              <a:t>SDG 17</a:t>
            </a:r>
          </a:p>
          <a:p>
            <a:pPr marL="0" indent="0">
              <a:buNone/>
            </a:pPr>
            <a:r>
              <a:rPr lang="en-GB" sz="1600" b="1"/>
              <a:t>Partnerships for the Goals - </a:t>
            </a:r>
            <a:r>
              <a:rPr lang="en-GB" sz="1600"/>
              <a:t>Emphasises collaboration among governments, businesses, civil society, and stakeholders to achieve SDGs through global cooperation, resource mobilisation, and knowledge sharing</a:t>
            </a:r>
          </a:p>
          <a:p>
            <a:endParaRPr lang="en-GB" sz="1000"/>
          </a:p>
          <a:p>
            <a:endParaRPr lang="en-GB" sz="1000"/>
          </a:p>
          <a:p>
            <a:endParaRPr lang="en-GB" sz="1000"/>
          </a:p>
          <a:p>
            <a:endParaRPr lang="en-GB" sz="1000"/>
          </a:p>
          <a:p>
            <a:endParaRPr lang="en-GB" sz="1000"/>
          </a:p>
          <a:p>
            <a:endParaRPr lang="en-US" sz="1000"/>
          </a:p>
          <a:p>
            <a:endParaRPr lang="en-GB" sz="1000"/>
          </a:p>
        </p:txBody>
      </p:sp>
    </p:spTree>
    <p:extLst>
      <p:ext uri="{BB962C8B-B14F-4D97-AF65-F5344CB8AC3E}">
        <p14:creationId xmlns:p14="http://schemas.microsoft.com/office/powerpoint/2010/main" val="68354778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274823A-8E06-0CCF-0776-C28F7C29FF0C}"/>
              </a:ext>
            </a:extLst>
          </p:cNvPr>
          <p:cNvSpPr/>
          <p:nvPr/>
        </p:nvSpPr>
        <p:spPr>
          <a:xfrm>
            <a:off x="-152926" y="804748"/>
            <a:ext cx="7266958" cy="863082"/>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00D95F2D-B965-023D-2F49-A16E0B79C0AA}"/>
              </a:ext>
            </a:extLst>
          </p:cNvPr>
          <p:cNvSpPr>
            <a:spLocks noGrp="1"/>
          </p:cNvSpPr>
          <p:nvPr>
            <p:ph type="title"/>
          </p:nvPr>
        </p:nvSpPr>
        <p:spPr>
          <a:xfrm>
            <a:off x="110613" y="141966"/>
            <a:ext cx="7405755" cy="1325563"/>
          </a:xfrm>
        </p:spPr>
        <p:txBody>
          <a:bodyPr>
            <a:normAutofit/>
          </a:bodyPr>
          <a:lstStyle/>
          <a:p>
            <a:r>
              <a:rPr lang="en-US" sz="3800" b="1"/>
              <a:t>STATEMENT OF REQUIREMENTS</a:t>
            </a:r>
          </a:p>
        </p:txBody>
      </p:sp>
      <p:sp>
        <p:nvSpPr>
          <p:cNvPr id="3" name="Oval 2">
            <a:extLst>
              <a:ext uri="{FF2B5EF4-FFF2-40B4-BE49-F238E27FC236}">
                <a16:creationId xmlns:a16="http://schemas.microsoft.com/office/drawing/2014/main" id="{1565F7D6-4E39-8512-789F-ECABD301F908}"/>
              </a:ext>
            </a:extLst>
          </p:cNvPr>
          <p:cNvSpPr/>
          <p:nvPr/>
        </p:nvSpPr>
        <p:spPr>
          <a:xfrm>
            <a:off x="7269895" y="377624"/>
            <a:ext cx="2919603" cy="2969936"/>
          </a:xfrm>
          <a:prstGeom prst="ellipse">
            <a:avLst/>
          </a:prstGeom>
          <a:solidFill>
            <a:srgbClr val="46B1E1">
              <a:alpha val="31000"/>
            </a:srgbClr>
          </a:solidFill>
          <a:ln>
            <a:solidFill>
              <a:srgbClr val="A6CAEC"/>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000">
              <a:solidFill>
                <a:schemeClr val="tx1"/>
              </a:solidFill>
            </a:endParaRPr>
          </a:p>
        </p:txBody>
      </p:sp>
      <p:sp>
        <p:nvSpPr>
          <p:cNvPr id="5" name="Oval 4">
            <a:extLst>
              <a:ext uri="{FF2B5EF4-FFF2-40B4-BE49-F238E27FC236}">
                <a16:creationId xmlns:a16="http://schemas.microsoft.com/office/drawing/2014/main" id="{DAAC36FE-77F6-7E34-B6ED-FC0016662737}"/>
              </a:ext>
            </a:extLst>
          </p:cNvPr>
          <p:cNvSpPr/>
          <p:nvPr/>
        </p:nvSpPr>
        <p:spPr>
          <a:xfrm>
            <a:off x="8967808" y="2084713"/>
            <a:ext cx="2919603" cy="2969934"/>
          </a:xfrm>
          <a:prstGeom prst="ellipse">
            <a:avLst/>
          </a:prstGeom>
          <a:solidFill>
            <a:srgbClr val="D4E3C7">
              <a:alpha val="44000"/>
            </a:srgbClr>
          </a:solidFill>
          <a:ln>
            <a:solidFill>
              <a:srgbClr val="A6CAE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tx1"/>
              </a:solidFill>
            </a:endParaRPr>
          </a:p>
        </p:txBody>
      </p:sp>
      <p:sp>
        <p:nvSpPr>
          <p:cNvPr id="6" name="Oval 5">
            <a:extLst>
              <a:ext uri="{FF2B5EF4-FFF2-40B4-BE49-F238E27FC236}">
                <a16:creationId xmlns:a16="http://schemas.microsoft.com/office/drawing/2014/main" id="{A887B7C3-5F73-AC8D-47A4-2495710725B5}"/>
              </a:ext>
            </a:extLst>
          </p:cNvPr>
          <p:cNvSpPr/>
          <p:nvPr/>
        </p:nvSpPr>
        <p:spPr>
          <a:xfrm>
            <a:off x="7269896" y="3656152"/>
            <a:ext cx="2919603" cy="2969936"/>
          </a:xfrm>
          <a:prstGeom prst="ellipse">
            <a:avLst/>
          </a:prstGeom>
          <a:solidFill>
            <a:srgbClr val="53697D">
              <a:alpha val="43922"/>
            </a:srgbClr>
          </a:solidFill>
          <a:ln>
            <a:solidFill>
              <a:srgbClr val="A6CAE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tx1"/>
              </a:solidFill>
            </a:endParaRPr>
          </a:p>
        </p:txBody>
      </p:sp>
      <p:sp>
        <p:nvSpPr>
          <p:cNvPr id="7" name="Oval 6">
            <a:extLst>
              <a:ext uri="{FF2B5EF4-FFF2-40B4-BE49-F238E27FC236}">
                <a16:creationId xmlns:a16="http://schemas.microsoft.com/office/drawing/2014/main" id="{420250A9-47A6-E840-7E0A-B1CE013914CD}"/>
              </a:ext>
            </a:extLst>
          </p:cNvPr>
          <p:cNvSpPr/>
          <p:nvPr/>
        </p:nvSpPr>
        <p:spPr>
          <a:xfrm>
            <a:off x="5320165" y="2001456"/>
            <a:ext cx="2990241" cy="2969934"/>
          </a:xfrm>
          <a:prstGeom prst="ellipse">
            <a:avLst/>
          </a:prstGeom>
          <a:solidFill>
            <a:srgbClr val="9CBF7F">
              <a:alpha val="41000"/>
            </a:srgbClr>
          </a:solidFill>
          <a:ln>
            <a:solidFill>
              <a:srgbClr val="A6CAEC"/>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solidFill>
                <a:schemeClr val="tx1"/>
              </a:solidFill>
            </a:endParaRPr>
          </a:p>
        </p:txBody>
      </p:sp>
      <p:sp>
        <p:nvSpPr>
          <p:cNvPr id="8" name="TextBox 7">
            <a:extLst>
              <a:ext uri="{FF2B5EF4-FFF2-40B4-BE49-F238E27FC236}">
                <a16:creationId xmlns:a16="http://schemas.microsoft.com/office/drawing/2014/main" id="{94A36204-072A-D9A0-9AC0-3B133EF1DD6D}"/>
              </a:ext>
            </a:extLst>
          </p:cNvPr>
          <p:cNvSpPr txBox="1"/>
          <p:nvPr/>
        </p:nvSpPr>
        <p:spPr>
          <a:xfrm>
            <a:off x="107332" y="1083055"/>
            <a:ext cx="4690821" cy="646331"/>
          </a:xfrm>
          <a:prstGeom prst="rect">
            <a:avLst/>
          </a:prstGeom>
          <a:noFill/>
        </p:spPr>
        <p:txBody>
          <a:bodyPr wrap="square" lIns="91440" tIns="45720" rIns="91440" bIns="45720" rtlCol="0" anchor="t">
            <a:spAutoFit/>
          </a:bodyPr>
          <a:lstStyle/>
          <a:p>
            <a:r>
              <a:rPr lang="en-GB"/>
              <a:t>What characteristics must the energy island have to achieve the group objectives?</a:t>
            </a:r>
            <a:endParaRPr lang="en-GB" b="1"/>
          </a:p>
        </p:txBody>
      </p:sp>
      <p:sp>
        <p:nvSpPr>
          <p:cNvPr id="9" name="TextBox 8">
            <a:extLst>
              <a:ext uri="{FF2B5EF4-FFF2-40B4-BE49-F238E27FC236}">
                <a16:creationId xmlns:a16="http://schemas.microsoft.com/office/drawing/2014/main" id="{2132F19C-4773-AF0A-06EC-F630CF7AABA8}"/>
              </a:ext>
            </a:extLst>
          </p:cNvPr>
          <p:cNvSpPr txBox="1"/>
          <p:nvPr/>
        </p:nvSpPr>
        <p:spPr>
          <a:xfrm>
            <a:off x="7340573" y="1467529"/>
            <a:ext cx="2767054" cy="646331"/>
          </a:xfrm>
          <a:prstGeom prst="rect">
            <a:avLst/>
          </a:prstGeom>
          <a:noFill/>
        </p:spPr>
        <p:txBody>
          <a:bodyPr wrap="square" rtlCol="0">
            <a:spAutoFit/>
          </a:bodyPr>
          <a:lstStyle/>
          <a:p>
            <a:pPr algn="ctr"/>
            <a:r>
              <a:rPr lang="en-US" sz="1800">
                <a:solidFill>
                  <a:schemeClr val="tx1"/>
                </a:solidFill>
              </a:rPr>
              <a:t>1. Location and Environment</a:t>
            </a:r>
          </a:p>
        </p:txBody>
      </p:sp>
      <p:sp>
        <p:nvSpPr>
          <p:cNvPr id="10" name="TextBox 9">
            <a:extLst>
              <a:ext uri="{FF2B5EF4-FFF2-40B4-BE49-F238E27FC236}">
                <a16:creationId xmlns:a16="http://schemas.microsoft.com/office/drawing/2014/main" id="{B8701CF7-07DC-9686-8B08-2F57748B539F}"/>
              </a:ext>
            </a:extLst>
          </p:cNvPr>
          <p:cNvSpPr txBox="1"/>
          <p:nvPr/>
        </p:nvSpPr>
        <p:spPr>
          <a:xfrm>
            <a:off x="9120356" y="3246514"/>
            <a:ext cx="2767054" cy="646331"/>
          </a:xfrm>
          <a:prstGeom prst="rect">
            <a:avLst/>
          </a:prstGeom>
          <a:noFill/>
        </p:spPr>
        <p:txBody>
          <a:bodyPr wrap="square" rtlCol="0">
            <a:spAutoFit/>
          </a:bodyPr>
          <a:lstStyle/>
          <a:p>
            <a:pPr algn="ctr"/>
            <a:r>
              <a:rPr lang="en-US" sz="1800">
                <a:solidFill>
                  <a:schemeClr val="tx1"/>
                </a:solidFill>
              </a:rPr>
              <a:t>2. Functionality and operability</a:t>
            </a:r>
          </a:p>
        </p:txBody>
      </p:sp>
      <p:sp>
        <p:nvSpPr>
          <p:cNvPr id="13" name="TextBox 12">
            <a:extLst>
              <a:ext uri="{FF2B5EF4-FFF2-40B4-BE49-F238E27FC236}">
                <a16:creationId xmlns:a16="http://schemas.microsoft.com/office/drawing/2014/main" id="{438399C9-FA86-58A1-789F-858AF74587FF}"/>
              </a:ext>
            </a:extLst>
          </p:cNvPr>
          <p:cNvSpPr txBox="1"/>
          <p:nvPr/>
        </p:nvSpPr>
        <p:spPr>
          <a:xfrm>
            <a:off x="7287523" y="4993907"/>
            <a:ext cx="2767054" cy="369332"/>
          </a:xfrm>
          <a:prstGeom prst="rect">
            <a:avLst/>
          </a:prstGeom>
          <a:noFill/>
        </p:spPr>
        <p:txBody>
          <a:bodyPr wrap="square" rtlCol="0">
            <a:spAutoFit/>
          </a:bodyPr>
          <a:lstStyle/>
          <a:p>
            <a:pPr algn="ctr"/>
            <a:r>
              <a:rPr lang="en-US" sz="1800">
                <a:solidFill>
                  <a:schemeClr val="tx1"/>
                </a:solidFill>
              </a:rPr>
              <a:t>3. Design</a:t>
            </a:r>
          </a:p>
        </p:txBody>
      </p:sp>
      <p:sp>
        <p:nvSpPr>
          <p:cNvPr id="15" name="TextBox 14">
            <a:extLst>
              <a:ext uri="{FF2B5EF4-FFF2-40B4-BE49-F238E27FC236}">
                <a16:creationId xmlns:a16="http://schemas.microsoft.com/office/drawing/2014/main" id="{0819B67A-DDDC-8FFC-AD06-FE9554D0360F}"/>
              </a:ext>
            </a:extLst>
          </p:cNvPr>
          <p:cNvSpPr txBox="1"/>
          <p:nvPr/>
        </p:nvSpPr>
        <p:spPr>
          <a:xfrm>
            <a:off x="5777640" y="3301757"/>
            <a:ext cx="2075290" cy="369332"/>
          </a:xfrm>
          <a:prstGeom prst="rect">
            <a:avLst/>
          </a:prstGeom>
          <a:noFill/>
        </p:spPr>
        <p:txBody>
          <a:bodyPr wrap="square">
            <a:spAutoFit/>
          </a:bodyPr>
          <a:lstStyle/>
          <a:p>
            <a:pPr algn="ctr"/>
            <a:r>
              <a:rPr lang="en-US">
                <a:solidFill>
                  <a:schemeClr val="tx1"/>
                </a:solidFill>
              </a:rPr>
              <a:t>4. Life Cycle</a:t>
            </a:r>
          </a:p>
        </p:txBody>
      </p:sp>
    </p:spTree>
    <p:extLst>
      <p:ext uri="{BB962C8B-B14F-4D97-AF65-F5344CB8AC3E}">
        <p14:creationId xmlns:p14="http://schemas.microsoft.com/office/powerpoint/2010/main" val="408905340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472A9C-370D-4BCD-DFCD-E13F072EA431}"/>
            </a:ext>
          </a:extLst>
        </p:cNvPr>
        <p:cNvGrpSpPr/>
        <p:nvPr/>
      </p:nvGrpSpPr>
      <p:grpSpPr>
        <a:xfrm>
          <a:off x="0" y="0"/>
          <a:ext cx="0" cy="0"/>
          <a:chOff x="0" y="0"/>
          <a:chExt cx="0" cy="0"/>
        </a:xfrm>
      </p:grpSpPr>
      <p:sp>
        <p:nvSpPr>
          <p:cNvPr id="3" name="Oval 2">
            <a:extLst>
              <a:ext uri="{FF2B5EF4-FFF2-40B4-BE49-F238E27FC236}">
                <a16:creationId xmlns:a16="http://schemas.microsoft.com/office/drawing/2014/main" id="{C7ADE015-58F0-436F-6D16-824606008824}"/>
              </a:ext>
            </a:extLst>
          </p:cNvPr>
          <p:cNvSpPr/>
          <p:nvPr/>
        </p:nvSpPr>
        <p:spPr>
          <a:xfrm>
            <a:off x="-887446" y="-3674838"/>
            <a:ext cx="13966892" cy="14207676"/>
          </a:xfrm>
          <a:prstGeom prst="ellipse">
            <a:avLst/>
          </a:prstGeom>
          <a:solidFill>
            <a:srgbClr val="46B1E1">
              <a:alpha val="31000"/>
            </a:srgbClr>
          </a:solidFill>
          <a:ln>
            <a:solidFill>
              <a:srgbClr val="A6CAEC"/>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000">
              <a:solidFill>
                <a:schemeClr val="tx1"/>
              </a:solidFill>
            </a:endParaRPr>
          </a:p>
        </p:txBody>
      </p:sp>
      <p:sp>
        <p:nvSpPr>
          <p:cNvPr id="5" name="Oval 4">
            <a:extLst>
              <a:ext uri="{FF2B5EF4-FFF2-40B4-BE49-F238E27FC236}">
                <a16:creationId xmlns:a16="http://schemas.microsoft.com/office/drawing/2014/main" id="{4B8E917B-76F9-931E-AFA9-F6EAA618C7D4}"/>
              </a:ext>
            </a:extLst>
          </p:cNvPr>
          <p:cNvSpPr/>
          <p:nvPr/>
        </p:nvSpPr>
        <p:spPr>
          <a:xfrm>
            <a:off x="6866292" y="7101678"/>
            <a:ext cx="2919603" cy="2969934"/>
          </a:xfrm>
          <a:prstGeom prst="ellipse">
            <a:avLst/>
          </a:prstGeom>
          <a:solidFill>
            <a:srgbClr val="D4E3C7">
              <a:alpha val="44000"/>
            </a:srgbClr>
          </a:solidFill>
          <a:ln>
            <a:solidFill>
              <a:srgbClr val="A6CAE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tx1"/>
              </a:solidFill>
            </a:endParaRPr>
          </a:p>
        </p:txBody>
      </p:sp>
      <p:sp>
        <p:nvSpPr>
          <p:cNvPr id="6" name="Oval 5">
            <a:extLst>
              <a:ext uri="{FF2B5EF4-FFF2-40B4-BE49-F238E27FC236}">
                <a16:creationId xmlns:a16="http://schemas.microsoft.com/office/drawing/2014/main" id="{AFA963A5-B746-8F3F-FC2B-70604CE1D937}"/>
              </a:ext>
            </a:extLst>
          </p:cNvPr>
          <p:cNvSpPr/>
          <p:nvPr/>
        </p:nvSpPr>
        <p:spPr>
          <a:xfrm>
            <a:off x="5168380" y="8673117"/>
            <a:ext cx="2919603" cy="2969936"/>
          </a:xfrm>
          <a:prstGeom prst="ellipse">
            <a:avLst/>
          </a:prstGeom>
          <a:solidFill>
            <a:srgbClr val="53697D">
              <a:alpha val="43922"/>
            </a:srgbClr>
          </a:solidFill>
          <a:ln>
            <a:solidFill>
              <a:srgbClr val="A6CAE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tx1"/>
              </a:solidFill>
            </a:endParaRPr>
          </a:p>
        </p:txBody>
      </p:sp>
      <p:sp>
        <p:nvSpPr>
          <p:cNvPr id="7" name="Oval 6">
            <a:extLst>
              <a:ext uri="{FF2B5EF4-FFF2-40B4-BE49-F238E27FC236}">
                <a16:creationId xmlns:a16="http://schemas.microsoft.com/office/drawing/2014/main" id="{F79BBAC0-386D-A18E-C4B8-9FABD6B25FBD}"/>
              </a:ext>
            </a:extLst>
          </p:cNvPr>
          <p:cNvSpPr/>
          <p:nvPr/>
        </p:nvSpPr>
        <p:spPr>
          <a:xfrm>
            <a:off x="3218649" y="7018421"/>
            <a:ext cx="2990241" cy="2969934"/>
          </a:xfrm>
          <a:prstGeom prst="ellipse">
            <a:avLst/>
          </a:prstGeom>
          <a:solidFill>
            <a:srgbClr val="9CBF7F">
              <a:alpha val="41000"/>
            </a:srgbClr>
          </a:solidFill>
          <a:ln>
            <a:solidFill>
              <a:srgbClr val="A6CAEC"/>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solidFill>
                <a:schemeClr val="tx1"/>
              </a:solidFill>
            </a:endParaRPr>
          </a:p>
        </p:txBody>
      </p:sp>
      <p:sp>
        <p:nvSpPr>
          <p:cNvPr id="9" name="TextBox 8">
            <a:extLst>
              <a:ext uri="{FF2B5EF4-FFF2-40B4-BE49-F238E27FC236}">
                <a16:creationId xmlns:a16="http://schemas.microsoft.com/office/drawing/2014/main" id="{7B72C8FD-1796-AE93-18F3-854F1AD61BCA}"/>
              </a:ext>
            </a:extLst>
          </p:cNvPr>
          <p:cNvSpPr txBox="1"/>
          <p:nvPr/>
        </p:nvSpPr>
        <p:spPr>
          <a:xfrm>
            <a:off x="4768963" y="3105834"/>
            <a:ext cx="2767054" cy="107722"/>
          </a:xfrm>
          <a:prstGeom prst="rect">
            <a:avLst/>
          </a:prstGeom>
          <a:noFill/>
        </p:spPr>
        <p:txBody>
          <a:bodyPr wrap="square" rtlCol="0">
            <a:spAutoFit/>
          </a:bodyPr>
          <a:lstStyle/>
          <a:p>
            <a:pPr algn="ctr"/>
            <a:r>
              <a:rPr lang="en-US" sz="100">
                <a:solidFill>
                  <a:schemeClr val="accent6">
                    <a:lumMod val="60000"/>
                    <a:lumOff val="40000"/>
                  </a:schemeClr>
                </a:solidFill>
              </a:rPr>
              <a:t>1. Location and Environment</a:t>
            </a:r>
          </a:p>
        </p:txBody>
      </p:sp>
      <p:sp>
        <p:nvSpPr>
          <p:cNvPr id="10" name="TextBox 9">
            <a:extLst>
              <a:ext uri="{FF2B5EF4-FFF2-40B4-BE49-F238E27FC236}">
                <a16:creationId xmlns:a16="http://schemas.microsoft.com/office/drawing/2014/main" id="{5D776B89-8D37-A4D0-659B-22EA3308215B}"/>
              </a:ext>
            </a:extLst>
          </p:cNvPr>
          <p:cNvSpPr txBox="1"/>
          <p:nvPr/>
        </p:nvSpPr>
        <p:spPr>
          <a:xfrm>
            <a:off x="7018840" y="8263479"/>
            <a:ext cx="2767054" cy="646331"/>
          </a:xfrm>
          <a:prstGeom prst="rect">
            <a:avLst/>
          </a:prstGeom>
          <a:noFill/>
        </p:spPr>
        <p:txBody>
          <a:bodyPr wrap="square" rtlCol="0">
            <a:spAutoFit/>
          </a:bodyPr>
          <a:lstStyle/>
          <a:p>
            <a:pPr algn="ctr"/>
            <a:r>
              <a:rPr lang="en-US" sz="1800">
                <a:solidFill>
                  <a:schemeClr val="tx1"/>
                </a:solidFill>
              </a:rPr>
              <a:t>2. Functionality and operability</a:t>
            </a:r>
          </a:p>
        </p:txBody>
      </p:sp>
      <p:sp>
        <p:nvSpPr>
          <p:cNvPr id="13" name="TextBox 12">
            <a:extLst>
              <a:ext uri="{FF2B5EF4-FFF2-40B4-BE49-F238E27FC236}">
                <a16:creationId xmlns:a16="http://schemas.microsoft.com/office/drawing/2014/main" id="{08BB240F-DB97-E6C2-A441-247E4E00963C}"/>
              </a:ext>
            </a:extLst>
          </p:cNvPr>
          <p:cNvSpPr txBox="1"/>
          <p:nvPr/>
        </p:nvSpPr>
        <p:spPr>
          <a:xfrm>
            <a:off x="5186007" y="10010872"/>
            <a:ext cx="2767054" cy="369332"/>
          </a:xfrm>
          <a:prstGeom prst="rect">
            <a:avLst/>
          </a:prstGeom>
          <a:noFill/>
        </p:spPr>
        <p:txBody>
          <a:bodyPr wrap="square" rtlCol="0">
            <a:spAutoFit/>
          </a:bodyPr>
          <a:lstStyle/>
          <a:p>
            <a:pPr algn="ctr"/>
            <a:r>
              <a:rPr lang="en-US" sz="1800">
                <a:solidFill>
                  <a:schemeClr val="tx1"/>
                </a:solidFill>
              </a:rPr>
              <a:t>3. Design</a:t>
            </a:r>
          </a:p>
        </p:txBody>
      </p:sp>
      <p:sp>
        <p:nvSpPr>
          <p:cNvPr id="15" name="TextBox 14">
            <a:extLst>
              <a:ext uri="{FF2B5EF4-FFF2-40B4-BE49-F238E27FC236}">
                <a16:creationId xmlns:a16="http://schemas.microsoft.com/office/drawing/2014/main" id="{87EFB53E-71AF-F34B-E977-4BAE3B85C946}"/>
              </a:ext>
            </a:extLst>
          </p:cNvPr>
          <p:cNvSpPr txBox="1"/>
          <p:nvPr/>
        </p:nvSpPr>
        <p:spPr>
          <a:xfrm>
            <a:off x="3676124" y="8318722"/>
            <a:ext cx="2075290" cy="369332"/>
          </a:xfrm>
          <a:prstGeom prst="rect">
            <a:avLst/>
          </a:prstGeom>
          <a:noFill/>
        </p:spPr>
        <p:txBody>
          <a:bodyPr wrap="square">
            <a:spAutoFit/>
          </a:bodyPr>
          <a:lstStyle/>
          <a:p>
            <a:pPr algn="ctr"/>
            <a:r>
              <a:rPr lang="en-US">
                <a:solidFill>
                  <a:schemeClr val="tx1"/>
                </a:solidFill>
              </a:rPr>
              <a:t>4. Life Cycle</a:t>
            </a:r>
          </a:p>
        </p:txBody>
      </p:sp>
      <p:sp>
        <p:nvSpPr>
          <p:cNvPr id="14" name="Content Placeholder 2">
            <a:extLst>
              <a:ext uri="{FF2B5EF4-FFF2-40B4-BE49-F238E27FC236}">
                <a16:creationId xmlns:a16="http://schemas.microsoft.com/office/drawing/2014/main" id="{4D6DA9E7-7CC6-8E6C-62B9-EA7860CEB36F}"/>
              </a:ext>
            </a:extLst>
          </p:cNvPr>
          <p:cNvSpPr>
            <a:spLocks noGrp="1"/>
          </p:cNvSpPr>
          <p:nvPr>
            <p:ph idx="1"/>
          </p:nvPr>
        </p:nvSpPr>
        <p:spPr>
          <a:xfrm>
            <a:off x="232637" y="2694318"/>
            <a:ext cx="6099074" cy="3829573"/>
          </a:xfrm>
        </p:spPr>
        <p:txBody>
          <a:bodyPr vert="horz" lIns="91440" tIns="45720" rIns="91440" bIns="45720" rtlCol="0" anchor="t">
            <a:noAutofit/>
          </a:bodyPr>
          <a:lstStyle/>
          <a:p>
            <a:pPr marL="0" indent="0">
              <a:buNone/>
            </a:pPr>
            <a:r>
              <a:rPr lang="en-US" sz="1800">
                <a:ea typeface="+mn-lt"/>
                <a:cs typeface="+mn-lt"/>
              </a:rPr>
              <a:t>1.1 - Minimum average annual wind speed of</a:t>
            </a:r>
            <a:r>
              <a:rPr lang="en-US" sz="1800">
                <a:solidFill>
                  <a:srgbClr val="FF0000"/>
                </a:solidFill>
                <a:ea typeface="+mn-lt"/>
                <a:cs typeface="+mn-lt"/>
              </a:rPr>
              <a:t> 8m/s</a:t>
            </a:r>
            <a:r>
              <a:rPr lang="en-US" sz="1800">
                <a:ea typeface="+mn-lt"/>
                <a:cs typeface="+mn-lt"/>
              </a:rPr>
              <a:t> for wind turbines.</a:t>
            </a:r>
            <a:endParaRPr lang="en-US" sz="1800">
              <a:solidFill>
                <a:srgbClr val="000000"/>
              </a:solidFill>
              <a:ea typeface="+mn-lt"/>
              <a:cs typeface="+mn-lt"/>
            </a:endParaRPr>
          </a:p>
          <a:p>
            <a:pPr marL="0" indent="0">
              <a:buNone/>
            </a:pPr>
            <a:r>
              <a:rPr lang="en-US" sz="1800">
                <a:ea typeface="+mn-lt"/>
                <a:cs typeface="+mn-lt"/>
              </a:rPr>
              <a:t>1.2 - Minimum average wave height of </a:t>
            </a:r>
            <a:r>
              <a:rPr lang="en-US" sz="1800">
                <a:solidFill>
                  <a:srgbClr val="FF0000"/>
                </a:solidFill>
                <a:ea typeface="+mn-lt"/>
                <a:cs typeface="+mn-lt"/>
              </a:rPr>
              <a:t>1m</a:t>
            </a:r>
            <a:r>
              <a:rPr lang="en-US" sz="1800">
                <a:ea typeface="+mn-lt"/>
                <a:cs typeface="+mn-lt"/>
              </a:rPr>
              <a:t> for WEC's.</a:t>
            </a:r>
          </a:p>
          <a:p>
            <a:pPr marL="0" indent="0">
              <a:buNone/>
            </a:pPr>
            <a:r>
              <a:rPr lang="en-US" sz="1800">
                <a:ea typeface="+mn-lt"/>
                <a:cs typeface="+mn-lt"/>
              </a:rPr>
              <a:t>1.3 - Minimum average solar irradiance of </a:t>
            </a:r>
            <a:r>
              <a:rPr lang="en-US" sz="1800">
                <a:solidFill>
                  <a:srgbClr val="FF0000"/>
                </a:solidFill>
                <a:ea typeface="+mn-lt"/>
                <a:cs typeface="+mn-lt"/>
              </a:rPr>
              <a:t>1000 W/m</a:t>
            </a:r>
            <a:r>
              <a:rPr lang="en-US" sz="1800" baseline="30000">
                <a:solidFill>
                  <a:srgbClr val="FF0000"/>
                </a:solidFill>
                <a:ea typeface="+mn-lt"/>
                <a:cs typeface="+mn-lt"/>
              </a:rPr>
              <a:t>2</a:t>
            </a:r>
            <a:r>
              <a:rPr lang="en-US" sz="1800">
                <a:ea typeface="+mn-lt"/>
                <a:cs typeface="+mn-lt"/>
              </a:rPr>
              <a:t>.</a:t>
            </a:r>
          </a:p>
          <a:p>
            <a:pPr marL="0" indent="0">
              <a:buNone/>
            </a:pPr>
            <a:r>
              <a:rPr lang="en-US" sz="1800">
                <a:ea typeface="+mn-lt"/>
                <a:cs typeface="+mn-lt"/>
              </a:rPr>
              <a:t>1.4 - Thorough environment impact assessment (EIS) is carried out and location chosen based on area with the least impact on the environment (SDG 14). </a:t>
            </a:r>
            <a:endParaRPr lang="en-US" sz="1800">
              <a:solidFill>
                <a:srgbClr val="808080"/>
              </a:solidFill>
              <a:ea typeface="+mn-lt"/>
              <a:cs typeface="+mn-lt"/>
            </a:endParaRPr>
          </a:p>
          <a:p>
            <a:pPr marL="0" indent="0">
              <a:buNone/>
            </a:pPr>
            <a:r>
              <a:rPr lang="en-US" sz="1800">
                <a:ea typeface="+mn-lt"/>
                <a:cs typeface="+mn-lt"/>
              </a:rPr>
              <a:t>1.5 - Assess marine ecosystems, air quality, and biodiversity.</a:t>
            </a:r>
          </a:p>
          <a:p>
            <a:pPr marL="0" indent="0">
              <a:buNone/>
            </a:pPr>
            <a:r>
              <a:rPr lang="en-US" sz="1800">
                <a:ea typeface="+mn-lt"/>
                <a:cs typeface="+mn-lt"/>
              </a:rPr>
              <a:t>1.6 - Ensure compliance with environmental regulations and conservation goals of Crete.</a:t>
            </a:r>
          </a:p>
          <a:p>
            <a:pPr marL="0" indent="0">
              <a:buNone/>
            </a:pPr>
            <a:r>
              <a:rPr lang="en-US" sz="1800"/>
              <a:t>1.7 - </a:t>
            </a:r>
            <a:r>
              <a:rPr lang="en-US" sz="1800">
                <a:ea typeface="+mn-lt"/>
                <a:cs typeface="+mn-lt"/>
              </a:rPr>
              <a:t>Minimal ecological impact and avoid sensitive habitats, marine protected areas, and cultural heritage sites.</a:t>
            </a:r>
          </a:p>
        </p:txBody>
      </p:sp>
      <p:pic>
        <p:nvPicPr>
          <p:cNvPr id="16" name="Picture 2" descr="Physical Map of Greece">
            <a:extLst>
              <a:ext uri="{FF2B5EF4-FFF2-40B4-BE49-F238E27FC236}">
                <a16:creationId xmlns:a16="http://schemas.microsoft.com/office/drawing/2014/main" id="{89374EB8-12D9-BDDA-0F40-6399CA5FF1D7}"/>
              </a:ext>
            </a:extLst>
          </p:cNvPr>
          <p:cNvPicPr>
            <a:picLocks noChangeAspect="1" noChangeArrowheads="1"/>
          </p:cNvPicPr>
          <p:nvPr/>
        </p:nvPicPr>
        <p:blipFill rotWithShape="1">
          <a:blip r:embed="rId2">
            <a:alphaModFix amt="85000"/>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18012"/>
          <a:stretch/>
        </p:blipFill>
        <p:spPr bwMode="auto">
          <a:xfrm>
            <a:off x="6443870" y="0"/>
            <a:ext cx="5748130" cy="6858000"/>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a:extLst>
              <a:ext uri="{FF2B5EF4-FFF2-40B4-BE49-F238E27FC236}">
                <a16:creationId xmlns:a16="http://schemas.microsoft.com/office/drawing/2014/main" id="{81B4FDDF-B517-1753-4DE2-9FC8918B19B9}"/>
              </a:ext>
            </a:extLst>
          </p:cNvPr>
          <p:cNvSpPr/>
          <p:nvPr/>
        </p:nvSpPr>
        <p:spPr>
          <a:xfrm>
            <a:off x="-180481" y="1325563"/>
            <a:ext cx="2533650" cy="472822"/>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F4ABFFC7-3340-CF7F-479F-491577B55428}"/>
              </a:ext>
            </a:extLst>
          </p:cNvPr>
          <p:cNvSpPr txBox="1"/>
          <p:nvPr/>
        </p:nvSpPr>
        <p:spPr>
          <a:xfrm>
            <a:off x="394115" y="1361919"/>
            <a:ext cx="1914604" cy="400110"/>
          </a:xfrm>
          <a:prstGeom prst="rect">
            <a:avLst/>
          </a:prstGeom>
          <a:noFill/>
        </p:spPr>
        <p:txBody>
          <a:bodyPr wrap="square" rtlCol="0">
            <a:spAutoFit/>
          </a:bodyPr>
          <a:lstStyle/>
          <a:p>
            <a:r>
              <a:rPr lang="en-GB" sz="2000" b="1"/>
              <a:t>Requirements</a:t>
            </a:r>
            <a:endParaRPr lang="en-GB" b="1"/>
          </a:p>
        </p:txBody>
      </p:sp>
      <p:cxnSp>
        <p:nvCxnSpPr>
          <p:cNvPr id="19" name="Straight Connector 18">
            <a:extLst>
              <a:ext uri="{FF2B5EF4-FFF2-40B4-BE49-F238E27FC236}">
                <a16:creationId xmlns:a16="http://schemas.microsoft.com/office/drawing/2014/main" id="{840918CF-9A46-96DE-AB51-78624A3E2AB9}"/>
              </a:ext>
            </a:extLst>
          </p:cNvPr>
          <p:cNvCxnSpPr/>
          <p:nvPr/>
        </p:nvCxnSpPr>
        <p:spPr>
          <a:xfrm>
            <a:off x="289419" y="1907445"/>
            <a:ext cx="4678173" cy="0"/>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20" name="Rectangle 19">
            <a:extLst>
              <a:ext uri="{FF2B5EF4-FFF2-40B4-BE49-F238E27FC236}">
                <a16:creationId xmlns:a16="http://schemas.microsoft.com/office/drawing/2014/main" id="{878CD9FD-023F-4E83-897A-A885576A2C33}"/>
              </a:ext>
            </a:extLst>
          </p:cNvPr>
          <p:cNvSpPr/>
          <p:nvPr/>
        </p:nvSpPr>
        <p:spPr>
          <a:xfrm>
            <a:off x="6443870" y="0"/>
            <a:ext cx="5748130" cy="6858002"/>
          </a:xfrm>
          <a:prstGeom prst="rect">
            <a:avLst/>
          </a:prstGeom>
          <a:solidFill>
            <a:schemeClr val="accent1">
              <a:alpha val="41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66125855-7FF9-14E8-2755-939FEE3F9DB6}"/>
              </a:ext>
            </a:extLst>
          </p:cNvPr>
          <p:cNvSpPr/>
          <p:nvPr/>
        </p:nvSpPr>
        <p:spPr>
          <a:xfrm>
            <a:off x="7765300" y="5413513"/>
            <a:ext cx="2266596" cy="1020417"/>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extBox 21">
            <a:extLst>
              <a:ext uri="{FF2B5EF4-FFF2-40B4-BE49-F238E27FC236}">
                <a16:creationId xmlns:a16="http://schemas.microsoft.com/office/drawing/2014/main" id="{C1E33A0D-E53F-6D61-9351-87614F80A840}"/>
              </a:ext>
            </a:extLst>
          </p:cNvPr>
          <p:cNvSpPr txBox="1"/>
          <p:nvPr/>
        </p:nvSpPr>
        <p:spPr>
          <a:xfrm>
            <a:off x="289419" y="2020686"/>
            <a:ext cx="4464998" cy="523220"/>
          </a:xfrm>
          <a:prstGeom prst="rect">
            <a:avLst/>
          </a:prstGeom>
          <a:noFill/>
        </p:spPr>
        <p:txBody>
          <a:bodyPr wrap="square" lIns="91440" tIns="45720" rIns="91440" bIns="45720" anchor="t">
            <a:spAutoFit/>
          </a:bodyPr>
          <a:lstStyle/>
          <a:p>
            <a:r>
              <a:rPr lang="en-GB" sz="1400" i="1">
                <a:latin typeface="Arial"/>
                <a:cs typeface="Arial"/>
              </a:rPr>
              <a:t>How does the location affect the amount of energy extracted and maximise power output?</a:t>
            </a:r>
          </a:p>
        </p:txBody>
      </p:sp>
      <p:sp>
        <p:nvSpPr>
          <p:cNvPr id="23" name="Rectangle 22">
            <a:extLst>
              <a:ext uri="{FF2B5EF4-FFF2-40B4-BE49-F238E27FC236}">
                <a16:creationId xmlns:a16="http://schemas.microsoft.com/office/drawing/2014/main" id="{21B2E863-4C77-0659-9F6A-F0B694F2DC03}"/>
              </a:ext>
            </a:extLst>
          </p:cNvPr>
          <p:cNvSpPr/>
          <p:nvPr/>
        </p:nvSpPr>
        <p:spPr>
          <a:xfrm>
            <a:off x="-143953" y="412350"/>
            <a:ext cx="4622800" cy="472822"/>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itle 1">
            <a:extLst>
              <a:ext uri="{FF2B5EF4-FFF2-40B4-BE49-F238E27FC236}">
                <a16:creationId xmlns:a16="http://schemas.microsoft.com/office/drawing/2014/main" id="{17CBE066-ED89-7AA0-7AB8-A35CFCF7BADD}"/>
              </a:ext>
            </a:extLst>
          </p:cNvPr>
          <p:cNvSpPr>
            <a:spLocks noGrp="1"/>
          </p:cNvSpPr>
          <p:nvPr>
            <p:ph type="title"/>
          </p:nvPr>
        </p:nvSpPr>
        <p:spPr>
          <a:xfrm>
            <a:off x="191182" y="241058"/>
            <a:ext cx="4079020" cy="815109"/>
          </a:xfrm>
        </p:spPr>
        <p:txBody>
          <a:bodyPr>
            <a:normAutofit fontScale="90000"/>
          </a:bodyPr>
          <a:lstStyle/>
          <a:p>
            <a:pPr marL="742950" indent="-742950" algn="ctr">
              <a:buAutoNum type="arabicPeriod"/>
            </a:pPr>
            <a:r>
              <a:rPr lang="en-US" sz="4800" b="1"/>
              <a:t> Location and Environment</a:t>
            </a:r>
          </a:p>
        </p:txBody>
      </p:sp>
      <p:pic>
        <p:nvPicPr>
          <p:cNvPr id="25" name="Picture 24">
            <a:extLst>
              <a:ext uri="{FF2B5EF4-FFF2-40B4-BE49-F238E27FC236}">
                <a16:creationId xmlns:a16="http://schemas.microsoft.com/office/drawing/2014/main" id="{BF9EC42F-D771-4659-7D46-708727F3179C}"/>
              </a:ext>
            </a:extLst>
          </p:cNvPr>
          <p:cNvPicPr>
            <a:picLocks noChangeAspect="1"/>
          </p:cNvPicPr>
          <p:nvPr/>
        </p:nvPicPr>
        <p:blipFill>
          <a:blip r:embed="rId4"/>
          <a:stretch>
            <a:fillRect/>
          </a:stretch>
        </p:blipFill>
        <p:spPr>
          <a:xfrm>
            <a:off x="4761537" y="410585"/>
            <a:ext cx="1224000" cy="1275518"/>
          </a:xfrm>
          <a:prstGeom prst="rect">
            <a:avLst/>
          </a:prstGeom>
        </p:spPr>
      </p:pic>
    </p:spTree>
    <p:extLst>
      <p:ext uri="{BB962C8B-B14F-4D97-AF65-F5344CB8AC3E}">
        <p14:creationId xmlns:p14="http://schemas.microsoft.com/office/powerpoint/2010/main" val="39361877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0DA7F7-D0F3-A0D7-9793-7CF91E9A5004}"/>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A80AC040-A8FD-112B-F600-6145F1DA6152}"/>
              </a:ext>
            </a:extLst>
          </p:cNvPr>
          <p:cNvSpPr/>
          <p:nvPr/>
        </p:nvSpPr>
        <p:spPr>
          <a:xfrm>
            <a:off x="-152926" y="804748"/>
            <a:ext cx="7340950" cy="863082"/>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FB5713A-9F73-7E95-26C3-3A7F36DEF094}"/>
              </a:ext>
            </a:extLst>
          </p:cNvPr>
          <p:cNvSpPr>
            <a:spLocks noGrp="1"/>
          </p:cNvSpPr>
          <p:nvPr>
            <p:ph type="title"/>
          </p:nvPr>
        </p:nvSpPr>
        <p:spPr>
          <a:xfrm>
            <a:off x="110613" y="141966"/>
            <a:ext cx="7283236" cy="1325563"/>
          </a:xfrm>
        </p:spPr>
        <p:txBody>
          <a:bodyPr>
            <a:normAutofit/>
          </a:bodyPr>
          <a:lstStyle/>
          <a:p>
            <a:r>
              <a:rPr lang="en-US" sz="3800" b="1"/>
              <a:t>STATEMENT OF REQUIREMENTS</a:t>
            </a:r>
          </a:p>
        </p:txBody>
      </p:sp>
      <p:sp>
        <p:nvSpPr>
          <p:cNvPr id="3" name="Oval 2">
            <a:extLst>
              <a:ext uri="{FF2B5EF4-FFF2-40B4-BE49-F238E27FC236}">
                <a16:creationId xmlns:a16="http://schemas.microsoft.com/office/drawing/2014/main" id="{4262D104-8018-599B-4F6E-2343D2849E3D}"/>
              </a:ext>
            </a:extLst>
          </p:cNvPr>
          <p:cNvSpPr/>
          <p:nvPr/>
        </p:nvSpPr>
        <p:spPr>
          <a:xfrm>
            <a:off x="7269895" y="377624"/>
            <a:ext cx="2919603" cy="2969936"/>
          </a:xfrm>
          <a:prstGeom prst="ellipse">
            <a:avLst/>
          </a:prstGeom>
          <a:solidFill>
            <a:srgbClr val="46B1E1">
              <a:alpha val="31000"/>
            </a:srgbClr>
          </a:solidFill>
          <a:ln>
            <a:solidFill>
              <a:srgbClr val="A6CAEC"/>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000">
              <a:solidFill>
                <a:schemeClr val="tx1"/>
              </a:solidFill>
            </a:endParaRPr>
          </a:p>
        </p:txBody>
      </p:sp>
      <p:sp>
        <p:nvSpPr>
          <p:cNvPr id="5" name="Oval 4">
            <a:extLst>
              <a:ext uri="{FF2B5EF4-FFF2-40B4-BE49-F238E27FC236}">
                <a16:creationId xmlns:a16="http://schemas.microsoft.com/office/drawing/2014/main" id="{41AA981E-76FB-F08B-09CA-1655896EF3E2}"/>
              </a:ext>
            </a:extLst>
          </p:cNvPr>
          <p:cNvSpPr/>
          <p:nvPr/>
        </p:nvSpPr>
        <p:spPr>
          <a:xfrm>
            <a:off x="8967808" y="2084713"/>
            <a:ext cx="2919603" cy="2969934"/>
          </a:xfrm>
          <a:prstGeom prst="ellipse">
            <a:avLst/>
          </a:prstGeom>
          <a:solidFill>
            <a:srgbClr val="D4E3C7">
              <a:alpha val="44000"/>
            </a:srgbClr>
          </a:solidFill>
          <a:ln>
            <a:solidFill>
              <a:srgbClr val="A6CAE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tx1"/>
              </a:solidFill>
            </a:endParaRPr>
          </a:p>
        </p:txBody>
      </p:sp>
      <p:sp>
        <p:nvSpPr>
          <p:cNvPr id="6" name="Oval 5">
            <a:extLst>
              <a:ext uri="{FF2B5EF4-FFF2-40B4-BE49-F238E27FC236}">
                <a16:creationId xmlns:a16="http://schemas.microsoft.com/office/drawing/2014/main" id="{AC217B56-22BF-EA34-4DB0-2EC0639506B5}"/>
              </a:ext>
            </a:extLst>
          </p:cNvPr>
          <p:cNvSpPr/>
          <p:nvPr/>
        </p:nvSpPr>
        <p:spPr>
          <a:xfrm>
            <a:off x="7269896" y="3656152"/>
            <a:ext cx="2919603" cy="2969936"/>
          </a:xfrm>
          <a:prstGeom prst="ellipse">
            <a:avLst/>
          </a:prstGeom>
          <a:solidFill>
            <a:srgbClr val="53697D">
              <a:alpha val="43922"/>
            </a:srgbClr>
          </a:solidFill>
          <a:ln>
            <a:solidFill>
              <a:srgbClr val="A6CAE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tx1"/>
              </a:solidFill>
            </a:endParaRPr>
          </a:p>
        </p:txBody>
      </p:sp>
      <p:sp>
        <p:nvSpPr>
          <p:cNvPr id="7" name="Oval 6">
            <a:extLst>
              <a:ext uri="{FF2B5EF4-FFF2-40B4-BE49-F238E27FC236}">
                <a16:creationId xmlns:a16="http://schemas.microsoft.com/office/drawing/2014/main" id="{2109AE06-A5C5-CBC3-588E-9A88062D5F84}"/>
              </a:ext>
            </a:extLst>
          </p:cNvPr>
          <p:cNvSpPr/>
          <p:nvPr/>
        </p:nvSpPr>
        <p:spPr>
          <a:xfrm>
            <a:off x="5320165" y="2001456"/>
            <a:ext cx="2990241" cy="2969934"/>
          </a:xfrm>
          <a:prstGeom prst="ellipse">
            <a:avLst/>
          </a:prstGeom>
          <a:solidFill>
            <a:srgbClr val="9CBF7F">
              <a:alpha val="41000"/>
            </a:srgbClr>
          </a:solidFill>
          <a:ln>
            <a:solidFill>
              <a:srgbClr val="A6CAEC"/>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solidFill>
                <a:schemeClr val="tx1"/>
              </a:solidFill>
            </a:endParaRPr>
          </a:p>
        </p:txBody>
      </p:sp>
      <p:sp>
        <p:nvSpPr>
          <p:cNvPr id="8" name="TextBox 7">
            <a:extLst>
              <a:ext uri="{FF2B5EF4-FFF2-40B4-BE49-F238E27FC236}">
                <a16:creationId xmlns:a16="http://schemas.microsoft.com/office/drawing/2014/main" id="{6C50DD31-42FB-FAE4-11BD-371D7592ED5F}"/>
              </a:ext>
            </a:extLst>
          </p:cNvPr>
          <p:cNvSpPr txBox="1"/>
          <p:nvPr/>
        </p:nvSpPr>
        <p:spPr>
          <a:xfrm>
            <a:off x="107332" y="1083055"/>
            <a:ext cx="4690821" cy="646331"/>
          </a:xfrm>
          <a:prstGeom prst="rect">
            <a:avLst/>
          </a:prstGeom>
          <a:noFill/>
        </p:spPr>
        <p:txBody>
          <a:bodyPr wrap="square" lIns="91440" tIns="45720" rIns="91440" bIns="45720" rtlCol="0" anchor="t">
            <a:spAutoFit/>
          </a:bodyPr>
          <a:lstStyle/>
          <a:p>
            <a:r>
              <a:rPr lang="en-GB"/>
              <a:t>What characteristics must the energy island have to achieve the group objectives?</a:t>
            </a:r>
            <a:endParaRPr lang="en-GB" b="1"/>
          </a:p>
        </p:txBody>
      </p:sp>
      <p:sp>
        <p:nvSpPr>
          <p:cNvPr id="9" name="TextBox 8">
            <a:extLst>
              <a:ext uri="{FF2B5EF4-FFF2-40B4-BE49-F238E27FC236}">
                <a16:creationId xmlns:a16="http://schemas.microsoft.com/office/drawing/2014/main" id="{98AA7BA3-9C69-6EFB-5022-3DE90FD2A784}"/>
              </a:ext>
            </a:extLst>
          </p:cNvPr>
          <p:cNvSpPr txBox="1"/>
          <p:nvPr/>
        </p:nvSpPr>
        <p:spPr>
          <a:xfrm>
            <a:off x="7340573" y="1467529"/>
            <a:ext cx="2767054" cy="646331"/>
          </a:xfrm>
          <a:prstGeom prst="rect">
            <a:avLst/>
          </a:prstGeom>
          <a:noFill/>
        </p:spPr>
        <p:txBody>
          <a:bodyPr wrap="square" rtlCol="0">
            <a:spAutoFit/>
          </a:bodyPr>
          <a:lstStyle/>
          <a:p>
            <a:pPr algn="ctr"/>
            <a:r>
              <a:rPr lang="en-US" sz="1800">
                <a:solidFill>
                  <a:schemeClr val="tx1"/>
                </a:solidFill>
              </a:rPr>
              <a:t>1. Location and Environment</a:t>
            </a:r>
          </a:p>
        </p:txBody>
      </p:sp>
      <p:sp>
        <p:nvSpPr>
          <p:cNvPr id="10" name="TextBox 9">
            <a:extLst>
              <a:ext uri="{FF2B5EF4-FFF2-40B4-BE49-F238E27FC236}">
                <a16:creationId xmlns:a16="http://schemas.microsoft.com/office/drawing/2014/main" id="{A80DA93B-A550-30E7-875A-C57689D83533}"/>
              </a:ext>
            </a:extLst>
          </p:cNvPr>
          <p:cNvSpPr txBox="1"/>
          <p:nvPr/>
        </p:nvSpPr>
        <p:spPr>
          <a:xfrm>
            <a:off x="9120356" y="3246514"/>
            <a:ext cx="2767054" cy="646331"/>
          </a:xfrm>
          <a:prstGeom prst="rect">
            <a:avLst/>
          </a:prstGeom>
          <a:noFill/>
        </p:spPr>
        <p:txBody>
          <a:bodyPr wrap="square" rtlCol="0">
            <a:spAutoFit/>
          </a:bodyPr>
          <a:lstStyle/>
          <a:p>
            <a:pPr algn="ctr"/>
            <a:r>
              <a:rPr lang="en-US" sz="1800">
                <a:solidFill>
                  <a:schemeClr val="tx1"/>
                </a:solidFill>
              </a:rPr>
              <a:t>2. Functionality and operability</a:t>
            </a:r>
          </a:p>
        </p:txBody>
      </p:sp>
      <p:sp>
        <p:nvSpPr>
          <p:cNvPr id="13" name="TextBox 12">
            <a:extLst>
              <a:ext uri="{FF2B5EF4-FFF2-40B4-BE49-F238E27FC236}">
                <a16:creationId xmlns:a16="http://schemas.microsoft.com/office/drawing/2014/main" id="{3EDFB6BE-D19D-8261-79D8-19D4A02D9424}"/>
              </a:ext>
            </a:extLst>
          </p:cNvPr>
          <p:cNvSpPr txBox="1"/>
          <p:nvPr/>
        </p:nvSpPr>
        <p:spPr>
          <a:xfrm>
            <a:off x="7287523" y="4993907"/>
            <a:ext cx="2767054" cy="369332"/>
          </a:xfrm>
          <a:prstGeom prst="rect">
            <a:avLst/>
          </a:prstGeom>
          <a:noFill/>
        </p:spPr>
        <p:txBody>
          <a:bodyPr wrap="square" rtlCol="0">
            <a:spAutoFit/>
          </a:bodyPr>
          <a:lstStyle/>
          <a:p>
            <a:pPr algn="ctr"/>
            <a:r>
              <a:rPr lang="en-US" sz="1800">
                <a:solidFill>
                  <a:schemeClr val="tx1"/>
                </a:solidFill>
              </a:rPr>
              <a:t>3. Design</a:t>
            </a:r>
          </a:p>
        </p:txBody>
      </p:sp>
      <p:sp>
        <p:nvSpPr>
          <p:cNvPr id="15" name="TextBox 14">
            <a:extLst>
              <a:ext uri="{FF2B5EF4-FFF2-40B4-BE49-F238E27FC236}">
                <a16:creationId xmlns:a16="http://schemas.microsoft.com/office/drawing/2014/main" id="{AD7981B7-BFE9-25C1-0279-579DE33C0A3B}"/>
              </a:ext>
            </a:extLst>
          </p:cNvPr>
          <p:cNvSpPr txBox="1"/>
          <p:nvPr/>
        </p:nvSpPr>
        <p:spPr>
          <a:xfrm>
            <a:off x="5777640" y="3301757"/>
            <a:ext cx="2075290" cy="369332"/>
          </a:xfrm>
          <a:prstGeom prst="rect">
            <a:avLst/>
          </a:prstGeom>
          <a:noFill/>
        </p:spPr>
        <p:txBody>
          <a:bodyPr wrap="square">
            <a:spAutoFit/>
          </a:bodyPr>
          <a:lstStyle/>
          <a:p>
            <a:pPr algn="ctr"/>
            <a:r>
              <a:rPr lang="en-US">
                <a:solidFill>
                  <a:schemeClr val="tx1"/>
                </a:solidFill>
              </a:rPr>
              <a:t>4. Life Cycle</a:t>
            </a:r>
          </a:p>
        </p:txBody>
      </p:sp>
    </p:spTree>
    <p:extLst>
      <p:ext uri="{BB962C8B-B14F-4D97-AF65-F5344CB8AC3E}">
        <p14:creationId xmlns:p14="http://schemas.microsoft.com/office/powerpoint/2010/main" val="14150514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BCF1C7-20D5-CB0D-B52A-4B8B2324B45E}"/>
            </a:ext>
          </a:extLst>
        </p:cNvPr>
        <p:cNvGrpSpPr/>
        <p:nvPr/>
      </p:nvGrpSpPr>
      <p:grpSpPr>
        <a:xfrm>
          <a:off x="0" y="0"/>
          <a:ext cx="0" cy="0"/>
          <a:chOff x="0" y="0"/>
          <a:chExt cx="0" cy="0"/>
        </a:xfrm>
      </p:grpSpPr>
      <p:sp>
        <p:nvSpPr>
          <p:cNvPr id="3" name="Oval 2">
            <a:extLst>
              <a:ext uri="{FF2B5EF4-FFF2-40B4-BE49-F238E27FC236}">
                <a16:creationId xmlns:a16="http://schemas.microsoft.com/office/drawing/2014/main" id="{12D4D429-C97E-849F-EBEB-D6683D602DDE}"/>
              </a:ext>
            </a:extLst>
          </p:cNvPr>
          <p:cNvSpPr/>
          <p:nvPr/>
        </p:nvSpPr>
        <p:spPr>
          <a:xfrm>
            <a:off x="-3090461" y="320201"/>
            <a:ext cx="2919603" cy="2969936"/>
          </a:xfrm>
          <a:prstGeom prst="ellipse">
            <a:avLst/>
          </a:prstGeom>
          <a:solidFill>
            <a:srgbClr val="46B1E1">
              <a:alpha val="31000"/>
            </a:srgbClr>
          </a:solidFill>
          <a:ln>
            <a:solidFill>
              <a:srgbClr val="A6CAEC"/>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000">
                <a:solidFill>
                  <a:schemeClr val="tx1"/>
                </a:solidFill>
              </a:rPr>
              <a:t>1.Location and Environment</a:t>
            </a:r>
          </a:p>
        </p:txBody>
      </p:sp>
      <p:sp>
        <p:nvSpPr>
          <p:cNvPr id="5" name="Oval 4">
            <a:extLst>
              <a:ext uri="{FF2B5EF4-FFF2-40B4-BE49-F238E27FC236}">
                <a16:creationId xmlns:a16="http://schemas.microsoft.com/office/drawing/2014/main" id="{9E9A1232-D297-C491-9AF9-3F91076A4CB9}"/>
              </a:ext>
            </a:extLst>
          </p:cNvPr>
          <p:cNvSpPr/>
          <p:nvPr/>
        </p:nvSpPr>
        <p:spPr>
          <a:xfrm>
            <a:off x="-1147639" y="-3939513"/>
            <a:ext cx="14487278" cy="14737024"/>
          </a:xfrm>
          <a:prstGeom prst="ellipse">
            <a:avLst/>
          </a:prstGeom>
          <a:solidFill>
            <a:srgbClr val="D4E3C7">
              <a:alpha val="4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tx1"/>
              </a:solidFill>
            </a:endParaRPr>
          </a:p>
        </p:txBody>
      </p:sp>
      <p:sp>
        <p:nvSpPr>
          <p:cNvPr id="6" name="Oval 5">
            <a:extLst>
              <a:ext uri="{FF2B5EF4-FFF2-40B4-BE49-F238E27FC236}">
                <a16:creationId xmlns:a16="http://schemas.microsoft.com/office/drawing/2014/main" id="{3C8C3AB5-8E01-4CB9-C686-AC2623856DDC}"/>
              </a:ext>
            </a:extLst>
          </p:cNvPr>
          <p:cNvSpPr/>
          <p:nvPr/>
        </p:nvSpPr>
        <p:spPr>
          <a:xfrm>
            <a:off x="-3090460" y="3598729"/>
            <a:ext cx="2919603" cy="2969936"/>
          </a:xfrm>
          <a:prstGeom prst="ellipse">
            <a:avLst/>
          </a:prstGeom>
          <a:solidFill>
            <a:srgbClr val="53697D">
              <a:alpha val="43922"/>
            </a:srgbClr>
          </a:solidFill>
          <a:ln>
            <a:solidFill>
              <a:srgbClr val="A6CAE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a:solidFill>
                  <a:schemeClr val="tx1"/>
                </a:solidFill>
              </a:rPr>
              <a:t>3. Design</a:t>
            </a:r>
          </a:p>
        </p:txBody>
      </p:sp>
      <p:sp>
        <p:nvSpPr>
          <p:cNvPr id="7" name="Oval 6">
            <a:extLst>
              <a:ext uri="{FF2B5EF4-FFF2-40B4-BE49-F238E27FC236}">
                <a16:creationId xmlns:a16="http://schemas.microsoft.com/office/drawing/2014/main" id="{EEBA0F1F-2A78-A5BE-2F50-07098DE6A142}"/>
              </a:ext>
            </a:extLst>
          </p:cNvPr>
          <p:cNvSpPr/>
          <p:nvPr/>
        </p:nvSpPr>
        <p:spPr>
          <a:xfrm>
            <a:off x="-5040191" y="1944033"/>
            <a:ext cx="2990241" cy="2969934"/>
          </a:xfrm>
          <a:prstGeom prst="ellipse">
            <a:avLst/>
          </a:prstGeom>
          <a:solidFill>
            <a:srgbClr val="9CBF7F">
              <a:alpha val="41000"/>
            </a:srgbClr>
          </a:solidFill>
          <a:ln>
            <a:solidFill>
              <a:srgbClr val="A6CAEC"/>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solidFill>
                  <a:schemeClr val="tx1"/>
                </a:solidFill>
              </a:rPr>
              <a:t>4. Life Cycle</a:t>
            </a:r>
          </a:p>
        </p:txBody>
      </p:sp>
      <p:sp>
        <p:nvSpPr>
          <p:cNvPr id="23" name="Content Placeholder 2">
            <a:extLst>
              <a:ext uri="{FF2B5EF4-FFF2-40B4-BE49-F238E27FC236}">
                <a16:creationId xmlns:a16="http://schemas.microsoft.com/office/drawing/2014/main" id="{C44BDEC6-96FA-E12A-5A26-A2A223E9627D}"/>
              </a:ext>
            </a:extLst>
          </p:cNvPr>
          <p:cNvSpPr>
            <a:spLocks noGrp="1"/>
          </p:cNvSpPr>
          <p:nvPr>
            <p:ph idx="1"/>
          </p:nvPr>
        </p:nvSpPr>
        <p:spPr>
          <a:xfrm>
            <a:off x="237180" y="2630977"/>
            <a:ext cx="11719016" cy="3899890"/>
          </a:xfrm>
        </p:spPr>
        <p:txBody>
          <a:bodyPr vert="horz" lIns="91440" tIns="45720" rIns="91440" bIns="45720" rtlCol="0" anchor="t">
            <a:noAutofit/>
          </a:bodyPr>
          <a:lstStyle/>
          <a:p>
            <a:pPr marL="0" indent="0">
              <a:buNone/>
            </a:pPr>
            <a:r>
              <a:rPr lang="en-US" sz="2000">
                <a:ea typeface="+mn-lt"/>
                <a:cs typeface="+mn-lt"/>
              </a:rPr>
              <a:t>2.1 - Island to generate </a:t>
            </a:r>
            <a:r>
              <a:rPr lang="en-US" sz="2000">
                <a:solidFill>
                  <a:srgbClr val="FF0000"/>
                </a:solidFill>
                <a:ea typeface="+mn-lt"/>
                <a:cs typeface="+mn-lt"/>
              </a:rPr>
              <a:t>720 GWh</a:t>
            </a:r>
            <a:r>
              <a:rPr lang="en-US" sz="2000">
                <a:solidFill>
                  <a:srgbClr val="000000"/>
                </a:solidFill>
                <a:ea typeface="+mn-lt"/>
                <a:cs typeface="+mn-lt"/>
              </a:rPr>
              <a:t>,</a:t>
            </a:r>
            <a:r>
              <a:rPr lang="en-US" sz="2000">
                <a:ea typeface="+mn-lt"/>
                <a:cs typeface="+mn-lt"/>
              </a:rPr>
              <a:t> and store up to</a:t>
            </a:r>
            <a:r>
              <a:rPr lang="en-US" sz="2000">
                <a:solidFill>
                  <a:srgbClr val="FF0000"/>
                </a:solidFill>
                <a:ea typeface="+mn-lt"/>
                <a:cs typeface="+mn-lt"/>
              </a:rPr>
              <a:t> 235 MWh</a:t>
            </a:r>
            <a:r>
              <a:rPr lang="en-US" sz="2000">
                <a:ea typeface="+mn-lt"/>
                <a:cs typeface="+mn-lt"/>
              </a:rPr>
              <a:t>, of energy to increase Crete's total sustainable energy by </a:t>
            </a:r>
            <a:r>
              <a:rPr lang="en-US" sz="2000">
                <a:solidFill>
                  <a:srgbClr val="FF0000"/>
                </a:solidFill>
                <a:ea typeface="+mn-lt"/>
                <a:cs typeface="+mn-lt"/>
              </a:rPr>
              <a:t>15%</a:t>
            </a:r>
            <a:r>
              <a:rPr lang="en-US" sz="2000">
                <a:ea typeface="+mn-lt"/>
                <a:cs typeface="+mn-lt"/>
              </a:rPr>
              <a:t>.</a:t>
            </a:r>
            <a:endParaRPr lang="en-US" sz="2000">
              <a:solidFill>
                <a:srgbClr val="808080"/>
              </a:solidFill>
              <a:ea typeface="+mn-lt"/>
              <a:cs typeface="+mn-lt"/>
            </a:endParaRPr>
          </a:p>
          <a:p>
            <a:pPr marL="0" indent="0">
              <a:buNone/>
            </a:pPr>
            <a:r>
              <a:rPr lang="en-US" sz="2000">
                <a:ea typeface="+mn-lt"/>
                <a:cs typeface="+mn-lt"/>
              </a:rPr>
              <a:t>2.2 - The advancement of the SDG Goals, particularly 7,11,12 and 13.</a:t>
            </a:r>
          </a:p>
          <a:p>
            <a:pPr marL="0" indent="0">
              <a:buNone/>
            </a:pPr>
            <a:r>
              <a:rPr lang="en-US" sz="2000">
                <a:ea typeface="+mn-lt"/>
                <a:cs typeface="+mn-lt"/>
              </a:rPr>
              <a:t>2.3 - Ability to adapt to a change in or extreme environmental conditions, </a:t>
            </a:r>
            <a:r>
              <a:rPr lang="en-GB" sz="2000" err="1">
                <a:ea typeface="+mn-lt"/>
                <a:cs typeface="+mn-lt"/>
              </a:rPr>
              <a:t>eg.</a:t>
            </a:r>
            <a:r>
              <a:rPr lang="en-US" sz="2000">
                <a:ea typeface="+mn-lt"/>
                <a:cs typeface="+mn-lt"/>
              </a:rPr>
              <a:t> high wind speeds, storms.</a:t>
            </a:r>
            <a:endParaRPr lang="en-US" sz="2000">
              <a:solidFill>
                <a:srgbClr val="808080"/>
              </a:solidFill>
              <a:ea typeface="+mn-lt"/>
              <a:cs typeface="+mn-lt"/>
            </a:endParaRPr>
          </a:p>
          <a:p>
            <a:pPr marL="0" indent="0">
              <a:buNone/>
            </a:pPr>
            <a:r>
              <a:rPr lang="en-US" sz="2000">
                <a:ea typeface="+mn-lt"/>
                <a:cs typeface="+mn-lt"/>
              </a:rPr>
              <a:t>2.4 - Create a risk assessment to identify and mitigate the risks associated with the design, construction, and operation.</a:t>
            </a:r>
            <a:endParaRPr lang="en-US" sz="2000">
              <a:solidFill>
                <a:srgbClr val="808080"/>
              </a:solidFill>
              <a:ea typeface="+mn-lt"/>
              <a:cs typeface="+mn-lt"/>
            </a:endParaRPr>
          </a:p>
          <a:p>
            <a:pPr marL="0" indent="0">
              <a:buNone/>
            </a:pPr>
            <a:r>
              <a:rPr lang="en-US" sz="2000">
                <a:ea typeface="+mn-lt"/>
                <a:cs typeface="+mn-lt"/>
              </a:rPr>
              <a:t>2.5 -  Regular maintenance and inspections: check for wear, corrosion and potential issues with gears and shafts. Regularly lubricate components annually.</a:t>
            </a:r>
          </a:p>
          <a:p>
            <a:pPr marL="0" indent="0">
              <a:buNone/>
            </a:pPr>
            <a:r>
              <a:rPr lang="en-US" sz="2000">
                <a:solidFill>
                  <a:srgbClr val="000000"/>
                </a:solidFill>
                <a:ea typeface="+mn-lt"/>
                <a:cs typeface="+mn-lt"/>
              </a:rPr>
              <a:t>2.6 - Implement smart grid technologies to </a:t>
            </a:r>
            <a:r>
              <a:rPr lang="en-US" sz="2000" err="1">
                <a:solidFill>
                  <a:srgbClr val="000000"/>
                </a:solidFill>
                <a:ea typeface="+mn-lt"/>
                <a:cs typeface="+mn-lt"/>
              </a:rPr>
              <a:t>optimise</a:t>
            </a:r>
            <a:r>
              <a:rPr lang="en-US" sz="2000">
                <a:solidFill>
                  <a:srgbClr val="000000"/>
                </a:solidFill>
                <a:ea typeface="+mn-lt"/>
                <a:cs typeface="+mn-lt"/>
              </a:rPr>
              <a:t> energy distribution, storage, and consumption.</a:t>
            </a:r>
          </a:p>
          <a:p>
            <a:pPr marL="0" indent="0">
              <a:buNone/>
            </a:pPr>
            <a:r>
              <a:rPr lang="en-US" sz="2000">
                <a:solidFill>
                  <a:srgbClr val="000000"/>
                </a:solidFill>
                <a:ea typeface="+mn-lt"/>
                <a:cs typeface="+mn-lt"/>
              </a:rPr>
              <a:t>2.7 - Establish strong interconnection infrastructure to integrate the energy island with the mainland grid.</a:t>
            </a:r>
            <a:endParaRPr lang="en-US" sz="2000"/>
          </a:p>
          <a:p>
            <a:pPr marL="0" indent="0">
              <a:buNone/>
            </a:pPr>
            <a:endParaRPr lang="en-US" sz="1800">
              <a:solidFill>
                <a:srgbClr val="000000"/>
              </a:solidFill>
              <a:ea typeface="+mn-lt"/>
              <a:cs typeface="+mn-lt"/>
            </a:endParaRPr>
          </a:p>
        </p:txBody>
      </p:sp>
      <p:sp>
        <p:nvSpPr>
          <p:cNvPr id="24" name="Rectangle 23">
            <a:extLst>
              <a:ext uri="{FF2B5EF4-FFF2-40B4-BE49-F238E27FC236}">
                <a16:creationId xmlns:a16="http://schemas.microsoft.com/office/drawing/2014/main" id="{EE242916-0FC8-45C0-AF5C-9007631F56FB}"/>
              </a:ext>
            </a:extLst>
          </p:cNvPr>
          <p:cNvSpPr/>
          <p:nvPr/>
        </p:nvSpPr>
        <p:spPr>
          <a:xfrm>
            <a:off x="-180481" y="1325563"/>
            <a:ext cx="2533650" cy="472822"/>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TextBox 24">
            <a:extLst>
              <a:ext uri="{FF2B5EF4-FFF2-40B4-BE49-F238E27FC236}">
                <a16:creationId xmlns:a16="http://schemas.microsoft.com/office/drawing/2014/main" id="{EEF15BD1-22E2-9125-3A30-85EBE729B2E7}"/>
              </a:ext>
            </a:extLst>
          </p:cNvPr>
          <p:cNvSpPr txBox="1"/>
          <p:nvPr/>
        </p:nvSpPr>
        <p:spPr>
          <a:xfrm>
            <a:off x="394115" y="1343334"/>
            <a:ext cx="2146921" cy="400110"/>
          </a:xfrm>
          <a:prstGeom prst="rect">
            <a:avLst/>
          </a:prstGeom>
          <a:noFill/>
        </p:spPr>
        <p:txBody>
          <a:bodyPr wrap="square" rtlCol="0">
            <a:spAutoFit/>
          </a:bodyPr>
          <a:lstStyle/>
          <a:p>
            <a:r>
              <a:rPr lang="en-GB" sz="2000" b="1"/>
              <a:t>Requirements</a:t>
            </a:r>
            <a:endParaRPr lang="en-GB" b="1"/>
          </a:p>
        </p:txBody>
      </p:sp>
      <p:cxnSp>
        <p:nvCxnSpPr>
          <p:cNvPr id="26" name="Straight Connector 25">
            <a:extLst>
              <a:ext uri="{FF2B5EF4-FFF2-40B4-BE49-F238E27FC236}">
                <a16:creationId xmlns:a16="http://schemas.microsoft.com/office/drawing/2014/main" id="{2C8A7727-A92E-A857-0050-27E3E4A3D7C1}"/>
              </a:ext>
            </a:extLst>
          </p:cNvPr>
          <p:cNvCxnSpPr/>
          <p:nvPr/>
        </p:nvCxnSpPr>
        <p:spPr>
          <a:xfrm>
            <a:off x="289419" y="1907445"/>
            <a:ext cx="4678173" cy="0"/>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27" name="TextBox 26">
            <a:extLst>
              <a:ext uri="{FF2B5EF4-FFF2-40B4-BE49-F238E27FC236}">
                <a16:creationId xmlns:a16="http://schemas.microsoft.com/office/drawing/2014/main" id="{2C897D07-D896-D080-AD63-86D7C74E03D4}"/>
              </a:ext>
            </a:extLst>
          </p:cNvPr>
          <p:cNvSpPr txBox="1"/>
          <p:nvPr/>
        </p:nvSpPr>
        <p:spPr>
          <a:xfrm>
            <a:off x="293688" y="1981778"/>
            <a:ext cx="3702999" cy="523220"/>
          </a:xfrm>
          <a:prstGeom prst="rect">
            <a:avLst/>
          </a:prstGeom>
          <a:noFill/>
        </p:spPr>
        <p:txBody>
          <a:bodyPr wrap="square" lIns="91440" tIns="45720" rIns="91440" bIns="45720" anchor="t">
            <a:spAutoFit/>
          </a:bodyPr>
          <a:lstStyle/>
          <a:p>
            <a:r>
              <a:rPr lang="en-GB" sz="1400" i="1">
                <a:latin typeface="Arial"/>
                <a:cs typeface="Arial"/>
              </a:rPr>
              <a:t>How can the island increase the amount of energy generated and increase efficiency?</a:t>
            </a:r>
          </a:p>
        </p:txBody>
      </p:sp>
      <p:sp>
        <p:nvSpPr>
          <p:cNvPr id="28" name="Rectangle 27">
            <a:extLst>
              <a:ext uri="{FF2B5EF4-FFF2-40B4-BE49-F238E27FC236}">
                <a16:creationId xmlns:a16="http://schemas.microsoft.com/office/drawing/2014/main" id="{8739768E-D124-DF25-EDB5-236D1E42DC09}"/>
              </a:ext>
            </a:extLst>
          </p:cNvPr>
          <p:cNvSpPr/>
          <p:nvPr/>
        </p:nvSpPr>
        <p:spPr>
          <a:xfrm>
            <a:off x="-143953" y="412350"/>
            <a:ext cx="4622800" cy="472822"/>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Title 1">
            <a:extLst>
              <a:ext uri="{FF2B5EF4-FFF2-40B4-BE49-F238E27FC236}">
                <a16:creationId xmlns:a16="http://schemas.microsoft.com/office/drawing/2014/main" id="{FE62E39C-68E0-BD19-9FEA-2F82C5DF83CD}"/>
              </a:ext>
            </a:extLst>
          </p:cNvPr>
          <p:cNvSpPr>
            <a:spLocks noGrp="1"/>
          </p:cNvSpPr>
          <p:nvPr>
            <p:ph type="title"/>
          </p:nvPr>
        </p:nvSpPr>
        <p:spPr>
          <a:xfrm>
            <a:off x="-256337" y="160091"/>
            <a:ext cx="5572828" cy="1010757"/>
          </a:xfrm>
        </p:spPr>
        <p:txBody>
          <a:bodyPr>
            <a:normAutofit fontScale="90000"/>
          </a:bodyPr>
          <a:lstStyle/>
          <a:p>
            <a:pPr algn="ctr"/>
            <a:r>
              <a:rPr lang="en-US" sz="4800" b="1"/>
              <a:t>2. Functionality and operability </a:t>
            </a:r>
            <a:endParaRPr lang="en-US"/>
          </a:p>
        </p:txBody>
      </p:sp>
    </p:spTree>
    <p:extLst>
      <p:ext uri="{BB962C8B-B14F-4D97-AF65-F5344CB8AC3E}">
        <p14:creationId xmlns:p14="http://schemas.microsoft.com/office/powerpoint/2010/main" val="21100472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5D0565-4B93-0613-9FD8-5C25BF156AA0}"/>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E2A8283D-1392-4230-53B7-2C128AFC57FB}"/>
              </a:ext>
            </a:extLst>
          </p:cNvPr>
          <p:cNvSpPr/>
          <p:nvPr/>
        </p:nvSpPr>
        <p:spPr>
          <a:xfrm>
            <a:off x="-152926" y="804748"/>
            <a:ext cx="7340950" cy="863082"/>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6A5570F-B16D-76EB-1500-7C4CDCB1A81C}"/>
              </a:ext>
            </a:extLst>
          </p:cNvPr>
          <p:cNvSpPr>
            <a:spLocks noGrp="1"/>
          </p:cNvSpPr>
          <p:nvPr>
            <p:ph type="title"/>
          </p:nvPr>
        </p:nvSpPr>
        <p:spPr>
          <a:xfrm>
            <a:off x="110613" y="141966"/>
            <a:ext cx="7283236" cy="1325563"/>
          </a:xfrm>
        </p:spPr>
        <p:txBody>
          <a:bodyPr>
            <a:normAutofit/>
          </a:bodyPr>
          <a:lstStyle/>
          <a:p>
            <a:r>
              <a:rPr lang="en-US" sz="3800" b="1"/>
              <a:t>STATEMENT OF REQUIREMENTS</a:t>
            </a:r>
          </a:p>
        </p:txBody>
      </p:sp>
      <p:sp>
        <p:nvSpPr>
          <p:cNvPr id="3" name="Oval 2">
            <a:extLst>
              <a:ext uri="{FF2B5EF4-FFF2-40B4-BE49-F238E27FC236}">
                <a16:creationId xmlns:a16="http://schemas.microsoft.com/office/drawing/2014/main" id="{08D20C18-FBFA-DEBF-ABC7-ECFEA8927ECB}"/>
              </a:ext>
            </a:extLst>
          </p:cNvPr>
          <p:cNvSpPr/>
          <p:nvPr/>
        </p:nvSpPr>
        <p:spPr>
          <a:xfrm>
            <a:off x="7269895" y="377624"/>
            <a:ext cx="2919603" cy="2969936"/>
          </a:xfrm>
          <a:prstGeom prst="ellipse">
            <a:avLst/>
          </a:prstGeom>
          <a:solidFill>
            <a:srgbClr val="46B1E1">
              <a:alpha val="31000"/>
            </a:srgbClr>
          </a:solidFill>
          <a:ln>
            <a:solidFill>
              <a:srgbClr val="A6CAEC"/>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000">
              <a:solidFill>
                <a:schemeClr val="tx1"/>
              </a:solidFill>
            </a:endParaRPr>
          </a:p>
        </p:txBody>
      </p:sp>
      <p:sp>
        <p:nvSpPr>
          <p:cNvPr id="5" name="Oval 4">
            <a:extLst>
              <a:ext uri="{FF2B5EF4-FFF2-40B4-BE49-F238E27FC236}">
                <a16:creationId xmlns:a16="http://schemas.microsoft.com/office/drawing/2014/main" id="{B93B3AF5-4A4E-C72E-977F-3FB52070F231}"/>
              </a:ext>
            </a:extLst>
          </p:cNvPr>
          <p:cNvSpPr/>
          <p:nvPr/>
        </p:nvSpPr>
        <p:spPr>
          <a:xfrm>
            <a:off x="8967808" y="2084713"/>
            <a:ext cx="2919603" cy="2969934"/>
          </a:xfrm>
          <a:prstGeom prst="ellipse">
            <a:avLst/>
          </a:prstGeom>
          <a:solidFill>
            <a:srgbClr val="D4E3C7">
              <a:alpha val="44000"/>
            </a:srgbClr>
          </a:solidFill>
          <a:ln>
            <a:solidFill>
              <a:srgbClr val="A6CAE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tx1"/>
              </a:solidFill>
            </a:endParaRPr>
          </a:p>
        </p:txBody>
      </p:sp>
      <p:sp>
        <p:nvSpPr>
          <p:cNvPr id="6" name="Oval 5">
            <a:extLst>
              <a:ext uri="{FF2B5EF4-FFF2-40B4-BE49-F238E27FC236}">
                <a16:creationId xmlns:a16="http://schemas.microsoft.com/office/drawing/2014/main" id="{C54D8C6D-C576-891B-E889-2F698F2EC448}"/>
              </a:ext>
            </a:extLst>
          </p:cNvPr>
          <p:cNvSpPr/>
          <p:nvPr/>
        </p:nvSpPr>
        <p:spPr>
          <a:xfrm>
            <a:off x="7269896" y="3656152"/>
            <a:ext cx="2919603" cy="2969936"/>
          </a:xfrm>
          <a:prstGeom prst="ellipse">
            <a:avLst/>
          </a:prstGeom>
          <a:solidFill>
            <a:srgbClr val="53697D">
              <a:alpha val="43922"/>
            </a:srgbClr>
          </a:solidFill>
          <a:ln>
            <a:solidFill>
              <a:srgbClr val="A6CAE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tx1"/>
              </a:solidFill>
            </a:endParaRPr>
          </a:p>
        </p:txBody>
      </p:sp>
      <p:sp>
        <p:nvSpPr>
          <p:cNvPr id="7" name="Oval 6">
            <a:extLst>
              <a:ext uri="{FF2B5EF4-FFF2-40B4-BE49-F238E27FC236}">
                <a16:creationId xmlns:a16="http://schemas.microsoft.com/office/drawing/2014/main" id="{11596221-634A-FA21-6F5F-2536DB432264}"/>
              </a:ext>
            </a:extLst>
          </p:cNvPr>
          <p:cNvSpPr/>
          <p:nvPr/>
        </p:nvSpPr>
        <p:spPr>
          <a:xfrm>
            <a:off x="5320165" y="2001456"/>
            <a:ext cx="2990241" cy="2969934"/>
          </a:xfrm>
          <a:prstGeom prst="ellipse">
            <a:avLst/>
          </a:prstGeom>
          <a:solidFill>
            <a:srgbClr val="9CBF7F">
              <a:alpha val="41000"/>
            </a:srgbClr>
          </a:solidFill>
          <a:ln>
            <a:solidFill>
              <a:srgbClr val="A6CAEC"/>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solidFill>
                <a:schemeClr val="tx1"/>
              </a:solidFill>
            </a:endParaRPr>
          </a:p>
        </p:txBody>
      </p:sp>
      <p:sp>
        <p:nvSpPr>
          <p:cNvPr id="8" name="TextBox 7">
            <a:extLst>
              <a:ext uri="{FF2B5EF4-FFF2-40B4-BE49-F238E27FC236}">
                <a16:creationId xmlns:a16="http://schemas.microsoft.com/office/drawing/2014/main" id="{8EAEA489-165D-000D-092C-1B2FD2B2192E}"/>
              </a:ext>
            </a:extLst>
          </p:cNvPr>
          <p:cNvSpPr txBox="1"/>
          <p:nvPr/>
        </p:nvSpPr>
        <p:spPr>
          <a:xfrm>
            <a:off x="107332" y="1083055"/>
            <a:ext cx="4690821" cy="646331"/>
          </a:xfrm>
          <a:prstGeom prst="rect">
            <a:avLst/>
          </a:prstGeom>
          <a:noFill/>
        </p:spPr>
        <p:txBody>
          <a:bodyPr wrap="square" lIns="91440" tIns="45720" rIns="91440" bIns="45720" rtlCol="0" anchor="t">
            <a:spAutoFit/>
          </a:bodyPr>
          <a:lstStyle/>
          <a:p>
            <a:r>
              <a:rPr lang="en-GB"/>
              <a:t>What characteristics must the energy island have to achieve the group objectives?</a:t>
            </a:r>
            <a:endParaRPr lang="en-GB" b="1"/>
          </a:p>
        </p:txBody>
      </p:sp>
      <p:sp>
        <p:nvSpPr>
          <p:cNvPr id="9" name="TextBox 8">
            <a:extLst>
              <a:ext uri="{FF2B5EF4-FFF2-40B4-BE49-F238E27FC236}">
                <a16:creationId xmlns:a16="http://schemas.microsoft.com/office/drawing/2014/main" id="{8B60684B-34B0-8C73-B674-F6A7CD3590F3}"/>
              </a:ext>
            </a:extLst>
          </p:cNvPr>
          <p:cNvSpPr txBox="1"/>
          <p:nvPr/>
        </p:nvSpPr>
        <p:spPr>
          <a:xfrm>
            <a:off x="7340573" y="1467529"/>
            <a:ext cx="2767054" cy="646331"/>
          </a:xfrm>
          <a:prstGeom prst="rect">
            <a:avLst/>
          </a:prstGeom>
          <a:noFill/>
        </p:spPr>
        <p:txBody>
          <a:bodyPr wrap="square" rtlCol="0">
            <a:spAutoFit/>
          </a:bodyPr>
          <a:lstStyle/>
          <a:p>
            <a:pPr algn="ctr"/>
            <a:r>
              <a:rPr lang="en-US" sz="1800">
                <a:solidFill>
                  <a:schemeClr val="tx1"/>
                </a:solidFill>
              </a:rPr>
              <a:t>1. Location and Environment</a:t>
            </a:r>
          </a:p>
        </p:txBody>
      </p:sp>
      <p:sp>
        <p:nvSpPr>
          <p:cNvPr id="10" name="TextBox 9">
            <a:extLst>
              <a:ext uri="{FF2B5EF4-FFF2-40B4-BE49-F238E27FC236}">
                <a16:creationId xmlns:a16="http://schemas.microsoft.com/office/drawing/2014/main" id="{C54FBE82-2B3B-D1FE-8578-8F3984603050}"/>
              </a:ext>
            </a:extLst>
          </p:cNvPr>
          <p:cNvSpPr txBox="1"/>
          <p:nvPr/>
        </p:nvSpPr>
        <p:spPr>
          <a:xfrm>
            <a:off x="9120356" y="3246514"/>
            <a:ext cx="2767054" cy="646331"/>
          </a:xfrm>
          <a:prstGeom prst="rect">
            <a:avLst/>
          </a:prstGeom>
          <a:noFill/>
        </p:spPr>
        <p:txBody>
          <a:bodyPr wrap="square" rtlCol="0">
            <a:spAutoFit/>
          </a:bodyPr>
          <a:lstStyle/>
          <a:p>
            <a:pPr algn="ctr"/>
            <a:r>
              <a:rPr lang="en-US" sz="1800">
                <a:solidFill>
                  <a:schemeClr val="tx1"/>
                </a:solidFill>
              </a:rPr>
              <a:t>2. Functionality and operability</a:t>
            </a:r>
          </a:p>
        </p:txBody>
      </p:sp>
      <p:sp>
        <p:nvSpPr>
          <p:cNvPr id="13" name="TextBox 12">
            <a:extLst>
              <a:ext uri="{FF2B5EF4-FFF2-40B4-BE49-F238E27FC236}">
                <a16:creationId xmlns:a16="http://schemas.microsoft.com/office/drawing/2014/main" id="{2554853C-A7F6-05EE-EEC5-80F0A0BAF06D}"/>
              </a:ext>
            </a:extLst>
          </p:cNvPr>
          <p:cNvSpPr txBox="1"/>
          <p:nvPr/>
        </p:nvSpPr>
        <p:spPr>
          <a:xfrm>
            <a:off x="7287523" y="4993907"/>
            <a:ext cx="2767054" cy="369332"/>
          </a:xfrm>
          <a:prstGeom prst="rect">
            <a:avLst/>
          </a:prstGeom>
          <a:noFill/>
        </p:spPr>
        <p:txBody>
          <a:bodyPr wrap="square" rtlCol="0">
            <a:spAutoFit/>
          </a:bodyPr>
          <a:lstStyle/>
          <a:p>
            <a:pPr algn="ctr"/>
            <a:r>
              <a:rPr lang="en-US" sz="1800">
                <a:solidFill>
                  <a:schemeClr val="tx1"/>
                </a:solidFill>
              </a:rPr>
              <a:t>3. Design</a:t>
            </a:r>
          </a:p>
        </p:txBody>
      </p:sp>
      <p:sp>
        <p:nvSpPr>
          <p:cNvPr id="15" name="TextBox 14">
            <a:extLst>
              <a:ext uri="{FF2B5EF4-FFF2-40B4-BE49-F238E27FC236}">
                <a16:creationId xmlns:a16="http://schemas.microsoft.com/office/drawing/2014/main" id="{8479599D-13D9-80B4-0FCE-41A66CD0E57D}"/>
              </a:ext>
            </a:extLst>
          </p:cNvPr>
          <p:cNvSpPr txBox="1"/>
          <p:nvPr/>
        </p:nvSpPr>
        <p:spPr>
          <a:xfrm>
            <a:off x="5777640" y="3301757"/>
            <a:ext cx="2075290" cy="369332"/>
          </a:xfrm>
          <a:prstGeom prst="rect">
            <a:avLst/>
          </a:prstGeom>
          <a:noFill/>
        </p:spPr>
        <p:txBody>
          <a:bodyPr wrap="square">
            <a:spAutoFit/>
          </a:bodyPr>
          <a:lstStyle/>
          <a:p>
            <a:pPr algn="ctr"/>
            <a:r>
              <a:rPr lang="en-US">
                <a:solidFill>
                  <a:schemeClr val="tx1"/>
                </a:solidFill>
              </a:rPr>
              <a:t>4. Life Cycle</a:t>
            </a:r>
          </a:p>
        </p:txBody>
      </p:sp>
    </p:spTree>
    <p:extLst>
      <p:ext uri="{BB962C8B-B14F-4D97-AF65-F5344CB8AC3E}">
        <p14:creationId xmlns:p14="http://schemas.microsoft.com/office/powerpoint/2010/main" val="11925901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E2F3F0-C0AE-9BDA-BB27-C67B939BE8DF}"/>
            </a:ext>
          </a:extLst>
        </p:cNvPr>
        <p:cNvGrpSpPr/>
        <p:nvPr/>
      </p:nvGrpSpPr>
      <p:grpSpPr>
        <a:xfrm>
          <a:off x="0" y="0"/>
          <a:ext cx="0" cy="0"/>
          <a:chOff x="0" y="0"/>
          <a:chExt cx="0" cy="0"/>
        </a:xfrm>
      </p:grpSpPr>
      <p:sp>
        <p:nvSpPr>
          <p:cNvPr id="3" name="Oval 2">
            <a:extLst>
              <a:ext uri="{FF2B5EF4-FFF2-40B4-BE49-F238E27FC236}">
                <a16:creationId xmlns:a16="http://schemas.microsoft.com/office/drawing/2014/main" id="{190AD2A2-7866-4EF3-D9A4-59058EA0AAAB}"/>
              </a:ext>
            </a:extLst>
          </p:cNvPr>
          <p:cNvSpPr/>
          <p:nvPr/>
        </p:nvSpPr>
        <p:spPr>
          <a:xfrm>
            <a:off x="4933095" y="-4677023"/>
            <a:ext cx="2919603" cy="2969936"/>
          </a:xfrm>
          <a:prstGeom prst="ellipse">
            <a:avLst/>
          </a:prstGeom>
          <a:solidFill>
            <a:srgbClr val="46B1E1">
              <a:alpha val="31000"/>
            </a:srgbClr>
          </a:solidFill>
          <a:ln>
            <a:solidFill>
              <a:srgbClr val="A6CAEC"/>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000">
              <a:solidFill>
                <a:schemeClr val="tx1"/>
              </a:solidFill>
            </a:endParaRPr>
          </a:p>
        </p:txBody>
      </p:sp>
      <p:sp>
        <p:nvSpPr>
          <p:cNvPr id="5" name="Oval 4">
            <a:extLst>
              <a:ext uri="{FF2B5EF4-FFF2-40B4-BE49-F238E27FC236}">
                <a16:creationId xmlns:a16="http://schemas.microsoft.com/office/drawing/2014/main" id="{B99B36F2-7879-C1F3-F47E-B89FEFC4609E}"/>
              </a:ext>
            </a:extLst>
          </p:cNvPr>
          <p:cNvSpPr/>
          <p:nvPr/>
        </p:nvSpPr>
        <p:spPr>
          <a:xfrm>
            <a:off x="6631008" y="-2969934"/>
            <a:ext cx="2919603" cy="2969934"/>
          </a:xfrm>
          <a:prstGeom prst="ellipse">
            <a:avLst/>
          </a:prstGeom>
          <a:solidFill>
            <a:srgbClr val="D4E3C7">
              <a:alpha val="44000"/>
            </a:srgbClr>
          </a:solidFill>
          <a:ln>
            <a:solidFill>
              <a:srgbClr val="A6CAE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tx1"/>
              </a:solidFill>
            </a:endParaRPr>
          </a:p>
        </p:txBody>
      </p:sp>
      <p:sp>
        <p:nvSpPr>
          <p:cNvPr id="6" name="Oval 5">
            <a:extLst>
              <a:ext uri="{FF2B5EF4-FFF2-40B4-BE49-F238E27FC236}">
                <a16:creationId xmlns:a16="http://schemas.microsoft.com/office/drawing/2014/main" id="{34AEDE16-83CC-CCBE-CE2F-3F3BAEA7270B}"/>
              </a:ext>
            </a:extLst>
          </p:cNvPr>
          <p:cNvSpPr/>
          <p:nvPr/>
        </p:nvSpPr>
        <p:spPr>
          <a:xfrm>
            <a:off x="-943118" y="-3731470"/>
            <a:ext cx="14078235" cy="14320939"/>
          </a:xfrm>
          <a:prstGeom prst="ellipse">
            <a:avLst/>
          </a:prstGeom>
          <a:solidFill>
            <a:srgbClr val="53697D">
              <a:alpha val="43922"/>
            </a:srgbClr>
          </a:solidFill>
          <a:ln>
            <a:solidFill>
              <a:srgbClr val="A6CAE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tx1"/>
              </a:solidFill>
            </a:endParaRPr>
          </a:p>
        </p:txBody>
      </p:sp>
      <p:sp>
        <p:nvSpPr>
          <p:cNvPr id="7" name="Oval 6">
            <a:extLst>
              <a:ext uri="{FF2B5EF4-FFF2-40B4-BE49-F238E27FC236}">
                <a16:creationId xmlns:a16="http://schemas.microsoft.com/office/drawing/2014/main" id="{D8950DB9-DD76-8082-D58F-E03AF7D9DD49}"/>
              </a:ext>
            </a:extLst>
          </p:cNvPr>
          <p:cNvSpPr/>
          <p:nvPr/>
        </p:nvSpPr>
        <p:spPr>
          <a:xfrm>
            <a:off x="2983365" y="-3053191"/>
            <a:ext cx="2990241" cy="2969934"/>
          </a:xfrm>
          <a:prstGeom prst="ellipse">
            <a:avLst/>
          </a:prstGeom>
          <a:solidFill>
            <a:srgbClr val="9CBF7F">
              <a:alpha val="41000"/>
            </a:srgbClr>
          </a:solidFill>
          <a:ln>
            <a:solidFill>
              <a:srgbClr val="A6CAEC"/>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solidFill>
                <a:schemeClr val="tx1"/>
              </a:solidFill>
            </a:endParaRPr>
          </a:p>
        </p:txBody>
      </p:sp>
      <p:sp>
        <p:nvSpPr>
          <p:cNvPr id="9" name="TextBox 8">
            <a:extLst>
              <a:ext uri="{FF2B5EF4-FFF2-40B4-BE49-F238E27FC236}">
                <a16:creationId xmlns:a16="http://schemas.microsoft.com/office/drawing/2014/main" id="{4602707B-F767-69B1-D1E6-3125BF885DD3}"/>
              </a:ext>
            </a:extLst>
          </p:cNvPr>
          <p:cNvSpPr txBox="1"/>
          <p:nvPr/>
        </p:nvSpPr>
        <p:spPr>
          <a:xfrm>
            <a:off x="5003773" y="-3587118"/>
            <a:ext cx="2767054" cy="646331"/>
          </a:xfrm>
          <a:prstGeom prst="rect">
            <a:avLst/>
          </a:prstGeom>
          <a:noFill/>
        </p:spPr>
        <p:txBody>
          <a:bodyPr wrap="square" rtlCol="0">
            <a:spAutoFit/>
          </a:bodyPr>
          <a:lstStyle/>
          <a:p>
            <a:pPr algn="ctr"/>
            <a:r>
              <a:rPr lang="en-US" sz="1800">
                <a:solidFill>
                  <a:schemeClr val="tx1"/>
                </a:solidFill>
              </a:rPr>
              <a:t>1. Location and Environment</a:t>
            </a:r>
          </a:p>
        </p:txBody>
      </p:sp>
      <p:sp>
        <p:nvSpPr>
          <p:cNvPr id="10" name="TextBox 9">
            <a:extLst>
              <a:ext uri="{FF2B5EF4-FFF2-40B4-BE49-F238E27FC236}">
                <a16:creationId xmlns:a16="http://schemas.microsoft.com/office/drawing/2014/main" id="{F2EE5709-A1FF-B4C3-E30B-E7C65FD4F663}"/>
              </a:ext>
            </a:extLst>
          </p:cNvPr>
          <p:cNvSpPr txBox="1"/>
          <p:nvPr/>
        </p:nvSpPr>
        <p:spPr>
          <a:xfrm>
            <a:off x="6783556" y="-1808133"/>
            <a:ext cx="2767054" cy="646331"/>
          </a:xfrm>
          <a:prstGeom prst="rect">
            <a:avLst/>
          </a:prstGeom>
          <a:noFill/>
        </p:spPr>
        <p:txBody>
          <a:bodyPr wrap="square" rtlCol="0">
            <a:spAutoFit/>
          </a:bodyPr>
          <a:lstStyle/>
          <a:p>
            <a:pPr algn="ctr"/>
            <a:r>
              <a:rPr lang="en-US" sz="1800">
                <a:solidFill>
                  <a:schemeClr val="tx1"/>
                </a:solidFill>
              </a:rPr>
              <a:t>2. Functionality and operability</a:t>
            </a:r>
          </a:p>
        </p:txBody>
      </p:sp>
      <p:sp>
        <p:nvSpPr>
          <p:cNvPr id="13" name="TextBox 12">
            <a:extLst>
              <a:ext uri="{FF2B5EF4-FFF2-40B4-BE49-F238E27FC236}">
                <a16:creationId xmlns:a16="http://schemas.microsoft.com/office/drawing/2014/main" id="{EB18ACE2-0490-B310-FA51-EBC65595184A}"/>
              </a:ext>
            </a:extLst>
          </p:cNvPr>
          <p:cNvSpPr txBox="1"/>
          <p:nvPr/>
        </p:nvSpPr>
        <p:spPr>
          <a:xfrm>
            <a:off x="4712472" y="3033649"/>
            <a:ext cx="2767054" cy="107722"/>
          </a:xfrm>
          <a:prstGeom prst="rect">
            <a:avLst/>
          </a:prstGeom>
          <a:noFill/>
        </p:spPr>
        <p:txBody>
          <a:bodyPr wrap="square" rtlCol="0">
            <a:spAutoFit/>
          </a:bodyPr>
          <a:lstStyle/>
          <a:p>
            <a:pPr algn="ctr"/>
            <a:r>
              <a:rPr lang="en-US" sz="100">
                <a:solidFill>
                  <a:schemeClr val="accent3">
                    <a:lumMod val="40000"/>
                    <a:lumOff val="60000"/>
                  </a:schemeClr>
                </a:solidFill>
              </a:rPr>
              <a:t>3. Design</a:t>
            </a:r>
          </a:p>
        </p:txBody>
      </p:sp>
      <p:sp>
        <p:nvSpPr>
          <p:cNvPr id="15" name="TextBox 14">
            <a:extLst>
              <a:ext uri="{FF2B5EF4-FFF2-40B4-BE49-F238E27FC236}">
                <a16:creationId xmlns:a16="http://schemas.microsoft.com/office/drawing/2014/main" id="{72B53084-3B96-04B6-4475-76913F44DABE}"/>
              </a:ext>
            </a:extLst>
          </p:cNvPr>
          <p:cNvSpPr txBox="1"/>
          <p:nvPr/>
        </p:nvSpPr>
        <p:spPr>
          <a:xfrm>
            <a:off x="3440840" y="-1752890"/>
            <a:ext cx="2075290" cy="369332"/>
          </a:xfrm>
          <a:prstGeom prst="rect">
            <a:avLst/>
          </a:prstGeom>
          <a:noFill/>
        </p:spPr>
        <p:txBody>
          <a:bodyPr wrap="square">
            <a:spAutoFit/>
          </a:bodyPr>
          <a:lstStyle/>
          <a:p>
            <a:pPr algn="ctr"/>
            <a:r>
              <a:rPr lang="en-US">
                <a:solidFill>
                  <a:schemeClr val="tx1"/>
                </a:solidFill>
              </a:rPr>
              <a:t>4. Life Cycle</a:t>
            </a:r>
          </a:p>
        </p:txBody>
      </p:sp>
      <p:sp>
        <p:nvSpPr>
          <p:cNvPr id="14" name="Rectangle 13">
            <a:extLst>
              <a:ext uri="{FF2B5EF4-FFF2-40B4-BE49-F238E27FC236}">
                <a16:creationId xmlns:a16="http://schemas.microsoft.com/office/drawing/2014/main" id="{3752265D-EAF5-6ADB-7D12-BA8794A146EE}"/>
              </a:ext>
            </a:extLst>
          </p:cNvPr>
          <p:cNvSpPr/>
          <p:nvPr/>
        </p:nvSpPr>
        <p:spPr>
          <a:xfrm>
            <a:off x="-180481" y="1325563"/>
            <a:ext cx="2533650" cy="472822"/>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Box 15">
            <a:extLst>
              <a:ext uri="{FF2B5EF4-FFF2-40B4-BE49-F238E27FC236}">
                <a16:creationId xmlns:a16="http://schemas.microsoft.com/office/drawing/2014/main" id="{DD421937-A739-269F-CE7F-CA70DAF9E3E0}"/>
              </a:ext>
            </a:extLst>
          </p:cNvPr>
          <p:cNvSpPr txBox="1"/>
          <p:nvPr/>
        </p:nvSpPr>
        <p:spPr>
          <a:xfrm>
            <a:off x="394115" y="1361919"/>
            <a:ext cx="1914604" cy="400110"/>
          </a:xfrm>
          <a:prstGeom prst="rect">
            <a:avLst/>
          </a:prstGeom>
          <a:noFill/>
        </p:spPr>
        <p:txBody>
          <a:bodyPr wrap="square" rtlCol="0">
            <a:spAutoFit/>
          </a:bodyPr>
          <a:lstStyle/>
          <a:p>
            <a:r>
              <a:rPr lang="en-GB" sz="2000" b="1"/>
              <a:t>Requirements</a:t>
            </a:r>
            <a:endParaRPr lang="en-GB" b="1"/>
          </a:p>
        </p:txBody>
      </p:sp>
      <p:cxnSp>
        <p:nvCxnSpPr>
          <p:cNvPr id="17" name="Straight Connector 16">
            <a:extLst>
              <a:ext uri="{FF2B5EF4-FFF2-40B4-BE49-F238E27FC236}">
                <a16:creationId xmlns:a16="http://schemas.microsoft.com/office/drawing/2014/main" id="{D62D39CF-D918-1F77-254C-CAD853BBB5D9}"/>
              </a:ext>
            </a:extLst>
          </p:cNvPr>
          <p:cNvCxnSpPr/>
          <p:nvPr/>
        </p:nvCxnSpPr>
        <p:spPr>
          <a:xfrm>
            <a:off x="289419" y="1907445"/>
            <a:ext cx="4678173" cy="0"/>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8B1117FC-FE8E-0C07-7B0F-035A63085510}"/>
              </a:ext>
            </a:extLst>
          </p:cNvPr>
          <p:cNvSpPr txBox="1"/>
          <p:nvPr/>
        </p:nvSpPr>
        <p:spPr>
          <a:xfrm>
            <a:off x="289419" y="2006231"/>
            <a:ext cx="4731698" cy="523220"/>
          </a:xfrm>
          <a:prstGeom prst="rect">
            <a:avLst/>
          </a:prstGeom>
          <a:noFill/>
        </p:spPr>
        <p:txBody>
          <a:bodyPr wrap="square" lIns="91440" tIns="45720" rIns="91440" bIns="45720" anchor="t">
            <a:spAutoFit/>
          </a:bodyPr>
          <a:lstStyle/>
          <a:p>
            <a:r>
              <a:rPr lang="en-GB" sz="1400" i="1">
                <a:latin typeface="Arial"/>
                <a:cs typeface="Arial"/>
              </a:rPr>
              <a:t>How can the design of the energy island ensure it is efficient and minimise maintenance?</a:t>
            </a:r>
          </a:p>
        </p:txBody>
      </p:sp>
      <p:sp>
        <p:nvSpPr>
          <p:cNvPr id="19" name="Rectangle 18">
            <a:extLst>
              <a:ext uri="{FF2B5EF4-FFF2-40B4-BE49-F238E27FC236}">
                <a16:creationId xmlns:a16="http://schemas.microsoft.com/office/drawing/2014/main" id="{B5A525BC-F3E3-9E0C-2C0D-6BA923DE575F}"/>
              </a:ext>
            </a:extLst>
          </p:cNvPr>
          <p:cNvSpPr/>
          <p:nvPr/>
        </p:nvSpPr>
        <p:spPr>
          <a:xfrm>
            <a:off x="-165724" y="412350"/>
            <a:ext cx="3653971" cy="472822"/>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0" name="Picture 19" descr="Why Rentals Are Essential to the Circular Economy - Cycling Rentals">
            <a:extLst>
              <a:ext uri="{FF2B5EF4-FFF2-40B4-BE49-F238E27FC236}">
                <a16:creationId xmlns:a16="http://schemas.microsoft.com/office/drawing/2014/main" id="{AD90D203-4BF5-D2A5-A4FF-9F9F473E9315}"/>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16000" b="84150" l="8700" r="90400">
                        <a14:foregroundMark x1="30750" y1="57350" x2="33250" y2="66600"/>
                        <a14:foregroundMark x1="33250" y1="66600" x2="42350" y2="61750"/>
                        <a14:foregroundMark x1="42350" y1="61750" x2="42000" y2="59850"/>
                        <a14:foregroundMark x1="46900" y1="72700" x2="51050" y2="81100"/>
                        <a14:foregroundMark x1="51050" y1="81100" x2="47350" y2="67050"/>
                        <a14:foregroundMark x1="47350" y1="67050" x2="36600" y2="72050"/>
                        <a14:foregroundMark x1="36600" y1="72050" x2="37850" y2="76900"/>
                        <a14:foregroundMark x1="67600" y1="73850" x2="62000" y2="72150"/>
                        <a14:foregroundMark x1="81200" y1="58850" x2="73650" y2="63050"/>
                        <a14:foregroundMark x1="73650" y1="63050" x2="88450" y2="57650"/>
                        <a14:foregroundMark x1="88450" y1="57650" x2="87450" y2="54700"/>
                        <a14:foregroundMark x1="61450" y1="84150" x2="61200" y2="72200"/>
                        <a14:foregroundMark x1="61200" y1="72200" x2="72900" y2="75550"/>
                        <a14:foregroundMark x1="72900" y1="75550" x2="69100" y2="66400"/>
                        <a14:foregroundMark x1="71900" y1="79700" x2="66750" y2="78850"/>
                        <a14:foregroundMark x1="81350" y1="46850" x2="81600" y2="31150"/>
                        <a14:foregroundMark x1="81600" y1="31150" x2="78500" y2="39550"/>
                        <a14:foregroundMark x1="78500" y1="39550" x2="73400" y2="38750"/>
                        <a14:foregroundMark x1="64650" y1="28550" x2="70350" y2="31200"/>
                        <a14:foregroundMark x1="48150" y1="24650" x2="29700" y2="36400"/>
                        <a14:foregroundMark x1="29700" y1="36400" x2="43950" y2="27850"/>
                        <a14:foregroundMark x1="43950" y1="27850" x2="38700" y2="45600"/>
                        <a14:foregroundMark x1="66750" y1="27300" x2="64100" y2="30800"/>
                        <a14:foregroundMark x1="58550" y1="19900" x2="62950" y2="33500"/>
                        <a14:foregroundMark x1="62950" y1="33500" x2="71150" y2="29650"/>
                        <a14:foregroundMark x1="71150" y1="29650" x2="61150" y2="22000"/>
                        <a14:foregroundMark x1="61150" y1="22000" x2="60100" y2="30000"/>
                        <a14:foregroundMark x1="60100" y1="30000" x2="59650" y2="30800"/>
                        <a14:foregroundMark x1="53700" y1="17500" x2="32100" y2="27050"/>
                        <a14:foregroundMark x1="32100" y1="27050" x2="22300" y2="46800"/>
                        <a14:foregroundMark x1="22300" y1="46800" x2="31150" y2="47150"/>
                        <a14:foregroundMark x1="31150" y1="47150" x2="43100" y2="34400"/>
                        <a14:foregroundMark x1="43100" y1="34400" x2="52450" y2="31900"/>
                        <a14:foregroundMark x1="52450" y1="31900" x2="54750" y2="23350"/>
                        <a14:foregroundMark x1="54750" y1="23350" x2="39550" y2="28900"/>
                        <a14:foregroundMark x1="39550" y1="28900" x2="38850" y2="38450"/>
                        <a14:foregroundMark x1="38850" y1="38450" x2="38700" y2="37900"/>
                        <a14:foregroundMark x1="8700" y1="42550" x2="8700" y2="42550"/>
                        <a14:foregroundMark x1="31900" y1="65450" x2="21750" y2="57800"/>
                        <a14:foregroundMark x1="21750" y1="57800" x2="32050" y2="54200"/>
                        <a14:foregroundMark x1="32050" y1="54200" x2="31200" y2="61650"/>
                        <a14:backgroundMark x1="28700" y1="23500" x2="35650" y2="18650"/>
                        <a14:backgroundMark x1="36600" y1="14150" x2="24350" y2="19400"/>
                        <a14:backgroundMark x1="24350" y1="19400" x2="24250" y2="25200"/>
                        <a14:backgroundMark x1="15750" y1="40550" x2="8950" y2="47500"/>
                        <a14:backgroundMark x1="8950" y1="47500" x2="20800" y2="41150"/>
                        <a14:backgroundMark x1="20800" y1="41150" x2="17700" y2="53300"/>
                        <a14:backgroundMark x1="26350" y1="23400" x2="27000" y2="23400"/>
                        <a14:backgroundMark x1="31050" y1="19450" x2="25200" y2="25150"/>
                        <a14:backgroundMark x1="25200" y1="25150" x2="30350" y2="19750"/>
                        <a14:backgroundMark x1="30500" y1="19050" x2="33850" y2="18650"/>
                      </a14:backgroundRemoval>
                    </a14:imgEffect>
                  </a14:imgLayer>
                </a14:imgProps>
              </a:ext>
            </a:extLst>
          </a:blip>
          <a:srcRect l="4469" t="7670" b="8614"/>
          <a:stretch/>
        </p:blipFill>
        <p:spPr>
          <a:xfrm>
            <a:off x="5896203" y="1040278"/>
            <a:ext cx="5823442" cy="5072624"/>
          </a:xfrm>
          <a:prstGeom prst="rect">
            <a:avLst/>
          </a:prstGeom>
        </p:spPr>
      </p:pic>
      <p:sp>
        <p:nvSpPr>
          <p:cNvPr id="21" name="Title 1">
            <a:extLst>
              <a:ext uri="{FF2B5EF4-FFF2-40B4-BE49-F238E27FC236}">
                <a16:creationId xmlns:a16="http://schemas.microsoft.com/office/drawing/2014/main" id="{5F6D6DBD-59F7-3627-49D4-709D269C82A3}"/>
              </a:ext>
            </a:extLst>
          </p:cNvPr>
          <p:cNvSpPr>
            <a:spLocks noGrp="1"/>
          </p:cNvSpPr>
          <p:nvPr>
            <p:ph type="title"/>
          </p:nvPr>
        </p:nvSpPr>
        <p:spPr>
          <a:xfrm>
            <a:off x="-1502604" y="68297"/>
            <a:ext cx="6063274" cy="815109"/>
          </a:xfrm>
        </p:spPr>
        <p:txBody>
          <a:bodyPr>
            <a:normAutofit/>
          </a:bodyPr>
          <a:lstStyle/>
          <a:p>
            <a:pPr algn="ctr"/>
            <a:r>
              <a:rPr lang="en-US" sz="4800" b="1"/>
              <a:t>3. DESIGN </a:t>
            </a:r>
          </a:p>
        </p:txBody>
      </p:sp>
      <p:pic>
        <p:nvPicPr>
          <p:cNvPr id="22" name="Picture 21" descr="A logo on an orange background&#10;&#10;Description automatically generated">
            <a:extLst>
              <a:ext uri="{FF2B5EF4-FFF2-40B4-BE49-F238E27FC236}">
                <a16:creationId xmlns:a16="http://schemas.microsoft.com/office/drawing/2014/main" id="{F2213BF0-8A8D-D48C-ED75-0C8AE9793CB1}"/>
              </a:ext>
            </a:extLst>
          </p:cNvPr>
          <p:cNvPicPr>
            <a:picLocks noChangeAspect="1"/>
          </p:cNvPicPr>
          <p:nvPr/>
        </p:nvPicPr>
        <p:blipFill>
          <a:blip r:embed="rId4"/>
          <a:stretch>
            <a:fillRect/>
          </a:stretch>
        </p:blipFill>
        <p:spPr>
          <a:xfrm>
            <a:off x="3757658" y="414882"/>
            <a:ext cx="1267460" cy="1274445"/>
          </a:xfrm>
          <a:prstGeom prst="rect">
            <a:avLst/>
          </a:prstGeom>
        </p:spPr>
      </p:pic>
      <p:sp>
        <p:nvSpPr>
          <p:cNvPr id="23" name="Content Placeholder 2">
            <a:extLst>
              <a:ext uri="{FF2B5EF4-FFF2-40B4-BE49-F238E27FC236}">
                <a16:creationId xmlns:a16="http://schemas.microsoft.com/office/drawing/2014/main" id="{81F944DC-8114-B4CC-2378-BB206A61D11F}"/>
              </a:ext>
            </a:extLst>
          </p:cNvPr>
          <p:cNvSpPr>
            <a:spLocks noGrp="1"/>
          </p:cNvSpPr>
          <p:nvPr>
            <p:ph idx="1"/>
          </p:nvPr>
        </p:nvSpPr>
        <p:spPr>
          <a:xfrm>
            <a:off x="472353" y="2680007"/>
            <a:ext cx="6017196" cy="3899940"/>
          </a:xfrm>
        </p:spPr>
        <p:txBody>
          <a:bodyPr vert="horz" lIns="91440" tIns="45720" rIns="91440" bIns="45720" rtlCol="0" anchor="t">
            <a:noAutofit/>
          </a:bodyPr>
          <a:lstStyle/>
          <a:p>
            <a:pPr marL="0" indent="0">
              <a:buNone/>
            </a:pPr>
            <a:r>
              <a:rPr lang="en-US" sz="1800">
                <a:ea typeface="+mn-lt"/>
                <a:cs typeface="+mn-lt"/>
              </a:rPr>
              <a:t>3.1 - Innovative and resilient design to advance SDG 9 to achieve reliable and consistent power output.</a:t>
            </a:r>
            <a:endParaRPr lang="en-US" sz="1800">
              <a:solidFill>
                <a:srgbClr val="808080"/>
              </a:solidFill>
              <a:ea typeface="+mn-lt"/>
              <a:cs typeface="+mn-lt"/>
            </a:endParaRPr>
          </a:p>
          <a:p>
            <a:pPr marL="0" indent="0">
              <a:buNone/>
            </a:pPr>
            <a:r>
              <a:rPr lang="en-US" sz="1800">
                <a:ea typeface="+mn-lt"/>
                <a:cs typeface="+mn-lt"/>
              </a:rPr>
              <a:t>3.2 - Design created with accessibility to areas for maintenance and for minimal maintenance.</a:t>
            </a:r>
            <a:endParaRPr lang="en-US" sz="1800">
              <a:solidFill>
                <a:srgbClr val="808080"/>
              </a:solidFill>
              <a:ea typeface="+mn-lt"/>
              <a:cs typeface="+mn-lt"/>
            </a:endParaRPr>
          </a:p>
          <a:p>
            <a:pPr marL="0" indent="0">
              <a:buNone/>
            </a:pPr>
            <a:r>
              <a:rPr lang="en-US" sz="1800">
                <a:solidFill>
                  <a:srgbClr val="0D0D0D"/>
                </a:solidFill>
                <a:ea typeface="+mn-lt"/>
                <a:cs typeface="+mn-lt"/>
              </a:rPr>
              <a:t>3.3 - Design scalable infrastructure that allows for gradual expansion and adaptation to evolving energy demands.</a:t>
            </a:r>
          </a:p>
          <a:p>
            <a:pPr marL="0" indent="0">
              <a:buNone/>
            </a:pPr>
            <a:r>
              <a:rPr lang="en-US" sz="1800">
                <a:solidFill>
                  <a:srgbClr val="0D0D0D"/>
                </a:solidFill>
                <a:ea typeface="+mn-lt"/>
                <a:cs typeface="+mn-lt"/>
              </a:rPr>
              <a:t>3.4 - Incorporate circular economy principles to </a:t>
            </a:r>
            <a:r>
              <a:rPr lang="en-US" sz="1800" err="1">
                <a:solidFill>
                  <a:srgbClr val="0D0D0D"/>
                </a:solidFill>
                <a:ea typeface="+mn-lt"/>
                <a:cs typeface="+mn-lt"/>
              </a:rPr>
              <a:t>minimise</a:t>
            </a:r>
            <a:r>
              <a:rPr lang="en-US" sz="1800">
                <a:solidFill>
                  <a:srgbClr val="0D0D0D"/>
                </a:solidFill>
                <a:ea typeface="+mn-lt"/>
                <a:cs typeface="+mn-lt"/>
              </a:rPr>
              <a:t> environmental footprint</a:t>
            </a:r>
            <a:endParaRPr lang="en-US" sz="1800">
              <a:solidFill>
                <a:srgbClr val="000000"/>
              </a:solidFill>
              <a:ea typeface="+mn-lt"/>
              <a:cs typeface="+mn-lt"/>
            </a:endParaRPr>
          </a:p>
          <a:p>
            <a:pPr marL="0" indent="0">
              <a:buNone/>
            </a:pPr>
            <a:r>
              <a:rPr lang="en-US" sz="1800">
                <a:solidFill>
                  <a:srgbClr val="0D0D0D"/>
                </a:solidFill>
                <a:ea typeface="+mn-lt"/>
                <a:cs typeface="+mn-lt"/>
              </a:rPr>
              <a:t>3.5 - Promote sustainable resource management.</a:t>
            </a:r>
            <a:endParaRPr lang="en-US" sz="1800">
              <a:solidFill>
                <a:srgbClr val="0D0D0D"/>
              </a:solidFill>
            </a:endParaRPr>
          </a:p>
          <a:p>
            <a:pPr marL="0" indent="0">
              <a:buNone/>
            </a:pPr>
            <a:r>
              <a:rPr lang="en-US" sz="1800">
                <a:solidFill>
                  <a:srgbClr val="0D0D0D"/>
                </a:solidFill>
              </a:rPr>
              <a:t>3.6 - Ensure design complies with international standards and regulations: IEC Standards, IMO Regulations, IRENA Guidelines, ISO Standards and EU Derivatives.</a:t>
            </a:r>
            <a:endParaRPr lang="en-US" sz="1800">
              <a:solidFill>
                <a:srgbClr val="0D0D0D"/>
              </a:solidFill>
              <a:ea typeface="+mn-lt"/>
              <a:cs typeface="+mn-lt"/>
            </a:endParaRPr>
          </a:p>
          <a:p>
            <a:pPr>
              <a:buFont typeface="Arial"/>
              <a:buChar char="•"/>
            </a:pPr>
            <a:endParaRPr lang="en-US" sz="1200">
              <a:solidFill>
                <a:srgbClr val="0D0D0D"/>
              </a:solidFill>
            </a:endParaRPr>
          </a:p>
          <a:p>
            <a:pPr marL="0" indent="0">
              <a:buNone/>
            </a:pPr>
            <a:endParaRPr lang="en-US" sz="1800">
              <a:solidFill>
                <a:srgbClr val="000000"/>
              </a:solidFill>
            </a:endParaRPr>
          </a:p>
        </p:txBody>
      </p:sp>
      <p:sp>
        <p:nvSpPr>
          <p:cNvPr id="24" name="TextBox 23">
            <a:extLst>
              <a:ext uri="{FF2B5EF4-FFF2-40B4-BE49-F238E27FC236}">
                <a16:creationId xmlns:a16="http://schemas.microsoft.com/office/drawing/2014/main" id="{F14C572B-05CE-A034-E57C-8E18236A25B2}"/>
              </a:ext>
            </a:extLst>
          </p:cNvPr>
          <p:cNvSpPr txBox="1"/>
          <p:nvPr/>
        </p:nvSpPr>
        <p:spPr>
          <a:xfrm>
            <a:off x="5998563" y="6585678"/>
            <a:ext cx="6190938"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t>https://www.cycling-rentals.com/blog/why-rentals-are-essential-to-the-circular-economy</a:t>
            </a:r>
          </a:p>
        </p:txBody>
      </p:sp>
    </p:spTree>
    <p:extLst>
      <p:ext uri="{BB962C8B-B14F-4D97-AF65-F5344CB8AC3E}">
        <p14:creationId xmlns:p14="http://schemas.microsoft.com/office/powerpoint/2010/main" val="29007562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659338-B05B-0AD5-9358-7976E51B4369}"/>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81F6035A-68D4-1F01-9E50-004687163074}"/>
              </a:ext>
            </a:extLst>
          </p:cNvPr>
          <p:cNvSpPr/>
          <p:nvPr/>
        </p:nvSpPr>
        <p:spPr>
          <a:xfrm>
            <a:off x="-152926" y="804748"/>
            <a:ext cx="7138942" cy="863082"/>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A2387F92-6112-422B-7E06-DA72BE5650FD}"/>
              </a:ext>
            </a:extLst>
          </p:cNvPr>
          <p:cNvSpPr>
            <a:spLocks noGrp="1"/>
          </p:cNvSpPr>
          <p:nvPr>
            <p:ph type="title"/>
          </p:nvPr>
        </p:nvSpPr>
        <p:spPr>
          <a:xfrm>
            <a:off x="0" y="169198"/>
            <a:ext cx="7742317" cy="1325563"/>
          </a:xfrm>
        </p:spPr>
        <p:txBody>
          <a:bodyPr>
            <a:normAutofit/>
          </a:bodyPr>
          <a:lstStyle/>
          <a:p>
            <a:r>
              <a:rPr lang="en-US" sz="3800" b="1"/>
              <a:t>STATEMENT OF REQUIREMENTS</a:t>
            </a:r>
          </a:p>
        </p:txBody>
      </p:sp>
      <p:sp>
        <p:nvSpPr>
          <p:cNvPr id="3" name="Oval 2">
            <a:extLst>
              <a:ext uri="{FF2B5EF4-FFF2-40B4-BE49-F238E27FC236}">
                <a16:creationId xmlns:a16="http://schemas.microsoft.com/office/drawing/2014/main" id="{B2537970-1398-6E40-F269-4719AE5D8B6A}"/>
              </a:ext>
            </a:extLst>
          </p:cNvPr>
          <p:cNvSpPr/>
          <p:nvPr/>
        </p:nvSpPr>
        <p:spPr>
          <a:xfrm>
            <a:off x="7269895" y="377624"/>
            <a:ext cx="2919603" cy="2969936"/>
          </a:xfrm>
          <a:prstGeom prst="ellipse">
            <a:avLst/>
          </a:prstGeom>
          <a:solidFill>
            <a:srgbClr val="46B1E1">
              <a:alpha val="31000"/>
            </a:srgbClr>
          </a:solidFill>
          <a:ln>
            <a:solidFill>
              <a:srgbClr val="A6CAEC"/>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000">
              <a:solidFill>
                <a:schemeClr val="tx1"/>
              </a:solidFill>
            </a:endParaRPr>
          </a:p>
        </p:txBody>
      </p:sp>
      <p:sp>
        <p:nvSpPr>
          <p:cNvPr id="5" name="Oval 4">
            <a:extLst>
              <a:ext uri="{FF2B5EF4-FFF2-40B4-BE49-F238E27FC236}">
                <a16:creationId xmlns:a16="http://schemas.microsoft.com/office/drawing/2014/main" id="{07EDB444-9585-C296-61F3-5667FCF1B834}"/>
              </a:ext>
            </a:extLst>
          </p:cNvPr>
          <p:cNvSpPr/>
          <p:nvPr/>
        </p:nvSpPr>
        <p:spPr>
          <a:xfrm>
            <a:off x="8967808" y="2084713"/>
            <a:ext cx="2919603" cy="2969934"/>
          </a:xfrm>
          <a:prstGeom prst="ellipse">
            <a:avLst/>
          </a:prstGeom>
          <a:solidFill>
            <a:srgbClr val="D4E3C7">
              <a:alpha val="44000"/>
            </a:srgbClr>
          </a:solidFill>
          <a:ln>
            <a:solidFill>
              <a:srgbClr val="A6CAE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tx1"/>
              </a:solidFill>
            </a:endParaRPr>
          </a:p>
        </p:txBody>
      </p:sp>
      <p:sp>
        <p:nvSpPr>
          <p:cNvPr id="6" name="Oval 5">
            <a:extLst>
              <a:ext uri="{FF2B5EF4-FFF2-40B4-BE49-F238E27FC236}">
                <a16:creationId xmlns:a16="http://schemas.microsoft.com/office/drawing/2014/main" id="{C52CF66D-2F83-3BD6-2EC4-A89A5D33B92B}"/>
              </a:ext>
            </a:extLst>
          </p:cNvPr>
          <p:cNvSpPr/>
          <p:nvPr/>
        </p:nvSpPr>
        <p:spPr>
          <a:xfrm>
            <a:off x="7269896" y="3656152"/>
            <a:ext cx="2919603" cy="2969936"/>
          </a:xfrm>
          <a:prstGeom prst="ellipse">
            <a:avLst/>
          </a:prstGeom>
          <a:solidFill>
            <a:srgbClr val="53697D">
              <a:alpha val="43922"/>
            </a:srgbClr>
          </a:solidFill>
          <a:ln>
            <a:solidFill>
              <a:srgbClr val="A6CAE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tx1"/>
              </a:solidFill>
            </a:endParaRPr>
          </a:p>
        </p:txBody>
      </p:sp>
      <p:sp>
        <p:nvSpPr>
          <p:cNvPr id="7" name="Oval 6">
            <a:extLst>
              <a:ext uri="{FF2B5EF4-FFF2-40B4-BE49-F238E27FC236}">
                <a16:creationId xmlns:a16="http://schemas.microsoft.com/office/drawing/2014/main" id="{0AF7C62D-03E4-F173-8187-56D0E40F390A}"/>
              </a:ext>
            </a:extLst>
          </p:cNvPr>
          <p:cNvSpPr/>
          <p:nvPr/>
        </p:nvSpPr>
        <p:spPr>
          <a:xfrm>
            <a:off x="5320165" y="2001456"/>
            <a:ext cx="2990241" cy="2969934"/>
          </a:xfrm>
          <a:prstGeom prst="ellipse">
            <a:avLst/>
          </a:prstGeom>
          <a:solidFill>
            <a:srgbClr val="9CBF7F">
              <a:alpha val="41000"/>
            </a:srgbClr>
          </a:solidFill>
          <a:ln>
            <a:solidFill>
              <a:srgbClr val="A6CAEC"/>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solidFill>
                <a:schemeClr val="tx1"/>
              </a:solidFill>
            </a:endParaRPr>
          </a:p>
        </p:txBody>
      </p:sp>
      <p:sp>
        <p:nvSpPr>
          <p:cNvPr id="8" name="TextBox 7">
            <a:extLst>
              <a:ext uri="{FF2B5EF4-FFF2-40B4-BE49-F238E27FC236}">
                <a16:creationId xmlns:a16="http://schemas.microsoft.com/office/drawing/2014/main" id="{39ADB77F-EDCA-14A8-FA44-F999832DF210}"/>
              </a:ext>
            </a:extLst>
          </p:cNvPr>
          <p:cNvSpPr txBox="1"/>
          <p:nvPr/>
        </p:nvSpPr>
        <p:spPr>
          <a:xfrm>
            <a:off x="107332" y="1083055"/>
            <a:ext cx="4690821" cy="646331"/>
          </a:xfrm>
          <a:prstGeom prst="rect">
            <a:avLst/>
          </a:prstGeom>
          <a:noFill/>
        </p:spPr>
        <p:txBody>
          <a:bodyPr wrap="square" lIns="91440" tIns="45720" rIns="91440" bIns="45720" rtlCol="0" anchor="t">
            <a:spAutoFit/>
          </a:bodyPr>
          <a:lstStyle/>
          <a:p>
            <a:r>
              <a:rPr lang="en-GB"/>
              <a:t>What characteristics must the energy island have to achieve the group objectives?</a:t>
            </a:r>
            <a:endParaRPr lang="en-GB" b="1"/>
          </a:p>
        </p:txBody>
      </p:sp>
      <p:sp>
        <p:nvSpPr>
          <p:cNvPr id="9" name="TextBox 8">
            <a:extLst>
              <a:ext uri="{FF2B5EF4-FFF2-40B4-BE49-F238E27FC236}">
                <a16:creationId xmlns:a16="http://schemas.microsoft.com/office/drawing/2014/main" id="{08029706-75BE-BF10-4A71-C67340D40B5F}"/>
              </a:ext>
            </a:extLst>
          </p:cNvPr>
          <p:cNvSpPr txBox="1"/>
          <p:nvPr/>
        </p:nvSpPr>
        <p:spPr>
          <a:xfrm>
            <a:off x="7340573" y="1467529"/>
            <a:ext cx="2767054" cy="646331"/>
          </a:xfrm>
          <a:prstGeom prst="rect">
            <a:avLst/>
          </a:prstGeom>
          <a:noFill/>
        </p:spPr>
        <p:txBody>
          <a:bodyPr wrap="square" rtlCol="0">
            <a:spAutoFit/>
          </a:bodyPr>
          <a:lstStyle/>
          <a:p>
            <a:pPr algn="ctr"/>
            <a:r>
              <a:rPr lang="en-US" sz="1800">
                <a:solidFill>
                  <a:schemeClr val="tx1"/>
                </a:solidFill>
              </a:rPr>
              <a:t>1. Location and Environment</a:t>
            </a:r>
          </a:p>
        </p:txBody>
      </p:sp>
      <p:sp>
        <p:nvSpPr>
          <p:cNvPr id="10" name="TextBox 9">
            <a:extLst>
              <a:ext uri="{FF2B5EF4-FFF2-40B4-BE49-F238E27FC236}">
                <a16:creationId xmlns:a16="http://schemas.microsoft.com/office/drawing/2014/main" id="{FE70D644-441E-6F16-42BF-92D059DCF1D8}"/>
              </a:ext>
            </a:extLst>
          </p:cNvPr>
          <p:cNvSpPr txBox="1"/>
          <p:nvPr/>
        </p:nvSpPr>
        <p:spPr>
          <a:xfrm>
            <a:off x="9120356" y="3246514"/>
            <a:ext cx="2767054" cy="646331"/>
          </a:xfrm>
          <a:prstGeom prst="rect">
            <a:avLst/>
          </a:prstGeom>
          <a:noFill/>
        </p:spPr>
        <p:txBody>
          <a:bodyPr wrap="square" rtlCol="0">
            <a:spAutoFit/>
          </a:bodyPr>
          <a:lstStyle/>
          <a:p>
            <a:pPr algn="ctr"/>
            <a:r>
              <a:rPr lang="en-US" sz="1800">
                <a:solidFill>
                  <a:schemeClr val="tx1"/>
                </a:solidFill>
              </a:rPr>
              <a:t>2. Functionality and operability</a:t>
            </a:r>
          </a:p>
        </p:txBody>
      </p:sp>
      <p:sp>
        <p:nvSpPr>
          <p:cNvPr id="13" name="TextBox 12">
            <a:extLst>
              <a:ext uri="{FF2B5EF4-FFF2-40B4-BE49-F238E27FC236}">
                <a16:creationId xmlns:a16="http://schemas.microsoft.com/office/drawing/2014/main" id="{E77B9808-D3F1-53E8-3F03-0ECE92C7F051}"/>
              </a:ext>
            </a:extLst>
          </p:cNvPr>
          <p:cNvSpPr txBox="1"/>
          <p:nvPr/>
        </p:nvSpPr>
        <p:spPr>
          <a:xfrm>
            <a:off x="7287523" y="4993907"/>
            <a:ext cx="2767054" cy="369332"/>
          </a:xfrm>
          <a:prstGeom prst="rect">
            <a:avLst/>
          </a:prstGeom>
          <a:noFill/>
        </p:spPr>
        <p:txBody>
          <a:bodyPr wrap="square" rtlCol="0">
            <a:spAutoFit/>
          </a:bodyPr>
          <a:lstStyle/>
          <a:p>
            <a:pPr algn="ctr"/>
            <a:r>
              <a:rPr lang="en-US" sz="1800">
                <a:solidFill>
                  <a:schemeClr val="tx1"/>
                </a:solidFill>
              </a:rPr>
              <a:t>3. Design</a:t>
            </a:r>
          </a:p>
        </p:txBody>
      </p:sp>
      <p:sp>
        <p:nvSpPr>
          <p:cNvPr id="15" name="TextBox 14">
            <a:extLst>
              <a:ext uri="{FF2B5EF4-FFF2-40B4-BE49-F238E27FC236}">
                <a16:creationId xmlns:a16="http://schemas.microsoft.com/office/drawing/2014/main" id="{F5E43815-5B45-BABC-AFCB-9C8EB5045FF1}"/>
              </a:ext>
            </a:extLst>
          </p:cNvPr>
          <p:cNvSpPr txBox="1"/>
          <p:nvPr/>
        </p:nvSpPr>
        <p:spPr>
          <a:xfrm>
            <a:off x="5777640" y="3301757"/>
            <a:ext cx="2075290" cy="369332"/>
          </a:xfrm>
          <a:prstGeom prst="rect">
            <a:avLst/>
          </a:prstGeom>
          <a:noFill/>
        </p:spPr>
        <p:txBody>
          <a:bodyPr wrap="square">
            <a:spAutoFit/>
          </a:bodyPr>
          <a:lstStyle/>
          <a:p>
            <a:pPr algn="ctr"/>
            <a:r>
              <a:rPr lang="en-US">
                <a:solidFill>
                  <a:schemeClr val="tx1"/>
                </a:solidFill>
              </a:rPr>
              <a:t>4. Life Cycle</a:t>
            </a:r>
          </a:p>
        </p:txBody>
      </p:sp>
    </p:spTree>
    <p:extLst>
      <p:ext uri="{BB962C8B-B14F-4D97-AF65-F5344CB8AC3E}">
        <p14:creationId xmlns:p14="http://schemas.microsoft.com/office/powerpoint/2010/main" val="5205738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96DB43-0882-83C1-7E65-DA2C3709DAF6}"/>
            </a:ext>
          </a:extLst>
        </p:cNvPr>
        <p:cNvGrpSpPr/>
        <p:nvPr/>
      </p:nvGrpSpPr>
      <p:grpSpPr>
        <a:xfrm>
          <a:off x="0" y="0"/>
          <a:ext cx="0" cy="0"/>
          <a:chOff x="0" y="0"/>
          <a:chExt cx="0" cy="0"/>
        </a:xfrm>
      </p:grpSpPr>
      <p:sp>
        <p:nvSpPr>
          <p:cNvPr id="3" name="Oval 2">
            <a:extLst>
              <a:ext uri="{FF2B5EF4-FFF2-40B4-BE49-F238E27FC236}">
                <a16:creationId xmlns:a16="http://schemas.microsoft.com/office/drawing/2014/main" id="{AFC25363-2F78-F8B1-B078-86F69143FA49}"/>
              </a:ext>
            </a:extLst>
          </p:cNvPr>
          <p:cNvSpPr/>
          <p:nvPr/>
        </p:nvSpPr>
        <p:spPr>
          <a:xfrm>
            <a:off x="12383761" y="392561"/>
            <a:ext cx="2919603" cy="2969936"/>
          </a:xfrm>
          <a:prstGeom prst="ellipse">
            <a:avLst/>
          </a:prstGeom>
          <a:solidFill>
            <a:srgbClr val="46B1E1">
              <a:alpha val="31000"/>
            </a:srgbClr>
          </a:solidFill>
          <a:ln>
            <a:solidFill>
              <a:srgbClr val="A6CAEC"/>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000">
              <a:solidFill>
                <a:schemeClr val="tx1"/>
              </a:solidFill>
            </a:endParaRPr>
          </a:p>
        </p:txBody>
      </p:sp>
      <p:sp>
        <p:nvSpPr>
          <p:cNvPr id="5" name="Oval 4">
            <a:extLst>
              <a:ext uri="{FF2B5EF4-FFF2-40B4-BE49-F238E27FC236}">
                <a16:creationId xmlns:a16="http://schemas.microsoft.com/office/drawing/2014/main" id="{ABC863B6-7F0B-C702-635A-407EA685849F}"/>
              </a:ext>
            </a:extLst>
          </p:cNvPr>
          <p:cNvSpPr/>
          <p:nvPr/>
        </p:nvSpPr>
        <p:spPr>
          <a:xfrm>
            <a:off x="14081674" y="2099650"/>
            <a:ext cx="2919603" cy="2969934"/>
          </a:xfrm>
          <a:prstGeom prst="ellipse">
            <a:avLst/>
          </a:prstGeom>
          <a:solidFill>
            <a:srgbClr val="D4E3C7">
              <a:alpha val="44000"/>
            </a:srgbClr>
          </a:solidFill>
          <a:ln>
            <a:solidFill>
              <a:srgbClr val="A6CAE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tx1"/>
              </a:solidFill>
            </a:endParaRPr>
          </a:p>
        </p:txBody>
      </p:sp>
      <p:sp>
        <p:nvSpPr>
          <p:cNvPr id="6" name="Oval 5">
            <a:extLst>
              <a:ext uri="{FF2B5EF4-FFF2-40B4-BE49-F238E27FC236}">
                <a16:creationId xmlns:a16="http://schemas.microsoft.com/office/drawing/2014/main" id="{FB7089EA-FC22-BC4F-0334-87744DF44BE9}"/>
              </a:ext>
            </a:extLst>
          </p:cNvPr>
          <p:cNvSpPr/>
          <p:nvPr/>
        </p:nvSpPr>
        <p:spPr>
          <a:xfrm>
            <a:off x="12383762" y="3671089"/>
            <a:ext cx="2919603" cy="2969936"/>
          </a:xfrm>
          <a:prstGeom prst="ellipse">
            <a:avLst/>
          </a:prstGeom>
          <a:solidFill>
            <a:srgbClr val="53697D">
              <a:alpha val="43922"/>
            </a:srgbClr>
          </a:solidFill>
          <a:ln>
            <a:solidFill>
              <a:srgbClr val="A6CAE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tx1"/>
              </a:solidFill>
            </a:endParaRPr>
          </a:p>
        </p:txBody>
      </p:sp>
      <p:sp>
        <p:nvSpPr>
          <p:cNvPr id="7" name="Oval 6">
            <a:extLst>
              <a:ext uri="{FF2B5EF4-FFF2-40B4-BE49-F238E27FC236}">
                <a16:creationId xmlns:a16="http://schemas.microsoft.com/office/drawing/2014/main" id="{153F6A72-59A5-B8E5-544D-EC03E51BBA07}"/>
              </a:ext>
            </a:extLst>
          </p:cNvPr>
          <p:cNvSpPr/>
          <p:nvPr/>
        </p:nvSpPr>
        <p:spPr>
          <a:xfrm>
            <a:off x="-1081870" y="-3773205"/>
            <a:ext cx="14355740" cy="14258249"/>
          </a:xfrm>
          <a:prstGeom prst="ellipse">
            <a:avLst/>
          </a:prstGeom>
          <a:solidFill>
            <a:srgbClr val="9CBF7F">
              <a:alpha val="41000"/>
            </a:srgbClr>
          </a:solidFill>
          <a:ln>
            <a:solidFill>
              <a:srgbClr val="A6CAEC"/>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solidFill>
                <a:schemeClr val="tx1"/>
              </a:solidFill>
            </a:endParaRPr>
          </a:p>
        </p:txBody>
      </p:sp>
      <p:sp>
        <p:nvSpPr>
          <p:cNvPr id="9" name="TextBox 8">
            <a:extLst>
              <a:ext uri="{FF2B5EF4-FFF2-40B4-BE49-F238E27FC236}">
                <a16:creationId xmlns:a16="http://schemas.microsoft.com/office/drawing/2014/main" id="{10DA2393-6403-E764-F256-BD2FD1614DFE}"/>
              </a:ext>
            </a:extLst>
          </p:cNvPr>
          <p:cNvSpPr txBox="1"/>
          <p:nvPr/>
        </p:nvSpPr>
        <p:spPr>
          <a:xfrm>
            <a:off x="12454439" y="1482466"/>
            <a:ext cx="2767054" cy="646331"/>
          </a:xfrm>
          <a:prstGeom prst="rect">
            <a:avLst/>
          </a:prstGeom>
          <a:noFill/>
        </p:spPr>
        <p:txBody>
          <a:bodyPr wrap="square" rtlCol="0">
            <a:spAutoFit/>
          </a:bodyPr>
          <a:lstStyle/>
          <a:p>
            <a:pPr algn="ctr"/>
            <a:r>
              <a:rPr lang="en-US" sz="1800">
                <a:solidFill>
                  <a:schemeClr val="tx1"/>
                </a:solidFill>
              </a:rPr>
              <a:t>1. Location and Environment</a:t>
            </a:r>
          </a:p>
        </p:txBody>
      </p:sp>
      <p:sp>
        <p:nvSpPr>
          <p:cNvPr id="10" name="TextBox 9">
            <a:extLst>
              <a:ext uri="{FF2B5EF4-FFF2-40B4-BE49-F238E27FC236}">
                <a16:creationId xmlns:a16="http://schemas.microsoft.com/office/drawing/2014/main" id="{F33C254A-CCF4-BF6C-AA16-8627D4C96AF1}"/>
              </a:ext>
            </a:extLst>
          </p:cNvPr>
          <p:cNvSpPr txBox="1"/>
          <p:nvPr/>
        </p:nvSpPr>
        <p:spPr>
          <a:xfrm>
            <a:off x="14234222" y="3261451"/>
            <a:ext cx="2767054" cy="646331"/>
          </a:xfrm>
          <a:prstGeom prst="rect">
            <a:avLst/>
          </a:prstGeom>
          <a:noFill/>
        </p:spPr>
        <p:txBody>
          <a:bodyPr wrap="square" rtlCol="0">
            <a:spAutoFit/>
          </a:bodyPr>
          <a:lstStyle/>
          <a:p>
            <a:pPr algn="ctr"/>
            <a:r>
              <a:rPr lang="en-US" sz="1800">
                <a:solidFill>
                  <a:schemeClr val="tx1"/>
                </a:solidFill>
              </a:rPr>
              <a:t>2. Functionality and operability</a:t>
            </a:r>
          </a:p>
        </p:txBody>
      </p:sp>
      <p:sp>
        <p:nvSpPr>
          <p:cNvPr id="13" name="TextBox 12">
            <a:extLst>
              <a:ext uri="{FF2B5EF4-FFF2-40B4-BE49-F238E27FC236}">
                <a16:creationId xmlns:a16="http://schemas.microsoft.com/office/drawing/2014/main" id="{1BB9B63C-CD1B-ECF3-13D3-22E2BF928AA2}"/>
              </a:ext>
            </a:extLst>
          </p:cNvPr>
          <p:cNvSpPr txBox="1"/>
          <p:nvPr/>
        </p:nvSpPr>
        <p:spPr>
          <a:xfrm>
            <a:off x="12401389" y="5008844"/>
            <a:ext cx="2767054" cy="369332"/>
          </a:xfrm>
          <a:prstGeom prst="rect">
            <a:avLst/>
          </a:prstGeom>
          <a:noFill/>
        </p:spPr>
        <p:txBody>
          <a:bodyPr wrap="square" rtlCol="0">
            <a:spAutoFit/>
          </a:bodyPr>
          <a:lstStyle/>
          <a:p>
            <a:pPr algn="ctr"/>
            <a:r>
              <a:rPr lang="en-US" sz="1800">
                <a:solidFill>
                  <a:schemeClr val="tx1"/>
                </a:solidFill>
              </a:rPr>
              <a:t>3. Design</a:t>
            </a:r>
          </a:p>
        </p:txBody>
      </p:sp>
      <p:sp>
        <p:nvSpPr>
          <p:cNvPr id="15" name="TextBox 14">
            <a:extLst>
              <a:ext uri="{FF2B5EF4-FFF2-40B4-BE49-F238E27FC236}">
                <a16:creationId xmlns:a16="http://schemas.microsoft.com/office/drawing/2014/main" id="{5439981D-6451-B091-18D8-4EFD33A5A021}"/>
              </a:ext>
            </a:extLst>
          </p:cNvPr>
          <p:cNvSpPr txBox="1"/>
          <p:nvPr/>
        </p:nvSpPr>
        <p:spPr>
          <a:xfrm>
            <a:off x="5058355" y="2993165"/>
            <a:ext cx="2075290" cy="107722"/>
          </a:xfrm>
          <a:prstGeom prst="rect">
            <a:avLst/>
          </a:prstGeom>
          <a:noFill/>
        </p:spPr>
        <p:txBody>
          <a:bodyPr wrap="square">
            <a:spAutoFit/>
          </a:bodyPr>
          <a:lstStyle/>
          <a:p>
            <a:pPr algn="ctr"/>
            <a:r>
              <a:rPr lang="en-US" sz="100">
                <a:solidFill>
                  <a:srgbClr val="92D050"/>
                </a:solidFill>
              </a:rPr>
              <a:t>4. Life Cycle</a:t>
            </a:r>
          </a:p>
        </p:txBody>
      </p:sp>
      <p:sp>
        <p:nvSpPr>
          <p:cNvPr id="14" name="Content Placeholder 2">
            <a:extLst>
              <a:ext uri="{FF2B5EF4-FFF2-40B4-BE49-F238E27FC236}">
                <a16:creationId xmlns:a16="http://schemas.microsoft.com/office/drawing/2014/main" id="{7EE06491-642C-774E-FC58-3184B321E0B5}"/>
              </a:ext>
            </a:extLst>
          </p:cNvPr>
          <p:cNvSpPr>
            <a:spLocks noGrp="1"/>
          </p:cNvSpPr>
          <p:nvPr>
            <p:ph idx="1"/>
          </p:nvPr>
        </p:nvSpPr>
        <p:spPr>
          <a:xfrm>
            <a:off x="6268385" y="2541279"/>
            <a:ext cx="5596169" cy="3663052"/>
          </a:xfrm>
        </p:spPr>
        <p:txBody>
          <a:bodyPr vert="horz" lIns="91440" tIns="45720" rIns="91440" bIns="45720" rtlCol="0" anchor="b">
            <a:normAutofit/>
          </a:bodyPr>
          <a:lstStyle/>
          <a:p>
            <a:pPr marL="0" indent="0">
              <a:buNone/>
            </a:pPr>
            <a:r>
              <a:rPr lang="en-US" sz="1900">
                <a:ea typeface="+mn-lt"/>
                <a:cs typeface="+mn-lt"/>
              </a:rPr>
              <a:t>4.1 - Use sustainable construction materials to reduce consumption of finite goods.</a:t>
            </a:r>
            <a:endParaRPr lang="en-US" sz="1900">
              <a:solidFill>
                <a:srgbClr val="808080"/>
              </a:solidFill>
              <a:ea typeface="+mn-lt"/>
              <a:cs typeface="+mn-lt"/>
            </a:endParaRPr>
          </a:p>
          <a:p>
            <a:pPr marL="0" indent="0">
              <a:buNone/>
            </a:pPr>
            <a:r>
              <a:rPr lang="en-US" sz="1900">
                <a:ea typeface="+mn-lt"/>
                <a:cs typeface="+mn-lt"/>
              </a:rPr>
              <a:t>4.2 - Ensure minimum life span is 20 years.</a:t>
            </a:r>
            <a:endParaRPr lang="en-US" sz="1900">
              <a:solidFill>
                <a:srgbClr val="808080"/>
              </a:solidFill>
              <a:ea typeface="+mn-lt"/>
              <a:cs typeface="+mn-lt"/>
            </a:endParaRPr>
          </a:p>
          <a:p>
            <a:pPr marL="0" indent="0">
              <a:buNone/>
            </a:pPr>
            <a:r>
              <a:rPr lang="en-US" sz="1900">
                <a:ea typeface="+mn-lt"/>
                <a:cs typeface="+mn-lt"/>
              </a:rPr>
              <a:t>4.3 - Materials selected are resistant to corrosion, salt water, and high winds. </a:t>
            </a:r>
            <a:endParaRPr lang="en-US" sz="1900">
              <a:solidFill>
                <a:srgbClr val="808080"/>
              </a:solidFill>
              <a:ea typeface="+mn-lt"/>
              <a:cs typeface="+mn-lt"/>
            </a:endParaRPr>
          </a:p>
          <a:p>
            <a:pPr marL="0" indent="0">
              <a:buNone/>
            </a:pPr>
            <a:r>
              <a:rPr lang="en-US" sz="1900">
                <a:ea typeface="+mn-lt"/>
                <a:cs typeface="+mn-lt"/>
              </a:rPr>
              <a:t>4.4 - Implement eco-friendly construction practices by sourcing local materials and using trains as the mode of transport when possible. </a:t>
            </a:r>
            <a:endParaRPr lang="en-US" sz="1900">
              <a:solidFill>
                <a:srgbClr val="808080"/>
              </a:solidFill>
              <a:ea typeface="+mn-lt"/>
              <a:cs typeface="+mn-lt"/>
            </a:endParaRPr>
          </a:p>
          <a:p>
            <a:pPr marL="0" indent="0">
              <a:buNone/>
            </a:pPr>
            <a:r>
              <a:rPr lang="en-US" sz="1900">
                <a:ea typeface="+mn-lt"/>
                <a:cs typeface="+mn-lt"/>
              </a:rPr>
              <a:t>4.5 - Plan end-of-life and decomposing of facility with the goal to recycle 90% of the materials used in the offshore energy island.</a:t>
            </a:r>
            <a:endParaRPr lang="en-US"/>
          </a:p>
        </p:txBody>
      </p:sp>
      <p:sp>
        <p:nvSpPr>
          <p:cNvPr id="16" name="Rectangle 15">
            <a:extLst>
              <a:ext uri="{FF2B5EF4-FFF2-40B4-BE49-F238E27FC236}">
                <a16:creationId xmlns:a16="http://schemas.microsoft.com/office/drawing/2014/main" id="{625B0AE1-3804-4E0F-9BBD-9F3AA036A045}"/>
              </a:ext>
            </a:extLst>
          </p:cNvPr>
          <p:cNvSpPr/>
          <p:nvPr/>
        </p:nvSpPr>
        <p:spPr>
          <a:xfrm>
            <a:off x="9814288" y="1146603"/>
            <a:ext cx="2533650" cy="472822"/>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b"/>
          <a:lstStyle/>
          <a:p>
            <a:pPr algn="ctr"/>
            <a:endParaRPr lang="en-GB"/>
          </a:p>
        </p:txBody>
      </p:sp>
      <p:sp>
        <p:nvSpPr>
          <p:cNvPr id="17" name="TextBox 16">
            <a:extLst>
              <a:ext uri="{FF2B5EF4-FFF2-40B4-BE49-F238E27FC236}">
                <a16:creationId xmlns:a16="http://schemas.microsoft.com/office/drawing/2014/main" id="{F8D02D30-A627-E85D-33E8-70845D923D9A}"/>
              </a:ext>
            </a:extLst>
          </p:cNvPr>
          <p:cNvSpPr txBox="1"/>
          <p:nvPr/>
        </p:nvSpPr>
        <p:spPr>
          <a:xfrm>
            <a:off x="9955333" y="1182959"/>
            <a:ext cx="1914604" cy="400110"/>
          </a:xfrm>
          <a:prstGeom prst="rect">
            <a:avLst/>
          </a:prstGeom>
          <a:noFill/>
        </p:spPr>
        <p:txBody>
          <a:bodyPr wrap="square" lIns="91440" tIns="45720" rIns="91440" bIns="45720" rtlCol="0" anchor="b">
            <a:spAutoFit/>
          </a:bodyPr>
          <a:lstStyle/>
          <a:p>
            <a:r>
              <a:rPr lang="en-GB" sz="2000" b="1"/>
              <a:t>Requirements</a:t>
            </a:r>
            <a:endParaRPr lang="en-GB" b="1"/>
          </a:p>
        </p:txBody>
      </p:sp>
      <p:cxnSp>
        <p:nvCxnSpPr>
          <p:cNvPr id="18" name="Straight Connector 17">
            <a:extLst>
              <a:ext uri="{FF2B5EF4-FFF2-40B4-BE49-F238E27FC236}">
                <a16:creationId xmlns:a16="http://schemas.microsoft.com/office/drawing/2014/main" id="{8F1C8420-3230-BFBB-C1D1-2EA3DDC91CC5}"/>
              </a:ext>
            </a:extLst>
          </p:cNvPr>
          <p:cNvCxnSpPr/>
          <p:nvPr/>
        </p:nvCxnSpPr>
        <p:spPr>
          <a:xfrm>
            <a:off x="7472670" y="1781037"/>
            <a:ext cx="4678173" cy="0"/>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234E858C-073A-2338-96D0-03160F5C5D60}"/>
              </a:ext>
            </a:extLst>
          </p:cNvPr>
          <p:cNvSpPr txBox="1"/>
          <p:nvPr/>
        </p:nvSpPr>
        <p:spPr>
          <a:xfrm>
            <a:off x="8077015" y="1847731"/>
            <a:ext cx="4074802" cy="523220"/>
          </a:xfrm>
          <a:prstGeom prst="rect">
            <a:avLst/>
          </a:prstGeom>
          <a:noFill/>
        </p:spPr>
        <p:txBody>
          <a:bodyPr wrap="square" lIns="91440" tIns="45720" rIns="91440" bIns="45720" anchor="b">
            <a:spAutoFit/>
          </a:bodyPr>
          <a:lstStyle/>
          <a:p>
            <a:r>
              <a:rPr lang="en-GB" sz="1400" i="1">
                <a:latin typeface="Arial"/>
                <a:ea typeface="+mn-lt"/>
                <a:cs typeface="Arial"/>
              </a:rPr>
              <a:t>How can the manufacturing process take into account sustainability?</a:t>
            </a:r>
            <a:endParaRPr lang="en-GB" sz="1400" i="1">
              <a:latin typeface="Arial"/>
              <a:cs typeface="Arial"/>
            </a:endParaRPr>
          </a:p>
        </p:txBody>
      </p:sp>
      <p:sp>
        <p:nvSpPr>
          <p:cNvPr id="20" name="Rectangle 19">
            <a:extLst>
              <a:ext uri="{FF2B5EF4-FFF2-40B4-BE49-F238E27FC236}">
                <a16:creationId xmlns:a16="http://schemas.microsoft.com/office/drawing/2014/main" id="{0D6E3610-0340-444B-9AD1-465733641711}"/>
              </a:ext>
            </a:extLst>
          </p:cNvPr>
          <p:cNvSpPr/>
          <p:nvPr/>
        </p:nvSpPr>
        <p:spPr>
          <a:xfrm>
            <a:off x="8287402" y="469873"/>
            <a:ext cx="4057869" cy="472822"/>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b"/>
          <a:lstStyle/>
          <a:p>
            <a:pPr algn="ctr"/>
            <a:endParaRPr lang="en-GB"/>
          </a:p>
        </p:txBody>
      </p:sp>
      <p:sp>
        <p:nvSpPr>
          <p:cNvPr id="21" name="Title 1">
            <a:extLst>
              <a:ext uri="{FF2B5EF4-FFF2-40B4-BE49-F238E27FC236}">
                <a16:creationId xmlns:a16="http://schemas.microsoft.com/office/drawing/2014/main" id="{5FCD07D2-7C60-2BA6-0A93-9FC9C817BCAF}"/>
              </a:ext>
            </a:extLst>
          </p:cNvPr>
          <p:cNvSpPr>
            <a:spLocks noGrp="1"/>
          </p:cNvSpPr>
          <p:nvPr>
            <p:ph type="title"/>
          </p:nvPr>
        </p:nvSpPr>
        <p:spPr>
          <a:xfrm>
            <a:off x="8077015" y="70171"/>
            <a:ext cx="4631240" cy="815109"/>
          </a:xfrm>
        </p:spPr>
        <p:txBody>
          <a:bodyPr vert="horz" lIns="91440" tIns="45720" rIns="91440" bIns="45720" rtlCol="0" anchor="b">
            <a:normAutofit/>
          </a:bodyPr>
          <a:lstStyle/>
          <a:p>
            <a:pPr algn="ctr"/>
            <a:r>
              <a:rPr lang="en-US" sz="4800" b="1"/>
              <a:t>4. LIFE CYCLE </a:t>
            </a:r>
          </a:p>
        </p:txBody>
      </p:sp>
      <p:pic>
        <p:nvPicPr>
          <p:cNvPr id="22" name="Picture 21" descr="Life Cycle Assessment explained: an introduction to building LCA">
            <a:extLst>
              <a:ext uri="{FF2B5EF4-FFF2-40B4-BE49-F238E27FC236}">
                <a16:creationId xmlns:a16="http://schemas.microsoft.com/office/drawing/2014/main" id="{25227BF5-5D65-D4B2-8959-D756BCFA62E2}"/>
              </a:ext>
            </a:extLst>
          </p:cNvPr>
          <p:cNvPicPr>
            <a:picLocks noChangeAspect="1"/>
          </p:cNvPicPr>
          <p:nvPr/>
        </p:nvPicPr>
        <p:blipFill>
          <a:blip r:embed="rId3">
            <a:extLst>
              <a:ext uri="{BEBA8EAE-BF5A-486C-A8C5-ECC9F3942E4B}">
                <a14:imgProps xmlns:a14="http://schemas.microsoft.com/office/drawing/2010/main">
                  <a14:imgLayer r:embed="rId4">
                    <a14:imgEffect>
                      <a14:saturation sat="83000"/>
                    </a14:imgEffect>
                    <a14:imgEffect>
                      <a14:brightnessContrast bright="3000" contrast="-14000"/>
                    </a14:imgEffect>
                  </a14:imgLayer>
                </a14:imgProps>
              </a:ext>
            </a:extLst>
          </a:blip>
          <a:stretch>
            <a:fillRect/>
          </a:stretch>
        </p:blipFill>
        <p:spPr>
          <a:xfrm>
            <a:off x="310055" y="612228"/>
            <a:ext cx="5607268" cy="5646682"/>
          </a:xfrm>
          <a:prstGeom prst="rect">
            <a:avLst/>
          </a:prstGeom>
        </p:spPr>
      </p:pic>
      <p:sp>
        <p:nvSpPr>
          <p:cNvPr id="23" name="TextBox 22">
            <a:extLst>
              <a:ext uri="{FF2B5EF4-FFF2-40B4-BE49-F238E27FC236}">
                <a16:creationId xmlns:a16="http://schemas.microsoft.com/office/drawing/2014/main" id="{74A607F1-0AF9-B7F5-7524-500C3281C700}"/>
              </a:ext>
            </a:extLst>
          </p:cNvPr>
          <p:cNvSpPr txBox="1"/>
          <p:nvPr/>
        </p:nvSpPr>
        <p:spPr>
          <a:xfrm>
            <a:off x="-5255" y="6576848"/>
            <a:ext cx="4516821"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t>https://www.oneclicklca.com/life-cycle-assessment-explained/</a:t>
            </a:r>
          </a:p>
        </p:txBody>
      </p:sp>
    </p:spTree>
    <p:extLst>
      <p:ext uri="{BB962C8B-B14F-4D97-AF65-F5344CB8AC3E}">
        <p14:creationId xmlns:p14="http://schemas.microsoft.com/office/powerpoint/2010/main" val="25972276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DB089DA-9C09-49E1-9B3B-DAF98B9E5AB0}"/>
              </a:ext>
            </a:extLst>
          </p:cNvPr>
          <p:cNvSpPr>
            <a:spLocks noChangeAspect="1"/>
          </p:cNvSpPr>
          <p:nvPr/>
        </p:nvSpPr>
        <p:spPr>
          <a:xfrm>
            <a:off x="-1419" y="1"/>
            <a:ext cx="12184492" cy="6929888"/>
          </a:xfrm>
          <a:prstGeom prst="rect">
            <a:avLst/>
          </a:prstGeom>
          <a:ln/>
          <a:effectLst>
            <a:outerShdw blurRad="63500" dist="38100" dir="2700000">
              <a:srgbClr val="000000">
                <a:alpha val="4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5" name="Flowchart: Terminator 4">
            <a:extLst>
              <a:ext uri="{FF2B5EF4-FFF2-40B4-BE49-F238E27FC236}">
                <a16:creationId xmlns:a16="http://schemas.microsoft.com/office/drawing/2014/main" id="{60EE6E42-B93C-4FE7-85B2-89967B97F707}"/>
              </a:ext>
            </a:extLst>
          </p:cNvPr>
          <p:cNvSpPr/>
          <p:nvPr/>
        </p:nvSpPr>
        <p:spPr>
          <a:xfrm>
            <a:off x="5724869" y="268078"/>
            <a:ext cx="1562987"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GB" sz="1400"/>
              <a:t>Offshore Energy Island</a:t>
            </a:r>
          </a:p>
        </p:txBody>
      </p:sp>
      <p:sp>
        <p:nvSpPr>
          <p:cNvPr id="6" name="Flowchart: Terminator 5">
            <a:extLst>
              <a:ext uri="{FF2B5EF4-FFF2-40B4-BE49-F238E27FC236}">
                <a16:creationId xmlns:a16="http://schemas.microsoft.com/office/drawing/2014/main" id="{DA36B5E4-5361-4B6D-8B4A-A81F2E462223}"/>
              </a:ext>
            </a:extLst>
          </p:cNvPr>
          <p:cNvSpPr/>
          <p:nvPr/>
        </p:nvSpPr>
        <p:spPr>
          <a:xfrm>
            <a:off x="9896568" y="1096152"/>
            <a:ext cx="1562987" cy="456563"/>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GB" sz="1400"/>
              <a:t>Wave Energy Converters</a:t>
            </a:r>
          </a:p>
        </p:txBody>
      </p:sp>
      <p:sp>
        <p:nvSpPr>
          <p:cNvPr id="7" name="Flowchart: Terminator 6">
            <a:extLst>
              <a:ext uri="{FF2B5EF4-FFF2-40B4-BE49-F238E27FC236}">
                <a16:creationId xmlns:a16="http://schemas.microsoft.com/office/drawing/2014/main" id="{7B855DE9-7420-41CE-A55A-53C82F9BB512}"/>
              </a:ext>
            </a:extLst>
          </p:cNvPr>
          <p:cNvSpPr/>
          <p:nvPr/>
        </p:nvSpPr>
        <p:spPr>
          <a:xfrm>
            <a:off x="5721614" y="1131797"/>
            <a:ext cx="1562987" cy="456563"/>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GB" sz="1400"/>
              <a:t>Wind Turbines</a:t>
            </a:r>
          </a:p>
        </p:txBody>
      </p:sp>
      <p:sp>
        <p:nvSpPr>
          <p:cNvPr id="8" name="Flowchart: Terminator 7">
            <a:extLst>
              <a:ext uri="{FF2B5EF4-FFF2-40B4-BE49-F238E27FC236}">
                <a16:creationId xmlns:a16="http://schemas.microsoft.com/office/drawing/2014/main" id="{D4F99C39-32B7-4845-BA6D-18021503BDB0}"/>
              </a:ext>
            </a:extLst>
          </p:cNvPr>
          <p:cNvSpPr/>
          <p:nvPr/>
        </p:nvSpPr>
        <p:spPr>
          <a:xfrm>
            <a:off x="997739" y="1147345"/>
            <a:ext cx="1562987" cy="456563"/>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GB" sz="1400"/>
              <a:t>Solar Panels</a:t>
            </a:r>
          </a:p>
        </p:txBody>
      </p:sp>
      <p:sp>
        <p:nvSpPr>
          <p:cNvPr id="9" name="Flowchart: Terminator 8">
            <a:extLst>
              <a:ext uri="{FF2B5EF4-FFF2-40B4-BE49-F238E27FC236}">
                <a16:creationId xmlns:a16="http://schemas.microsoft.com/office/drawing/2014/main" id="{0533B887-F263-4DDA-BF65-0D252110AD37}"/>
              </a:ext>
            </a:extLst>
          </p:cNvPr>
          <p:cNvSpPr/>
          <p:nvPr/>
        </p:nvSpPr>
        <p:spPr>
          <a:xfrm>
            <a:off x="5753347" y="4732468"/>
            <a:ext cx="1562987" cy="456563"/>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GB" sz="1400"/>
              <a:t>Controller</a:t>
            </a:r>
          </a:p>
        </p:txBody>
      </p:sp>
      <p:sp>
        <p:nvSpPr>
          <p:cNvPr id="10" name="Flowchart: Terminator 9">
            <a:extLst>
              <a:ext uri="{FF2B5EF4-FFF2-40B4-BE49-F238E27FC236}">
                <a16:creationId xmlns:a16="http://schemas.microsoft.com/office/drawing/2014/main" id="{44B19340-01D1-4791-9EDE-41B5C67EF680}"/>
              </a:ext>
            </a:extLst>
          </p:cNvPr>
          <p:cNvSpPr/>
          <p:nvPr/>
        </p:nvSpPr>
        <p:spPr>
          <a:xfrm>
            <a:off x="5721614" y="2012656"/>
            <a:ext cx="1562987" cy="456563"/>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GB" sz="1400"/>
              <a:t>Wind </a:t>
            </a:r>
          </a:p>
        </p:txBody>
      </p:sp>
      <p:sp>
        <p:nvSpPr>
          <p:cNvPr id="11" name="Flowchart: Terminator 10">
            <a:extLst>
              <a:ext uri="{FF2B5EF4-FFF2-40B4-BE49-F238E27FC236}">
                <a16:creationId xmlns:a16="http://schemas.microsoft.com/office/drawing/2014/main" id="{0D6E70B2-1507-4B7F-8290-ACF94512721C}"/>
              </a:ext>
            </a:extLst>
          </p:cNvPr>
          <p:cNvSpPr/>
          <p:nvPr/>
        </p:nvSpPr>
        <p:spPr>
          <a:xfrm>
            <a:off x="5721614" y="2919675"/>
            <a:ext cx="1562987" cy="456563"/>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GB" sz="1400"/>
              <a:t>Gear System</a:t>
            </a:r>
          </a:p>
        </p:txBody>
      </p:sp>
      <p:sp>
        <p:nvSpPr>
          <p:cNvPr id="12" name="Flowchart: Terminator 11">
            <a:extLst>
              <a:ext uri="{FF2B5EF4-FFF2-40B4-BE49-F238E27FC236}">
                <a16:creationId xmlns:a16="http://schemas.microsoft.com/office/drawing/2014/main" id="{238E8C31-DB42-4E09-AE91-0B359A64FD6D}"/>
              </a:ext>
            </a:extLst>
          </p:cNvPr>
          <p:cNvSpPr/>
          <p:nvPr/>
        </p:nvSpPr>
        <p:spPr>
          <a:xfrm>
            <a:off x="5750017" y="5555278"/>
            <a:ext cx="1562987" cy="456563"/>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US" sz="1400"/>
              <a:t>Offshore substation</a:t>
            </a:r>
            <a:endParaRPr lang="en-GB" sz="1400"/>
          </a:p>
        </p:txBody>
      </p:sp>
      <p:sp>
        <p:nvSpPr>
          <p:cNvPr id="13" name="Flowchart: Terminator 12">
            <a:extLst>
              <a:ext uri="{FF2B5EF4-FFF2-40B4-BE49-F238E27FC236}">
                <a16:creationId xmlns:a16="http://schemas.microsoft.com/office/drawing/2014/main" id="{DD38FA38-1138-4A88-918D-76B7D28B1306}"/>
              </a:ext>
            </a:extLst>
          </p:cNvPr>
          <p:cNvSpPr/>
          <p:nvPr/>
        </p:nvSpPr>
        <p:spPr>
          <a:xfrm>
            <a:off x="5750368" y="3846307"/>
            <a:ext cx="1562987" cy="456563"/>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GB" sz="1400"/>
              <a:t>Generator</a:t>
            </a:r>
          </a:p>
        </p:txBody>
      </p:sp>
      <p:cxnSp>
        <p:nvCxnSpPr>
          <p:cNvPr id="14" name="Straight Arrow Connector 13">
            <a:extLst>
              <a:ext uri="{FF2B5EF4-FFF2-40B4-BE49-F238E27FC236}">
                <a16:creationId xmlns:a16="http://schemas.microsoft.com/office/drawing/2014/main" id="{AA3348AF-47ED-4EF8-80D9-025799659E16}"/>
              </a:ext>
            </a:extLst>
          </p:cNvPr>
          <p:cNvCxnSpPr>
            <a:cxnSpLocks/>
          </p:cNvCxnSpPr>
          <p:nvPr/>
        </p:nvCxnSpPr>
        <p:spPr>
          <a:xfrm>
            <a:off x="6463231" y="796528"/>
            <a:ext cx="11122" cy="320892"/>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DCF8050B-63FE-40A1-1A9C-685E7DD708B6}"/>
              </a:ext>
            </a:extLst>
          </p:cNvPr>
          <p:cNvCxnSpPr>
            <a:cxnSpLocks/>
          </p:cNvCxnSpPr>
          <p:nvPr/>
        </p:nvCxnSpPr>
        <p:spPr>
          <a:xfrm>
            <a:off x="6503108" y="1588359"/>
            <a:ext cx="0" cy="409920"/>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A396ED52-820E-5069-77BB-527F950B67C2}"/>
              </a:ext>
            </a:extLst>
          </p:cNvPr>
          <p:cNvCxnSpPr>
            <a:cxnSpLocks/>
          </p:cNvCxnSpPr>
          <p:nvPr/>
        </p:nvCxnSpPr>
        <p:spPr>
          <a:xfrm>
            <a:off x="6503108" y="2483595"/>
            <a:ext cx="0" cy="436080"/>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19" name="Straight Arrow Connector 18">
            <a:extLst>
              <a:ext uri="{FF2B5EF4-FFF2-40B4-BE49-F238E27FC236}">
                <a16:creationId xmlns:a16="http://schemas.microsoft.com/office/drawing/2014/main" id="{2C2EB132-9B92-730D-183A-3F736189B6E2}"/>
              </a:ext>
            </a:extLst>
          </p:cNvPr>
          <p:cNvCxnSpPr>
            <a:cxnSpLocks/>
          </p:cNvCxnSpPr>
          <p:nvPr/>
        </p:nvCxnSpPr>
        <p:spPr>
          <a:xfrm>
            <a:off x="6502605" y="3376237"/>
            <a:ext cx="0" cy="436080"/>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BC34251F-EE89-5A7F-8878-19476BB4FFED}"/>
              </a:ext>
            </a:extLst>
          </p:cNvPr>
          <p:cNvCxnSpPr>
            <a:cxnSpLocks/>
          </p:cNvCxnSpPr>
          <p:nvPr/>
        </p:nvCxnSpPr>
        <p:spPr>
          <a:xfrm>
            <a:off x="6531512" y="4317247"/>
            <a:ext cx="0" cy="436080"/>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22" name="Connector: Elbow 21">
            <a:extLst>
              <a:ext uri="{FF2B5EF4-FFF2-40B4-BE49-F238E27FC236}">
                <a16:creationId xmlns:a16="http://schemas.microsoft.com/office/drawing/2014/main" id="{DBDC646C-135F-66B7-8F23-CAB4A5D8382F}"/>
              </a:ext>
            </a:extLst>
          </p:cNvPr>
          <p:cNvCxnSpPr>
            <a:cxnSpLocks/>
          </p:cNvCxnSpPr>
          <p:nvPr/>
        </p:nvCxnSpPr>
        <p:spPr>
          <a:xfrm flipV="1">
            <a:off x="-2095118" y="3271998"/>
            <a:ext cx="2028091" cy="1194990"/>
          </a:xfrm>
          <a:prstGeom prst="bentConnector2">
            <a:avLst/>
          </a:prstGeom>
          <a:ln w="38100">
            <a:solidFill>
              <a:schemeClr val="bg1"/>
            </a:solidFill>
            <a:prstDash val="sysDash"/>
            <a:tailEnd type="triangle"/>
          </a:ln>
        </p:spPr>
        <p:style>
          <a:lnRef idx="2">
            <a:schemeClr val="accent1"/>
          </a:lnRef>
          <a:fillRef idx="0">
            <a:schemeClr val="accent1"/>
          </a:fillRef>
          <a:effectRef idx="1">
            <a:schemeClr val="accent1"/>
          </a:effectRef>
          <a:fontRef idx="minor">
            <a:schemeClr val="tx1"/>
          </a:fontRef>
        </p:style>
      </p:cxnSp>
      <p:sp>
        <p:nvSpPr>
          <p:cNvPr id="23" name="TextBox 22">
            <a:extLst>
              <a:ext uri="{FF2B5EF4-FFF2-40B4-BE49-F238E27FC236}">
                <a16:creationId xmlns:a16="http://schemas.microsoft.com/office/drawing/2014/main" id="{DC74961E-966F-086F-838B-B6175B116CCC}"/>
              </a:ext>
            </a:extLst>
          </p:cNvPr>
          <p:cNvSpPr txBox="1"/>
          <p:nvPr/>
        </p:nvSpPr>
        <p:spPr>
          <a:xfrm>
            <a:off x="71830" y="6980841"/>
            <a:ext cx="11639931"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rgbClr val="FF0000"/>
                </a:solidFill>
                <a:ea typeface="Calibri"/>
                <a:cs typeface="Calibri"/>
              </a:rPr>
              <a:t>CAN EVERY GROUP FILL THIS IN FOR THEIR SECTION PLEASE</a:t>
            </a:r>
          </a:p>
        </p:txBody>
      </p:sp>
      <p:sp>
        <p:nvSpPr>
          <p:cNvPr id="2" name="Flowchart: Terminator 1">
            <a:extLst>
              <a:ext uri="{FF2B5EF4-FFF2-40B4-BE49-F238E27FC236}">
                <a16:creationId xmlns:a16="http://schemas.microsoft.com/office/drawing/2014/main" id="{E1A39780-FB6B-18F8-9C86-39FE74196E09}"/>
              </a:ext>
            </a:extLst>
          </p:cNvPr>
          <p:cNvSpPr/>
          <p:nvPr/>
        </p:nvSpPr>
        <p:spPr>
          <a:xfrm>
            <a:off x="1016495" y="1856781"/>
            <a:ext cx="1562987" cy="456563"/>
          </a:xfrm>
          <a:prstGeom prst="flowChartTerminator">
            <a:avLst/>
          </a:prstGeom>
        </p:spPr>
        <p:style>
          <a:lnRef idx="2">
            <a:schemeClr val="accent4"/>
          </a:lnRef>
          <a:fillRef idx="1">
            <a:schemeClr val="lt1"/>
          </a:fillRef>
          <a:effectRef idx="0">
            <a:schemeClr val="accent4"/>
          </a:effectRef>
          <a:fontRef idx="minor">
            <a:schemeClr val="dk1"/>
          </a:fontRef>
        </p:style>
        <p:txBody>
          <a:bodyPr lIns="91440" tIns="45720" rIns="91440" bIns="45720"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GB" sz="1400"/>
              <a:t>Solar Radiation</a:t>
            </a:r>
          </a:p>
        </p:txBody>
      </p:sp>
      <p:sp>
        <p:nvSpPr>
          <p:cNvPr id="3" name="Flowchart: Terminator 2">
            <a:extLst>
              <a:ext uri="{FF2B5EF4-FFF2-40B4-BE49-F238E27FC236}">
                <a16:creationId xmlns:a16="http://schemas.microsoft.com/office/drawing/2014/main" id="{A0E55E7E-7171-F283-6765-E4D3B82F9CDF}"/>
              </a:ext>
            </a:extLst>
          </p:cNvPr>
          <p:cNvSpPr/>
          <p:nvPr/>
        </p:nvSpPr>
        <p:spPr>
          <a:xfrm>
            <a:off x="1016495" y="2557967"/>
            <a:ext cx="1562987" cy="456563"/>
          </a:xfrm>
          <a:prstGeom prst="flowChartTerminator">
            <a:avLst/>
          </a:prstGeom>
        </p:spPr>
        <p:style>
          <a:lnRef idx="2">
            <a:schemeClr val="accent4"/>
          </a:lnRef>
          <a:fillRef idx="1">
            <a:schemeClr val="lt1"/>
          </a:fillRef>
          <a:effectRef idx="0">
            <a:schemeClr val="accent4"/>
          </a:effectRef>
          <a:fontRef idx="minor">
            <a:schemeClr val="dk1"/>
          </a:fontRef>
        </p:style>
        <p:txBody>
          <a:bodyPr lIns="91440" tIns="45720" rIns="91440" bIns="45720"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GB" sz="1400"/>
              <a:t>Solar Cells</a:t>
            </a:r>
          </a:p>
        </p:txBody>
      </p:sp>
      <p:sp>
        <p:nvSpPr>
          <p:cNvPr id="24" name="Flowchart: Terminator 23">
            <a:extLst>
              <a:ext uri="{FF2B5EF4-FFF2-40B4-BE49-F238E27FC236}">
                <a16:creationId xmlns:a16="http://schemas.microsoft.com/office/drawing/2014/main" id="{22FDC3E4-342B-A3CA-7343-BC442D4017AA}"/>
              </a:ext>
            </a:extLst>
          </p:cNvPr>
          <p:cNvSpPr/>
          <p:nvPr/>
        </p:nvSpPr>
        <p:spPr>
          <a:xfrm>
            <a:off x="958985" y="3322470"/>
            <a:ext cx="1562987" cy="456563"/>
          </a:xfrm>
          <a:prstGeom prst="flowChartTerminator">
            <a:avLst/>
          </a:prstGeom>
        </p:spPr>
        <p:style>
          <a:lnRef idx="2">
            <a:schemeClr val="accent4"/>
          </a:lnRef>
          <a:fillRef idx="1">
            <a:schemeClr val="lt1"/>
          </a:fillRef>
          <a:effectRef idx="0">
            <a:schemeClr val="accent4"/>
          </a:effectRef>
          <a:fontRef idx="minor">
            <a:schemeClr val="dk1"/>
          </a:fontRef>
        </p:style>
        <p:txBody>
          <a:bodyPr lIns="91440" tIns="45720" rIns="91440" bIns="45720"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GB" sz="1400"/>
              <a:t>Inverter</a:t>
            </a:r>
          </a:p>
        </p:txBody>
      </p:sp>
      <p:sp>
        <p:nvSpPr>
          <p:cNvPr id="25" name="Flowchart: Terminator 24">
            <a:extLst>
              <a:ext uri="{FF2B5EF4-FFF2-40B4-BE49-F238E27FC236}">
                <a16:creationId xmlns:a16="http://schemas.microsoft.com/office/drawing/2014/main" id="{3365AE9D-CF1D-6678-89F7-AC745D6F16A2}"/>
              </a:ext>
            </a:extLst>
          </p:cNvPr>
          <p:cNvSpPr/>
          <p:nvPr/>
        </p:nvSpPr>
        <p:spPr>
          <a:xfrm>
            <a:off x="1020443" y="4030161"/>
            <a:ext cx="1562987" cy="456563"/>
          </a:xfrm>
          <a:prstGeom prst="flowChartTerminator">
            <a:avLst/>
          </a:prstGeom>
        </p:spPr>
        <p:style>
          <a:lnRef idx="2">
            <a:schemeClr val="accent4"/>
          </a:lnRef>
          <a:fillRef idx="1">
            <a:schemeClr val="lt1"/>
          </a:fillRef>
          <a:effectRef idx="0">
            <a:schemeClr val="accent4"/>
          </a:effectRef>
          <a:fontRef idx="minor">
            <a:schemeClr val="dk1"/>
          </a:fontRef>
        </p:style>
        <p:txBody>
          <a:bodyPr lIns="91440" tIns="45720" rIns="91440" bIns="45720"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GB" sz="1400"/>
              <a:t>Battery Storage</a:t>
            </a:r>
          </a:p>
        </p:txBody>
      </p:sp>
      <p:sp>
        <p:nvSpPr>
          <p:cNvPr id="26" name="Flowchart: Terminator 25">
            <a:extLst>
              <a:ext uri="{FF2B5EF4-FFF2-40B4-BE49-F238E27FC236}">
                <a16:creationId xmlns:a16="http://schemas.microsoft.com/office/drawing/2014/main" id="{391FAD03-BD84-FA00-9C0B-34D6D598B22D}"/>
              </a:ext>
            </a:extLst>
          </p:cNvPr>
          <p:cNvSpPr/>
          <p:nvPr/>
        </p:nvSpPr>
        <p:spPr>
          <a:xfrm>
            <a:off x="3430065" y="6286332"/>
            <a:ext cx="1562987" cy="456563"/>
          </a:xfrm>
          <a:prstGeom prst="flowChartTerminator">
            <a:avLst/>
          </a:prstGeom>
        </p:spPr>
        <p:style>
          <a:lnRef idx="2">
            <a:schemeClr val="accent4"/>
          </a:lnRef>
          <a:fillRef idx="1">
            <a:schemeClr val="lt1"/>
          </a:fillRef>
          <a:effectRef idx="0">
            <a:schemeClr val="accent4"/>
          </a:effectRef>
          <a:fontRef idx="minor">
            <a:schemeClr val="dk1"/>
          </a:fontRef>
        </p:style>
        <p:txBody>
          <a:bodyPr lIns="91440" tIns="45720" rIns="91440" bIns="45720"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GB" sz="1400"/>
              <a:t>Power Grid</a:t>
            </a:r>
          </a:p>
        </p:txBody>
      </p:sp>
      <p:cxnSp>
        <p:nvCxnSpPr>
          <p:cNvPr id="28" name="Straight Arrow Connector 27">
            <a:extLst>
              <a:ext uri="{FF2B5EF4-FFF2-40B4-BE49-F238E27FC236}">
                <a16:creationId xmlns:a16="http://schemas.microsoft.com/office/drawing/2014/main" id="{D44E7322-7B8B-B4CB-2996-579AC76EA314}"/>
              </a:ext>
            </a:extLst>
          </p:cNvPr>
          <p:cNvCxnSpPr>
            <a:cxnSpLocks/>
          </p:cNvCxnSpPr>
          <p:nvPr/>
        </p:nvCxnSpPr>
        <p:spPr>
          <a:xfrm flipH="1">
            <a:off x="1773182" y="1607747"/>
            <a:ext cx="0" cy="238441"/>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29" name="Straight Arrow Connector 28">
            <a:extLst>
              <a:ext uri="{FF2B5EF4-FFF2-40B4-BE49-F238E27FC236}">
                <a16:creationId xmlns:a16="http://schemas.microsoft.com/office/drawing/2014/main" id="{DAC7858D-77A3-4EDE-D9C7-215B3FCA222D}"/>
              </a:ext>
            </a:extLst>
          </p:cNvPr>
          <p:cNvCxnSpPr>
            <a:cxnSpLocks/>
          </p:cNvCxnSpPr>
          <p:nvPr/>
        </p:nvCxnSpPr>
        <p:spPr>
          <a:xfrm flipH="1">
            <a:off x="1787559" y="2313114"/>
            <a:ext cx="0" cy="238441"/>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id="{772E37CE-B1F0-1619-3F0E-135322E9F25B}"/>
              </a:ext>
            </a:extLst>
          </p:cNvPr>
          <p:cNvCxnSpPr>
            <a:cxnSpLocks/>
          </p:cNvCxnSpPr>
          <p:nvPr/>
        </p:nvCxnSpPr>
        <p:spPr>
          <a:xfrm flipH="1">
            <a:off x="1787558" y="3038820"/>
            <a:ext cx="0" cy="238442"/>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1FBB2A2D-71DA-8AB9-9178-AB4396060F23}"/>
              </a:ext>
            </a:extLst>
          </p:cNvPr>
          <p:cNvCxnSpPr>
            <a:cxnSpLocks/>
          </p:cNvCxnSpPr>
          <p:nvPr/>
        </p:nvCxnSpPr>
        <p:spPr>
          <a:xfrm flipH="1">
            <a:off x="1787558" y="3781357"/>
            <a:ext cx="0" cy="238441"/>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pic>
        <p:nvPicPr>
          <p:cNvPr id="33" name="Picture 32" descr="A diagram of a mechanism&#10;&#10;Description automatically generated">
            <a:extLst>
              <a:ext uri="{FF2B5EF4-FFF2-40B4-BE49-F238E27FC236}">
                <a16:creationId xmlns:a16="http://schemas.microsoft.com/office/drawing/2014/main" id="{7FA95BFA-340E-02B8-0CFC-13CA18FF098E}"/>
              </a:ext>
            </a:extLst>
          </p:cNvPr>
          <p:cNvPicPr>
            <a:picLocks noChangeAspect="1"/>
          </p:cNvPicPr>
          <p:nvPr/>
        </p:nvPicPr>
        <p:blipFill>
          <a:blip r:embed="rId3"/>
          <a:stretch>
            <a:fillRect/>
          </a:stretch>
        </p:blipFill>
        <p:spPr>
          <a:xfrm>
            <a:off x="9928301" y="1492924"/>
            <a:ext cx="1560143" cy="4638786"/>
          </a:xfrm>
          <a:prstGeom prst="rect">
            <a:avLst/>
          </a:prstGeom>
        </p:spPr>
      </p:pic>
      <p:sp>
        <p:nvSpPr>
          <p:cNvPr id="35" name="Flowchart: Terminator 34">
            <a:extLst>
              <a:ext uri="{FF2B5EF4-FFF2-40B4-BE49-F238E27FC236}">
                <a16:creationId xmlns:a16="http://schemas.microsoft.com/office/drawing/2014/main" id="{B5C5DE45-3694-6C6B-0168-E7C809334089}"/>
              </a:ext>
            </a:extLst>
          </p:cNvPr>
          <p:cNvSpPr/>
          <p:nvPr/>
        </p:nvSpPr>
        <p:spPr>
          <a:xfrm>
            <a:off x="5758677" y="6329628"/>
            <a:ext cx="1562987" cy="456563"/>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US" sz="1400"/>
              <a:t>Transmission line</a:t>
            </a:r>
            <a:endParaRPr lang="en-GB" sz="1400"/>
          </a:p>
        </p:txBody>
      </p:sp>
      <p:cxnSp>
        <p:nvCxnSpPr>
          <p:cNvPr id="42" name="Straight Arrow Connector 41">
            <a:extLst>
              <a:ext uri="{FF2B5EF4-FFF2-40B4-BE49-F238E27FC236}">
                <a16:creationId xmlns:a16="http://schemas.microsoft.com/office/drawing/2014/main" id="{41EBF2E2-BF54-CFCF-41A2-EEAA0836BEBB}"/>
              </a:ext>
            </a:extLst>
          </p:cNvPr>
          <p:cNvCxnSpPr>
            <a:cxnSpLocks/>
          </p:cNvCxnSpPr>
          <p:nvPr/>
        </p:nvCxnSpPr>
        <p:spPr>
          <a:xfrm>
            <a:off x="6531511" y="6005239"/>
            <a:ext cx="1" cy="324389"/>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44" name="Straight Arrow Connector 43">
            <a:extLst>
              <a:ext uri="{FF2B5EF4-FFF2-40B4-BE49-F238E27FC236}">
                <a16:creationId xmlns:a16="http://schemas.microsoft.com/office/drawing/2014/main" id="{BD6160FD-69A1-B3B0-7535-B960A15B2632}"/>
              </a:ext>
            </a:extLst>
          </p:cNvPr>
          <p:cNvCxnSpPr>
            <a:cxnSpLocks/>
          </p:cNvCxnSpPr>
          <p:nvPr/>
        </p:nvCxnSpPr>
        <p:spPr>
          <a:xfrm flipH="1">
            <a:off x="4993052" y="6511510"/>
            <a:ext cx="756966" cy="0"/>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48" name="Connector: Elbow 47">
            <a:extLst>
              <a:ext uri="{FF2B5EF4-FFF2-40B4-BE49-F238E27FC236}">
                <a16:creationId xmlns:a16="http://schemas.microsoft.com/office/drawing/2014/main" id="{E851ECB4-2F02-B5AD-4D3B-D78946BC71C5}"/>
              </a:ext>
            </a:extLst>
          </p:cNvPr>
          <p:cNvCxnSpPr>
            <a:cxnSpLocks/>
          </p:cNvCxnSpPr>
          <p:nvPr/>
        </p:nvCxnSpPr>
        <p:spPr>
          <a:xfrm>
            <a:off x="430967" y="5389033"/>
            <a:ext cx="3976886" cy="711787"/>
          </a:xfrm>
          <a:prstGeom prst="bentConnector2">
            <a:avLst/>
          </a:prstGeom>
          <a:ln w="28575">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50" name="Connector: Elbow 49">
            <a:extLst>
              <a:ext uri="{FF2B5EF4-FFF2-40B4-BE49-F238E27FC236}">
                <a16:creationId xmlns:a16="http://schemas.microsoft.com/office/drawing/2014/main" id="{2550FBAE-BBCC-8E56-2BA4-5681580213F4}"/>
              </a:ext>
            </a:extLst>
          </p:cNvPr>
          <p:cNvCxnSpPr>
            <a:cxnSpLocks/>
          </p:cNvCxnSpPr>
          <p:nvPr/>
        </p:nvCxnSpPr>
        <p:spPr>
          <a:xfrm>
            <a:off x="-1082653" y="5394635"/>
            <a:ext cx="4762329" cy="1690891"/>
          </a:xfrm>
          <a:prstGeom prst="bentConnector3">
            <a:avLst>
              <a:gd name="adj1" fmla="val -4771"/>
            </a:avLst>
          </a:prstGeom>
          <a:ln w="28575">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8" name="Connector: Elbow 37">
            <a:extLst>
              <a:ext uri="{FF2B5EF4-FFF2-40B4-BE49-F238E27FC236}">
                <a16:creationId xmlns:a16="http://schemas.microsoft.com/office/drawing/2014/main" id="{F13159A2-6F32-62E3-0F1B-1D6D3C33AF12}"/>
              </a:ext>
            </a:extLst>
          </p:cNvPr>
          <p:cNvCxnSpPr>
            <a:cxnSpLocks/>
            <a:endCxn id="8" idx="0"/>
          </p:cNvCxnSpPr>
          <p:nvPr/>
        </p:nvCxnSpPr>
        <p:spPr>
          <a:xfrm rot="10800000" flipV="1">
            <a:off x="1779234" y="844083"/>
            <a:ext cx="4723375" cy="303262"/>
          </a:xfrm>
          <a:prstGeom prst="bentConnector2">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40" name="Connector: Elbow 39">
            <a:extLst>
              <a:ext uri="{FF2B5EF4-FFF2-40B4-BE49-F238E27FC236}">
                <a16:creationId xmlns:a16="http://schemas.microsoft.com/office/drawing/2014/main" id="{5D8D89C7-52D8-DB39-2F99-129268DAB1A4}"/>
              </a:ext>
            </a:extLst>
          </p:cNvPr>
          <p:cNvCxnSpPr>
            <a:cxnSpLocks/>
            <a:endCxn id="6" idx="0"/>
          </p:cNvCxnSpPr>
          <p:nvPr/>
        </p:nvCxnSpPr>
        <p:spPr>
          <a:xfrm>
            <a:off x="6482682" y="841405"/>
            <a:ext cx="4195380" cy="254747"/>
          </a:xfrm>
          <a:prstGeom prst="bentConnector2">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41982DDC-7488-2AC9-4D56-7900D39035DA}"/>
              </a:ext>
            </a:extLst>
          </p:cNvPr>
          <p:cNvCxnSpPr>
            <a:cxnSpLocks/>
          </p:cNvCxnSpPr>
          <p:nvPr/>
        </p:nvCxnSpPr>
        <p:spPr>
          <a:xfrm flipH="1">
            <a:off x="6531512" y="5182625"/>
            <a:ext cx="8658" cy="385002"/>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32" name="Connector: Elbow 31">
            <a:extLst>
              <a:ext uri="{FF2B5EF4-FFF2-40B4-BE49-F238E27FC236}">
                <a16:creationId xmlns:a16="http://schemas.microsoft.com/office/drawing/2014/main" id="{7ECBDE29-65EB-C9F9-DB68-734CA88295C8}"/>
              </a:ext>
            </a:extLst>
          </p:cNvPr>
          <p:cNvCxnSpPr/>
          <p:nvPr/>
        </p:nvCxnSpPr>
        <p:spPr>
          <a:xfrm>
            <a:off x="2579482" y="3576577"/>
            <a:ext cx="3142132" cy="1422729"/>
          </a:xfrm>
          <a:prstGeom prst="bentConnector3">
            <a:avLst/>
          </a:prstGeom>
          <a:ln w="28575">
            <a:solidFill>
              <a:schemeClr val="bg1"/>
            </a:solidFill>
            <a:prstDash val="sysDash"/>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37" name="Connector: Elbow 36">
            <a:extLst>
              <a:ext uri="{FF2B5EF4-FFF2-40B4-BE49-F238E27FC236}">
                <a16:creationId xmlns:a16="http://schemas.microsoft.com/office/drawing/2014/main" id="{7F8B2B69-95A2-1461-686D-A0C3DFB4B548}"/>
              </a:ext>
            </a:extLst>
          </p:cNvPr>
          <p:cNvCxnSpPr>
            <a:cxnSpLocks/>
          </p:cNvCxnSpPr>
          <p:nvPr/>
        </p:nvCxnSpPr>
        <p:spPr>
          <a:xfrm rot="10800000">
            <a:off x="7321664" y="4999307"/>
            <a:ext cx="2574904" cy="93555"/>
          </a:xfrm>
          <a:prstGeom prst="bentConnector3">
            <a:avLst/>
          </a:prstGeom>
          <a:ln w="28575">
            <a:solidFill>
              <a:schemeClr val="bg1"/>
            </a:solidFill>
            <a:prstDash val="sysDash"/>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8897982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extLst>
    <p:ext uri="{6950BFC3-D8DA-4A85-94F7-54DA5524770B}">
      <p188:commentRel xmlns:p188="http://schemas.microsoft.com/office/powerpoint/2018/8/main" r:id="rId2"/>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A13BCCA3-D3B8-A116-EDAC-F28DD845FD74}"/>
              </a:ext>
            </a:extLst>
          </p:cNvPr>
          <p:cNvSpPr/>
          <p:nvPr/>
        </p:nvSpPr>
        <p:spPr>
          <a:xfrm>
            <a:off x="5463320" y="2744670"/>
            <a:ext cx="2170253" cy="762000"/>
          </a:xfrm>
          <a:prstGeom prst="ellipse">
            <a:avLst/>
          </a:prstGeom>
          <a:ln/>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en-US" sz="1400" b="1">
                <a:latin typeface="Aptos Display"/>
              </a:rPr>
              <a:t>Offshore Sustainable Energy Island</a:t>
            </a:r>
          </a:p>
        </p:txBody>
      </p:sp>
      <p:sp>
        <p:nvSpPr>
          <p:cNvPr id="5" name="Oval 4">
            <a:extLst>
              <a:ext uri="{FF2B5EF4-FFF2-40B4-BE49-F238E27FC236}">
                <a16:creationId xmlns:a16="http://schemas.microsoft.com/office/drawing/2014/main" id="{A85D1595-D6FD-C014-2878-9BF33729542A}"/>
              </a:ext>
            </a:extLst>
          </p:cNvPr>
          <p:cNvSpPr/>
          <p:nvPr/>
        </p:nvSpPr>
        <p:spPr>
          <a:xfrm>
            <a:off x="3089446" y="3865498"/>
            <a:ext cx="1579048" cy="789955"/>
          </a:xfrm>
          <a:prstGeom prst="ellipse">
            <a:avLst/>
          </a:prstGeom>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en-US" sz="1400" b="1">
                <a:solidFill>
                  <a:schemeClr val="tx2">
                    <a:lumMod val="50000"/>
                    <a:lumOff val="50000"/>
                  </a:schemeClr>
                </a:solidFill>
                <a:latin typeface="Aptos Display"/>
                <a:ea typeface="ADLaM Display"/>
                <a:cs typeface="Calibri"/>
              </a:rPr>
              <a:t>Renewable Energy Systems</a:t>
            </a:r>
          </a:p>
        </p:txBody>
      </p:sp>
      <p:sp>
        <p:nvSpPr>
          <p:cNvPr id="11" name="Rectangle: Rounded Corners 10">
            <a:extLst>
              <a:ext uri="{FF2B5EF4-FFF2-40B4-BE49-F238E27FC236}">
                <a16:creationId xmlns:a16="http://schemas.microsoft.com/office/drawing/2014/main" id="{5796255C-ECE2-6CC3-333C-C8454E4F7240}"/>
              </a:ext>
            </a:extLst>
          </p:cNvPr>
          <p:cNvSpPr/>
          <p:nvPr/>
        </p:nvSpPr>
        <p:spPr>
          <a:xfrm>
            <a:off x="2754603" y="2638706"/>
            <a:ext cx="1380417" cy="315547"/>
          </a:xfrm>
          <a:prstGeom prst="roundRect">
            <a:avLst/>
          </a:prstGeom>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en-US" sz="1400">
                <a:solidFill>
                  <a:schemeClr val="accent6">
                    <a:lumMod val="75000"/>
                  </a:schemeClr>
                </a:solidFill>
                <a:latin typeface="Aptos Display"/>
                <a:ea typeface="ADLaM Display"/>
                <a:cs typeface="Calibri"/>
              </a:rPr>
              <a:t>Hybrid Systems</a:t>
            </a:r>
          </a:p>
        </p:txBody>
      </p:sp>
      <p:sp>
        <p:nvSpPr>
          <p:cNvPr id="14" name="Rectangle: Rounded Corners 13">
            <a:extLst>
              <a:ext uri="{FF2B5EF4-FFF2-40B4-BE49-F238E27FC236}">
                <a16:creationId xmlns:a16="http://schemas.microsoft.com/office/drawing/2014/main" id="{C943543E-45C3-A5AA-DE06-04D1FCC8EAE5}"/>
              </a:ext>
            </a:extLst>
          </p:cNvPr>
          <p:cNvSpPr/>
          <p:nvPr/>
        </p:nvSpPr>
        <p:spPr>
          <a:xfrm>
            <a:off x="1172730" y="3256021"/>
            <a:ext cx="1496163" cy="479521"/>
          </a:xfrm>
          <a:prstGeom prst="roundRect">
            <a:avLst/>
          </a:prstGeom>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en-US" sz="1400">
                <a:solidFill>
                  <a:schemeClr val="accent6">
                    <a:lumMod val="75000"/>
                  </a:schemeClr>
                </a:solidFill>
                <a:latin typeface="Aptos Display"/>
                <a:ea typeface="ADLaM Display"/>
                <a:cs typeface="Calibri"/>
              </a:rPr>
              <a:t>Photovoltaic Panels</a:t>
            </a:r>
          </a:p>
        </p:txBody>
      </p:sp>
      <p:sp>
        <p:nvSpPr>
          <p:cNvPr id="15" name="Rectangle: Rounded Corners 14">
            <a:extLst>
              <a:ext uri="{FF2B5EF4-FFF2-40B4-BE49-F238E27FC236}">
                <a16:creationId xmlns:a16="http://schemas.microsoft.com/office/drawing/2014/main" id="{CCB0BCD3-CEDC-E694-318B-77F03EDB050D}"/>
              </a:ext>
            </a:extLst>
          </p:cNvPr>
          <p:cNvSpPr/>
          <p:nvPr/>
        </p:nvSpPr>
        <p:spPr>
          <a:xfrm>
            <a:off x="1211313" y="4625692"/>
            <a:ext cx="1457581" cy="421648"/>
          </a:xfrm>
          <a:prstGeom prst="roundRect">
            <a:avLst/>
          </a:prstGeom>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en-US" sz="1400">
                <a:solidFill>
                  <a:schemeClr val="accent6">
                    <a:lumMod val="75000"/>
                  </a:schemeClr>
                </a:solidFill>
                <a:latin typeface="Aptos Display"/>
                <a:ea typeface="ADLaM Display"/>
                <a:cs typeface="Calibri"/>
              </a:rPr>
              <a:t>Wave Energy Converters</a:t>
            </a:r>
          </a:p>
        </p:txBody>
      </p:sp>
      <p:sp>
        <p:nvSpPr>
          <p:cNvPr id="18" name="Rectangle: Rounded Corners 17">
            <a:extLst>
              <a:ext uri="{FF2B5EF4-FFF2-40B4-BE49-F238E27FC236}">
                <a16:creationId xmlns:a16="http://schemas.microsoft.com/office/drawing/2014/main" id="{9F9C42A3-B706-E1EA-FFFE-D525E9C8E5C8}"/>
              </a:ext>
            </a:extLst>
          </p:cNvPr>
          <p:cNvSpPr/>
          <p:nvPr/>
        </p:nvSpPr>
        <p:spPr>
          <a:xfrm>
            <a:off x="2677439" y="5435919"/>
            <a:ext cx="1457581" cy="421648"/>
          </a:xfrm>
          <a:prstGeom prst="roundRect">
            <a:avLst/>
          </a:prstGeom>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en-US" sz="1400">
                <a:solidFill>
                  <a:schemeClr val="accent6">
                    <a:lumMod val="75000"/>
                  </a:schemeClr>
                </a:solidFill>
                <a:latin typeface="Aptos Display"/>
                <a:ea typeface="ADLaM Display"/>
                <a:cs typeface="Calibri"/>
              </a:rPr>
              <a:t>Tidal Energy Systems</a:t>
            </a:r>
          </a:p>
        </p:txBody>
      </p:sp>
      <p:sp>
        <p:nvSpPr>
          <p:cNvPr id="19" name="Rectangle: Rounded Corners 18">
            <a:extLst>
              <a:ext uri="{FF2B5EF4-FFF2-40B4-BE49-F238E27FC236}">
                <a16:creationId xmlns:a16="http://schemas.microsoft.com/office/drawing/2014/main" id="{CB10040C-F7D6-BA75-6673-AE65C8BC1272}"/>
              </a:ext>
            </a:extLst>
          </p:cNvPr>
          <p:cNvSpPr/>
          <p:nvPr/>
        </p:nvSpPr>
        <p:spPr>
          <a:xfrm>
            <a:off x="4452224" y="5050097"/>
            <a:ext cx="1283961" cy="325193"/>
          </a:xfrm>
          <a:prstGeom prst="roundRect">
            <a:avLst/>
          </a:prstGeom>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en-US" sz="1400">
                <a:solidFill>
                  <a:schemeClr val="accent6">
                    <a:lumMod val="75000"/>
                  </a:schemeClr>
                </a:solidFill>
                <a:latin typeface="Aptos Display"/>
                <a:ea typeface="ADLaM Display"/>
                <a:cs typeface="Calibri"/>
              </a:rPr>
              <a:t>Wind Turbines</a:t>
            </a:r>
          </a:p>
        </p:txBody>
      </p:sp>
      <p:cxnSp>
        <p:nvCxnSpPr>
          <p:cNvPr id="20" name="Straight Arrow Connector 19">
            <a:extLst>
              <a:ext uri="{FF2B5EF4-FFF2-40B4-BE49-F238E27FC236}">
                <a16:creationId xmlns:a16="http://schemas.microsoft.com/office/drawing/2014/main" id="{7D3E4B39-8C02-C55C-BDE3-246DAF061111}"/>
              </a:ext>
            </a:extLst>
          </p:cNvPr>
          <p:cNvCxnSpPr/>
          <p:nvPr/>
        </p:nvCxnSpPr>
        <p:spPr>
          <a:xfrm flipH="1">
            <a:off x="4558204" y="3293742"/>
            <a:ext cx="1034005" cy="75042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1" name="Straight Arrow Connector 20">
            <a:extLst>
              <a:ext uri="{FF2B5EF4-FFF2-40B4-BE49-F238E27FC236}">
                <a16:creationId xmlns:a16="http://schemas.microsoft.com/office/drawing/2014/main" id="{CC2441AA-605C-8E78-2E21-68237C3BE0C0}"/>
              </a:ext>
            </a:extLst>
          </p:cNvPr>
          <p:cNvCxnSpPr>
            <a:cxnSpLocks/>
          </p:cNvCxnSpPr>
          <p:nvPr/>
        </p:nvCxnSpPr>
        <p:spPr>
          <a:xfrm>
            <a:off x="4357576" y="4576602"/>
            <a:ext cx="133110" cy="46105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2" name="Straight Arrow Connector 21">
            <a:extLst>
              <a:ext uri="{FF2B5EF4-FFF2-40B4-BE49-F238E27FC236}">
                <a16:creationId xmlns:a16="http://schemas.microsoft.com/office/drawing/2014/main" id="{48CE3C7D-4302-4705-ABAB-10A1BE5A4160}"/>
              </a:ext>
            </a:extLst>
          </p:cNvPr>
          <p:cNvCxnSpPr>
            <a:cxnSpLocks/>
          </p:cNvCxnSpPr>
          <p:nvPr/>
        </p:nvCxnSpPr>
        <p:spPr>
          <a:xfrm flipH="1">
            <a:off x="3564711" y="4634478"/>
            <a:ext cx="79094" cy="789006"/>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4" name="Straight Arrow Connector 23">
            <a:extLst>
              <a:ext uri="{FF2B5EF4-FFF2-40B4-BE49-F238E27FC236}">
                <a16:creationId xmlns:a16="http://schemas.microsoft.com/office/drawing/2014/main" id="{0647D0DB-A0A7-3DC8-B7E9-B3AE0699190B}"/>
              </a:ext>
            </a:extLst>
          </p:cNvPr>
          <p:cNvCxnSpPr>
            <a:cxnSpLocks/>
          </p:cNvCxnSpPr>
          <p:nvPr/>
        </p:nvCxnSpPr>
        <p:spPr>
          <a:xfrm flipH="1">
            <a:off x="2686964" y="4412629"/>
            <a:ext cx="464917" cy="24885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5" name="Straight Arrow Connector 24">
            <a:extLst>
              <a:ext uri="{FF2B5EF4-FFF2-40B4-BE49-F238E27FC236}">
                <a16:creationId xmlns:a16="http://schemas.microsoft.com/office/drawing/2014/main" id="{4D986979-2A21-CD57-DEF0-DB6BEB520A59}"/>
              </a:ext>
            </a:extLst>
          </p:cNvPr>
          <p:cNvCxnSpPr>
            <a:cxnSpLocks/>
          </p:cNvCxnSpPr>
          <p:nvPr/>
        </p:nvCxnSpPr>
        <p:spPr>
          <a:xfrm flipH="1" flipV="1">
            <a:off x="2686964" y="3687280"/>
            <a:ext cx="493854" cy="38775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6" name="Straight Arrow Connector 25">
            <a:extLst>
              <a:ext uri="{FF2B5EF4-FFF2-40B4-BE49-F238E27FC236}">
                <a16:creationId xmlns:a16="http://schemas.microsoft.com/office/drawing/2014/main" id="{DE2EE9C8-DFF6-0AEA-F380-475094FA4A63}"/>
              </a:ext>
            </a:extLst>
          </p:cNvPr>
          <p:cNvCxnSpPr>
            <a:cxnSpLocks/>
          </p:cNvCxnSpPr>
          <p:nvPr/>
        </p:nvCxnSpPr>
        <p:spPr>
          <a:xfrm flipH="1" flipV="1">
            <a:off x="3410382" y="2973507"/>
            <a:ext cx="358816" cy="86038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7" name="Straight Arrow Connector 26">
            <a:extLst>
              <a:ext uri="{FF2B5EF4-FFF2-40B4-BE49-F238E27FC236}">
                <a16:creationId xmlns:a16="http://schemas.microsoft.com/office/drawing/2014/main" id="{165AD41A-EFB3-73EF-B10F-9D1AAE4FB418}"/>
              </a:ext>
            </a:extLst>
          </p:cNvPr>
          <p:cNvCxnSpPr>
            <a:cxnSpLocks/>
          </p:cNvCxnSpPr>
          <p:nvPr/>
        </p:nvCxnSpPr>
        <p:spPr>
          <a:xfrm flipH="1" flipV="1">
            <a:off x="3381443" y="2076470"/>
            <a:ext cx="11576" cy="56137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8" name="Rectangle: Rounded Corners 27">
            <a:extLst>
              <a:ext uri="{FF2B5EF4-FFF2-40B4-BE49-F238E27FC236}">
                <a16:creationId xmlns:a16="http://schemas.microsoft.com/office/drawing/2014/main" id="{FB8705CB-A423-C9F3-17CA-C589E19DD48D}"/>
              </a:ext>
            </a:extLst>
          </p:cNvPr>
          <p:cNvSpPr/>
          <p:nvPr/>
        </p:nvSpPr>
        <p:spPr>
          <a:xfrm>
            <a:off x="2667792" y="1760958"/>
            <a:ext cx="1380417" cy="315547"/>
          </a:xfrm>
          <a:prstGeom prst="roundRect">
            <a:avLst/>
          </a:prstGeom>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en-US" sz="1400">
                <a:solidFill>
                  <a:schemeClr val="accent2">
                    <a:lumMod val="75000"/>
                  </a:schemeClr>
                </a:solidFill>
                <a:latin typeface="Aptos Display"/>
                <a:ea typeface="ADLaM Display"/>
                <a:cs typeface="Calibri"/>
              </a:rPr>
              <a:t>Wind and Solar</a:t>
            </a:r>
          </a:p>
        </p:txBody>
      </p:sp>
      <p:sp>
        <p:nvSpPr>
          <p:cNvPr id="29" name="Rectangle: Rounded Corners 28">
            <a:extLst>
              <a:ext uri="{FF2B5EF4-FFF2-40B4-BE49-F238E27FC236}">
                <a16:creationId xmlns:a16="http://schemas.microsoft.com/office/drawing/2014/main" id="{0C39D3C8-24F7-EAC4-93CE-B3586C44B4C6}"/>
              </a:ext>
            </a:extLst>
          </p:cNvPr>
          <p:cNvSpPr/>
          <p:nvPr/>
        </p:nvSpPr>
        <p:spPr>
          <a:xfrm>
            <a:off x="1008756" y="2175718"/>
            <a:ext cx="1380417" cy="315547"/>
          </a:xfrm>
          <a:prstGeom prst="roundRect">
            <a:avLst/>
          </a:prstGeom>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en-US" sz="1400">
                <a:solidFill>
                  <a:schemeClr val="accent2">
                    <a:lumMod val="75000"/>
                  </a:schemeClr>
                </a:solidFill>
                <a:latin typeface="Aptos Display"/>
                <a:ea typeface="ADLaM Display"/>
                <a:cs typeface="Calibri"/>
              </a:rPr>
              <a:t>Wind and Wave</a:t>
            </a:r>
          </a:p>
        </p:txBody>
      </p:sp>
      <p:sp>
        <p:nvSpPr>
          <p:cNvPr id="30" name="Rectangle: Rounded Corners 29">
            <a:extLst>
              <a:ext uri="{FF2B5EF4-FFF2-40B4-BE49-F238E27FC236}">
                <a16:creationId xmlns:a16="http://schemas.microsoft.com/office/drawing/2014/main" id="{D7C0A6D2-1DD9-0E5F-0E7D-615CE503D3E1}"/>
              </a:ext>
            </a:extLst>
          </p:cNvPr>
          <p:cNvSpPr/>
          <p:nvPr/>
        </p:nvSpPr>
        <p:spPr>
          <a:xfrm>
            <a:off x="4336477" y="1963516"/>
            <a:ext cx="1399708" cy="421648"/>
          </a:xfrm>
          <a:prstGeom prst="roundRect">
            <a:avLst/>
          </a:prstGeom>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en-US" sz="1400">
                <a:solidFill>
                  <a:schemeClr val="accent2">
                    <a:lumMod val="75000"/>
                  </a:schemeClr>
                </a:solidFill>
                <a:latin typeface="Aptos Display"/>
                <a:ea typeface="ADLaM Display"/>
                <a:cs typeface="Calibri"/>
              </a:rPr>
              <a:t>Wind, Wave and Solar</a:t>
            </a:r>
          </a:p>
        </p:txBody>
      </p:sp>
      <p:cxnSp>
        <p:nvCxnSpPr>
          <p:cNvPr id="31" name="Straight Arrow Connector 30">
            <a:extLst>
              <a:ext uri="{FF2B5EF4-FFF2-40B4-BE49-F238E27FC236}">
                <a16:creationId xmlns:a16="http://schemas.microsoft.com/office/drawing/2014/main" id="{8CB930A4-F05E-23C0-597F-CFF11044A555}"/>
              </a:ext>
            </a:extLst>
          </p:cNvPr>
          <p:cNvCxnSpPr>
            <a:cxnSpLocks/>
          </p:cNvCxnSpPr>
          <p:nvPr/>
        </p:nvCxnSpPr>
        <p:spPr>
          <a:xfrm flipV="1">
            <a:off x="4097143" y="2385126"/>
            <a:ext cx="248855" cy="26236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32" name="Straight Arrow Connector 31">
            <a:extLst>
              <a:ext uri="{FF2B5EF4-FFF2-40B4-BE49-F238E27FC236}">
                <a16:creationId xmlns:a16="http://schemas.microsoft.com/office/drawing/2014/main" id="{D900AD59-9801-3FD3-FC46-E4827B485D5A}"/>
              </a:ext>
            </a:extLst>
          </p:cNvPr>
          <p:cNvCxnSpPr>
            <a:cxnSpLocks/>
          </p:cNvCxnSpPr>
          <p:nvPr/>
        </p:nvCxnSpPr>
        <p:spPr>
          <a:xfrm flipH="1" flipV="1">
            <a:off x="2243266" y="2471939"/>
            <a:ext cx="503499" cy="310588"/>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34" name="Oval 33">
            <a:extLst>
              <a:ext uri="{FF2B5EF4-FFF2-40B4-BE49-F238E27FC236}">
                <a16:creationId xmlns:a16="http://schemas.microsoft.com/office/drawing/2014/main" id="{652E2B49-6B21-D8DD-9492-8214AA5CF358}"/>
              </a:ext>
            </a:extLst>
          </p:cNvPr>
          <p:cNvSpPr/>
          <p:nvPr/>
        </p:nvSpPr>
        <p:spPr>
          <a:xfrm>
            <a:off x="8575982" y="3351389"/>
            <a:ext cx="1218580" cy="584367"/>
          </a:xfrm>
          <a:prstGeom prst="ellipse">
            <a:avLst/>
          </a:prstGeom>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en-US" sz="1400" b="1">
                <a:solidFill>
                  <a:schemeClr val="tx2">
                    <a:lumMod val="50000"/>
                    <a:lumOff val="50000"/>
                  </a:schemeClr>
                </a:solidFill>
                <a:latin typeface="Aptos Display"/>
                <a:ea typeface="ADLaM Display"/>
                <a:cs typeface="Calibri"/>
              </a:rPr>
              <a:t>Location</a:t>
            </a:r>
            <a:endParaRPr lang="en-US" sz="1400" b="1">
              <a:solidFill>
                <a:schemeClr val="tx2">
                  <a:lumMod val="50000"/>
                  <a:lumOff val="50000"/>
                </a:schemeClr>
              </a:solidFill>
              <a:latin typeface="Aptos Display"/>
              <a:ea typeface="ADLaM Display"/>
            </a:endParaRPr>
          </a:p>
        </p:txBody>
      </p:sp>
      <p:sp>
        <p:nvSpPr>
          <p:cNvPr id="36" name="Rectangle: Rounded Corners 35">
            <a:extLst>
              <a:ext uri="{FF2B5EF4-FFF2-40B4-BE49-F238E27FC236}">
                <a16:creationId xmlns:a16="http://schemas.microsoft.com/office/drawing/2014/main" id="{8450602C-3D12-99DF-90E4-2CB93F84AADC}"/>
              </a:ext>
            </a:extLst>
          </p:cNvPr>
          <p:cNvSpPr/>
          <p:nvPr/>
        </p:nvSpPr>
        <p:spPr>
          <a:xfrm>
            <a:off x="8196771" y="2388334"/>
            <a:ext cx="898140" cy="305902"/>
          </a:xfrm>
          <a:prstGeom prst="roundRect">
            <a:avLst/>
          </a:prstGeom>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en-US" sz="1400">
                <a:solidFill>
                  <a:schemeClr val="accent6">
                    <a:lumMod val="75000"/>
                  </a:schemeClr>
                </a:solidFill>
                <a:latin typeface="Aptos Display"/>
                <a:ea typeface="ADLaM Display"/>
                <a:cs typeface="Calibri"/>
              </a:rPr>
              <a:t>Guyana</a:t>
            </a:r>
            <a:endParaRPr lang="en-US" sz="1400">
              <a:solidFill>
                <a:schemeClr val="accent6">
                  <a:lumMod val="75000"/>
                </a:schemeClr>
              </a:solidFill>
              <a:latin typeface="Aptos Display"/>
              <a:ea typeface="ADLaM Display"/>
            </a:endParaRPr>
          </a:p>
        </p:txBody>
      </p:sp>
      <p:sp>
        <p:nvSpPr>
          <p:cNvPr id="38" name="Rectangle: Rounded Corners 37">
            <a:extLst>
              <a:ext uri="{FF2B5EF4-FFF2-40B4-BE49-F238E27FC236}">
                <a16:creationId xmlns:a16="http://schemas.microsoft.com/office/drawing/2014/main" id="{DBA8F8F5-2452-F4E8-7A0D-9D391DDF5C97}"/>
              </a:ext>
            </a:extLst>
          </p:cNvPr>
          <p:cNvSpPr/>
          <p:nvPr/>
        </p:nvSpPr>
        <p:spPr>
          <a:xfrm>
            <a:off x="10038109" y="2623961"/>
            <a:ext cx="1244966" cy="315135"/>
          </a:xfrm>
          <a:prstGeom prst="roundRect">
            <a:avLst/>
          </a:prstGeom>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en-US" sz="1400">
                <a:solidFill>
                  <a:schemeClr val="accent6">
                    <a:lumMod val="75000"/>
                  </a:schemeClr>
                </a:solidFill>
                <a:latin typeface="Aptos Display"/>
                <a:ea typeface="ADLaM Display"/>
                <a:cs typeface="Calibri"/>
              </a:rPr>
              <a:t>The Bahamas</a:t>
            </a:r>
          </a:p>
        </p:txBody>
      </p:sp>
      <p:sp>
        <p:nvSpPr>
          <p:cNvPr id="40" name="Rectangle: Rounded Corners 39">
            <a:extLst>
              <a:ext uri="{FF2B5EF4-FFF2-40B4-BE49-F238E27FC236}">
                <a16:creationId xmlns:a16="http://schemas.microsoft.com/office/drawing/2014/main" id="{004E220C-4A1F-A408-5FA5-3E1CAC76295B}"/>
              </a:ext>
            </a:extLst>
          </p:cNvPr>
          <p:cNvSpPr/>
          <p:nvPr/>
        </p:nvSpPr>
        <p:spPr>
          <a:xfrm>
            <a:off x="10162812" y="4401226"/>
            <a:ext cx="1572915" cy="270351"/>
          </a:xfrm>
          <a:prstGeom prst="roundRect">
            <a:avLst/>
          </a:prstGeom>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en-US" sz="1400">
                <a:solidFill>
                  <a:schemeClr val="accent6">
                    <a:lumMod val="75000"/>
                  </a:schemeClr>
                </a:solidFill>
                <a:latin typeface="Aptos Display"/>
                <a:ea typeface="ADLaM Display"/>
                <a:cs typeface="Calibri"/>
              </a:rPr>
              <a:t>Southern Australia</a:t>
            </a:r>
          </a:p>
        </p:txBody>
      </p:sp>
      <p:sp>
        <p:nvSpPr>
          <p:cNvPr id="42" name="Rectangle: Rounded Corners 41">
            <a:extLst>
              <a:ext uri="{FF2B5EF4-FFF2-40B4-BE49-F238E27FC236}">
                <a16:creationId xmlns:a16="http://schemas.microsoft.com/office/drawing/2014/main" id="{E21D26DB-A5CF-2192-1ECA-FB365F3E7DC3}"/>
              </a:ext>
            </a:extLst>
          </p:cNvPr>
          <p:cNvSpPr/>
          <p:nvPr/>
        </p:nvSpPr>
        <p:spPr>
          <a:xfrm>
            <a:off x="8017086" y="4483626"/>
            <a:ext cx="1264671" cy="325194"/>
          </a:xfrm>
          <a:prstGeom prst="roundRect">
            <a:avLst/>
          </a:prstGeom>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en-US" sz="1400">
                <a:solidFill>
                  <a:schemeClr val="accent6">
                    <a:lumMod val="75000"/>
                  </a:schemeClr>
                </a:solidFill>
                <a:latin typeface="Aptos Display"/>
                <a:ea typeface="ADLaM Display"/>
                <a:cs typeface="Calibri"/>
              </a:rPr>
              <a:t>Crete, Greece</a:t>
            </a:r>
          </a:p>
        </p:txBody>
      </p:sp>
      <p:cxnSp>
        <p:nvCxnSpPr>
          <p:cNvPr id="44" name="Straight Arrow Connector 43">
            <a:extLst>
              <a:ext uri="{FF2B5EF4-FFF2-40B4-BE49-F238E27FC236}">
                <a16:creationId xmlns:a16="http://schemas.microsoft.com/office/drawing/2014/main" id="{4406E5F0-8C2B-01BA-97EF-2498D200B1F9}"/>
              </a:ext>
            </a:extLst>
          </p:cNvPr>
          <p:cNvCxnSpPr/>
          <p:nvPr/>
        </p:nvCxnSpPr>
        <p:spPr>
          <a:xfrm>
            <a:off x="9692267" y="3766102"/>
            <a:ext cx="501432" cy="63426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46" name="Straight Arrow Connector 45">
            <a:extLst>
              <a:ext uri="{FF2B5EF4-FFF2-40B4-BE49-F238E27FC236}">
                <a16:creationId xmlns:a16="http://schemas.microsoft.com/office/drawing/2014/main" id="{196EA093-284B-1057-54D6-6153F8F3D994}"/>
              </a:ext>
            </a:extLst>
          </p:cNvPr>
          <p:cNvCxnSpPr/>
          <p:nvPr/>
        </p:nvCxnSpPr>
        <p:spPr>
          <a:xfrm flipH="1" flipV="1">
            <a:off x="8664721" y="2682060"/>
            <a:ext cx="174860" cy="72810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48" name="Straight Arrow Connector 47">
            <a:extLst>
              <a:ext uri="{FF2B5EF4-FFF2-40B4-BE49-F238E27FC236}">
                <a16:creationId xmlns:a16="http://schemas.microsoft.com/office/drawing/2014/main" id="{C200A13F-F3C4-D39D-9F88-1DFEBDB50F52}"/>
              </a:ext>
            </a:extLst>
          </p:cNvPr>
          <p:cNvCxnSpPr/>
          <p:nvPr/>
        </p:nvCxnSpPr>
        <p:spPr>
          <a:xfrm flipH="1">
            <a:off x="8631495" y="3905239"/>
            <a:ext cx="337594" cy="58686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50" name="Straight Arrow Connector 49">
            <a:extLst>
              <a:ext uri="{FF2B5EF4-FFF2-40B4-BE49-F238E27FC236}">
                <a16:creationId xmlns:a16="http://schemas.microsoft.com/office/drawing/2014/main" id="{BE08A2CB-D394-70CB-A676-B832226080B6}"/>
              </a:ext>
            </a:extLst>
          </p:cNvPr>
          <p:cNvCxnSpPr>
            <a:cxnSpLocks/>
          </p:cNvCxnSpPr>
          <p:nvPr/>
        </p:nvCxnSpPr>
        <p:spPr>
          <a:xfrm flipV="1">
            <a:off x="9727094" y="2934343"/>
            <a:ext cx="684699" cy="58011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51" name="Straight Arrow Connector 50">
            <a:extLst>
              <a:ext uri="{FF2B5EF4-FFF2-40B4-BE49-F238E27FC236}">
                <a16:creationId xmlns:a16="http://schemas.microsoft.com/office/drawing/2014/main" id="{8056C183-6C49-790B-3D0B-65CCF8D3C11A}"/>
              </a:ext>
            </a:extLst>
          </p:cNvPr>
          <p:cNvCxnSpPr>
            <a:cxnSpLocks/>
          </p:cNvCxnSpPr>
          <p:nvPr/>
        </p:nvCxnSpPr>
        <p:spPr>
          <a:xfrm>
            <a:off x="7595302" y="3217250"/>
            <a:ext cx="1040482" cy="28468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56" name="Rectangle 55">
            <a:extLst>
              <a:ext uri="{FF2B5EF4-FFF2-40B4-BE49-F238E27FC236}">
                <a16:creationId xmlns:a16="http://schemas.microsoft.com/office/drawing/2014/main" id="{8ED661BA-F782-55B0-FFF3-771D3732DC9B}"/>
              </a:ext>
            </a:extLst>
          </p:cNvPr>
          <p:cNvSpPr/>
          <p:nvPr/>
        </p:nvSpPr>
        <p:spPr>
          <a:xfrm>
            <a:off x="-1626" y="528441"/>
            <a:ext cx="4560179" cy="489385"/>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57" name="TextBox 56">
            <a:extLst>
              <a:ext uri="{FF2B5EF4-FFF2-40B4-BE49-F238E27FC236}">
                <a16:creationId xmlns:a16="http://schemas.microsoft.com/office/drawing/2014/main" id="{9A9D5E84-21B1-5358-98C0-865EAF9353CB}"/>
              </a:ext>
            </a:extLst>
          </p:cNvPr>
          <p:cNvSpPr txBox="1"/>
          <p:nvPr/>
        </p:nvSpPr>
        <p:spPr>
          <a:xfrm>
            <a:off x="73192" y="157849"/>
            <a:ext cx="5208494"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4400" b="1">
                <a:latin typeface="Aptos Display"/>
              </a:rPr>
              <a:t>BRAINSTORMING</a:t>
            </a:r>
          </a:p>
        </p:txBody>
      </p:sp>
    </p:spTree>
    <p:extLst>
      <p:ext uri="{BB962C8B-B14F-4D97-AF65-F5344CB8AC3E}">
        <p14:creationId xmlns:p14="http://schemas.microsoft.com/office/powerpoint/2010/main" val="63264825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188C66F-F64E-FD96-3ABB-08C89232DF51}"/>
              </a:ext>
            </a:extLst>
          </p:cNvPr>
          <p:cNvSpPr/>
          <p:nvPr/>
        </p:nvSpPr>
        <p:spPr>
          <a:xfrm>
            <a:off x="-1" y="524413"/>
            <a:ext cx="6934803" cy="522414"/>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2" name="Title 1">
            <a:extLst>
              <a:ext uri="{FF2B5EF4-FFF2-40B4-BE49-F238E27FC236}">
                <a16:creationId xmlns:a16="http://schemas.microsoft.com/office/drawing/2014/main" id="{5220B86C-970B-9738-43C6-B6BE1D4D954E}"/>
              </a:ext>
            </a:extLst>
          </p:cNvPr>
          <p:cNvSpPr>
            <a:spLocks noGrp="1"/>
          </p:cNvSpPr>
          <p:nvPr>
            <p:ph type="title"/>
          </p:nvPr>
        </p:nvSpPr>
        <p:spPr>
          <a:xfrm>
            <a:off x="272625" y="1999"/>
            <a:ext cx="6013328" cy="1044827"/>
          </a:xfrm>
        </p:spPr>
        <p:txBody>
          <a:bodyPr>
            <a:normAutofit fontScale="90000"/>
          </a:bodyPr>
          <a:lstStyle/>
          <a:p>
            <a:r>
              <a:rPr lang="en-US" sz="5400" b="1"/>
              <a:t>TEAM INTEGRATION </a:t>
            </a:r>
            <a:endParaRPr lang="en-GB" sz="5400" b="1"/>
          </a:p>
        </p:txBody>
      </p:sp>
      <p:graphicFrame>
        <p:nvGraphicFramePr>
          <p:cNvPr id="4" name="Table 3">
            <a:extLst>
              <a:ext uri="{FF2B5EF4-FFF2-40B4-BE49-F238E27FC236}">
                <a16:creationId xmlns:a16="http://schemas.microsoft.com/office/drawing/2014/main" id="{C1222FF5-DAE5-8734-3BAE-D81128F4A7B5}"/>
              </a:ext>
            </a:extLst>
          </p:cNvPr>
          <p:cNvGraphicFramePr>
            <a:graphicFrameLocks noGrp="1"/>
          </p:cNvGraphicFramePr>
          <p:nvPr>
            <p:extLst>
              <p:ext uri="{D42A27DB-BD31-4B8C-83A1-F6EECF244321}">
                <p14:modId xmlns:p14="http://schemas.microsoft.com/office/powerpoint/2010/main" val="589275239"/>
              </p:ext>
            </p:extLst>
          </p:nvPr>
        </p:nvGraphicFramePr>
        <p:xfrm>
          <a:off x="571500" y="1273342"/>
          <a:ext cx="11272384" cy="5393330"/>
        </p:xfrm>
        <a:graphic>
          <a:graphicData uri="http://schemas.openxmlformats.org/drawingml/2006/table">
            <a:tbl>
              <a:tblPr firstRow="1" bandRow="1">
                <a:tableStyleId>{5C22544A-7EE6-4342-B048-85BDC9FD1C3A}</a:tableStyleId>
              </a:tblPr>
              <a:tblGrid>
                <a:gridCol w="852836">
                  <a:extLst>
                    <a:ext uri="{9D8B030D-6E8A-4147-A177-3AD203B41FA5}">
                      <a16:colId xmlns:a16="http://schemas.microsoft.com/office/drawing/2014/main" val="3668804662"/>
                    </a:ext>
                  </a:extLst>
                </a:gridCol>
                <a:gridCol w="852836">
                  <a:extLst>
                    <a:ext uri="{9D8B030D-6E8A-4147-A177-3AD203B41FA5}">
                      <a16:colId xmlns:a16="http://schemas.microsoft.com/office/drawing/2014/main" val="1088777535"/>
                    </a:ext>
                  </a:extLst>
                </a:gridCol>
                <a:gridCol w="3359789">
                  <a:extLst>
                    <a:ext uri="{9D8B030D-6E8A-4147-A177-3AD203B41FA5}">
                      <a16:colId xmlns:a16="http://schemas.microsoft.com/office/drawing/2014/main" val="1356933460"/>
                    </a:ext>
                  </a:extLst>
                </a:gridCol>
                <a:gridCol w="3570897">
                  <a:extLst>
                    <a:ext uri="{9D8B030D-6E8A-4147-A177-3AD203B41FA5}">
                      <a16:colId xmlns:a16="http://schemas.microsoft.com/office/drawing/2014/main" val="1602428279"/>
                    </a:ext>
                  </a:extLst>
                </a:gridCol>
                <a:gridCol w="2636026">
                  <a:extLst>
                    <a:ext uri="{9D8B030D-6E8A-4147-A177-3AD203B41FA5}">
                      <a16:colId xmlns:a16="http://schemas.microsoft.com/office/drawing/2014/main" val="1524901787"/>
                    </a:ext>
                  </a:extLst>
                </a:gridCol>
              </a:tblGrid>
              <a:tr h="676776">
                <a:tc>
                  <a:txBody>
                    <a:bodyPr/>
                    <a:lstStyle/>
                    <a:p>
                      <a:endParaRPr lang="en-GB" sz="1200"/>
                    </a:p>
                  </a:txBody>
                  <a:tcPr>
                    <a:noFill/>
                  </a:tcPr>
                </a:tc>
                <a:tc>
                  <a:txBody>
                    <a:bodyPr/>
                    <a:lstStyle/>
                    <a:p>
                      <a:endParaRPr lang="en-GB" sz="1200"/>
                    </a:p>
                  </a:txBody>
                  <a:tcPr>
                    <a:noFill/>
                  </a:tcPr>
                </a:tc>
                <a:tc gridSpan="3">
                  <a:txBody>
                    <a:bodyPr/>
                    <a:lstStyle/>
                    <a:p>
                      <a:endParaRPr lang="en-GB" sz="1200">
                        <a:solidFill>
                          <a:schemeClr val="bg1"/>
                        </a:solidFill>
                      </a:endParaRPr>
                    </a:p>
                  </a:txBody>
                  <a:tcPr>
                    <a:solidFill>
                      <a:schemeClr val="accent1"/>
                    </a:solidFill>
                  </a:tcPr>
                </a:tc>
                <a:tc hMerge="1">
                  <a:txBody>
                    <a:bodyPr/>
                    <a:lstStyle/>
                    <a:p>
                      <a:endParaRPr lang="en-GB" sz="1200">
                        <a:solidFill>
                          <a:schemeClr val="bg1"/>
                        </a:solidFill>
                      </a:endParaRPr>
                    </a:p>
                  </a:txBody>
                  <a:tcPr>
                    <a:solidFill>
                      <a:schemeClr val="accent1"/>
                    </a:solidFill>
                  </a:tcPr>
                </a:tc>
                <a:tc hMerge="1">
                  <a:txBody>
                    <a:bodyPr/>
                    <a:lstStyle/>
                    <a:p>
                      <a:endParaRPr lang="en-GB" sz="1200">
                        <a:solidFill>
                          <a:schemeClr val="bg1"/>
                        </a:solidFill>
                      </a:endParaRPr>
                    </a:p>
                  </a:txBody>
                  <a:tcPr>
                    <a:solidFill>
                      <a:schemeClr val="accent1"/>
                    </a:solidFill>
                  </a:tcPr>
                </a:tc>
                <a:extLst>
                  <a:ext uri="{0D108BD9-81ED-4DB2-BD59-A6C34878D82A}">
                    <a16:rowId xmlns:a16="http://schemas.microsoft.com/office/drawing/2014/main" val="492814677"/>
                  </a:ext>
                </a:extLst>
              </a:tr>
              <a:tr h="265776">
                <a:tc>
                  <a:txBody>
                    <a:bodyPr/>
                    <a:lstStyle/>
                    <a:p>
                      <a:endParaRPr lang="en-GB" sz="1200"/>
                    </a:p>
                  </a:txBody>
                  <a:tcPr>
                    <a:noFill/>
                  </a:tcPr>
                </a:tc>
                <a:tc>
                  <a:txBody>
                    <a:bodyPr/>
                    <a:lstStyle/>
                    <a:p>
                      <a:endParaRPr lang="en-GB" sz="1200"/>
                    </a:p>
                  </a:txBody>
                  <a:tcPr>
                    <a:noFill/>
                  </a:tcPr>
                </a:tc>
                <a:tc>
                  <a:txBody>
                    <a:bodyPr/>
                    <a:lstStyle/>
                    <a:p>
                      <a:r>
                        <a:rPr lang="en-US" sz="1200">
                          <a:solidFill>
                            <a:schemeClr val="bg1"/>
                          </a:solidFill>
                        </a:rPr>
                        <a:t>Civil</a:t>
                      </a:r>
                      <a:endParaRPr lang="en-GB" sz="1200">
                        <a:solidFill>
                          <a:schemeClr val="bg1"/>
                        </a:solidFill>
                      </a:endParaRPr>
                    </a:p>
                  </a:txBody>
                  <a:tcPr>
                    <a:solidFill>
                      <a:schemeClr val="accent1"/>
                    </a:solidFill>
                  </a:tcPr>
                </a:tc>
                <a:tc>
                  <a:txBody>
                    <a:bodyPr/>
                    <a:lstStyle/>
                    <a:p>
                      <a:r>
                        <a:rPr lang="en-US" sz="1200">
                          <a:solidFill>
                            <a:schemeClr val="bg1"/>
                          </a:solidFill>
                        </a:rPr>
                        <a:t>Elec</a:t>
                      </a:r>
                      <a:endParaRPr lang="en-GB" sz="1200">
                        <a:solidFill>
                          <a:schemeClr val="bg1"/>
                        </a:solidFill>
                      </a:endParaRPr>
                    </a:p>
                  </a:txBody>
                  <a:tcPr>
                    <a:solidFill>
                      <a:schemeClr val="accent1"/>
                    </a:solidFill>
                  </a:tcPr>
                </a:tc>
                <a:tc>
                  <a:txBody>
                    <a:bodyPr/>
                    <a:lstStyle/>
                    <a:p>
                      <a:r>
                        <a:rPr lang="en-US" sz="1200">
                          <a:solidFill>
                            <a:schemeClr val="bg1"/>
                          </a:solidFill>
                        </a:rPr>
                        <a:t>Mech</a:t>
                      </a:r>
                      <a:endParaRPr lang="en-GB" sz="1200">
                        <a:solidFill>
                          <a:schemeClr val="bg1"/>
                        </a:solidFill>
                      </a:endParaRPr>
                    </a:p>
                  </a:txBody>
                  <a:tcPr>
                    <a:solidFill>
                      <a:schemeClr val="accent1"/>
                    </a:solidFill>
                  </a:tcPr>
                </a:tc>
                <a:extLst>
                  <a:ext uri="{0D108BD9-81ED-4DB2-BD59-A6C34878D82A}">
                    <a16:rowId xmlns:a16="http://schemas.microsoft.com/office/drawing/2014/main" val="3935160719"/>
                  </a:ext>
                </a:extLst>
              </a:tr>
              <a:tr h="930217">
                <a:tc rowSpan="3">
                  <a:txBody>
                    <a:bodyPr/>
                    <a:lstStyle/>
                    <a:p>
                      <a:endParaRPr lang="en-GB" sz="1200">
                        <a:solidFill>
                          <a:schemeClr val="bg1"/>
                        </a:solidFill>
                      </a:endParaRPr>
                    </a:p>
                  </a:txBody>
                  <a:tcPr>
                    <a:solidFill>
                      <a:schemeClr val="accent1"/>
                    </a:solidFill>
                  </a:tcPr>
                </a:tc>
                <a:tc>
                  <a:txBody>
                    <a:bodyPr/>
                    <a:lstStyle/>
                    <a:p>
                      <a:r>
                        <a:rPr lang="en-US" sz="1200">
                          <a:solidFill>
                            <a:schemeClr val="bg1"/>
                          </a:solidFill>
                        </a:rPr>
                        <a:t>Civil</a:t>
                      </a:r>
                      <a:endParaRPr lang="en-GB" sz="1200">
                        <a:solidFill>
                          <a:schemeClr val="bg1"/>
                        </a:solidFill>
                      </a:endParaRPr>
                    </a:p>
                  </a:txBody>
                  <a:tcPr>
                    <a:solidFill>
                      <a:schemeClr val="accent1"/>
                    </a:solidFill>
                  </a:tcPr>
                </a:tc>
                <a:tc>
                  <a:txBody>
                    <a:bodyPr/>
                    <a:lstStyle/>
                    <a:p>
                      <a:pPr algn="ctr"/>
                      <a:endParaRPr lang="en-GB" sz="1200"/>
                    </a:p>
                  </a:txBody>
                  <a:tcPr/>
                </a:tc>
                <a:tc>
                  <a:txBody>
                    <a:bodyPr/>
                    <a:lstStyle/>
                    <a:p>
                      <a:pPr lvl="0" algn="l">
                        <a:buNone/>
                      </a:pPr>
                      <a:r>
                        <a:rPr lang="en-US" sz="1200" b="1" i="0" u="sng" strike="noStrike" noProof="0">
                          <a:solidFill>
                            <a:srgbClr val="262626"/>
                          </a:solidFill>
                          <a:latin typeface="Aptos"/>
                        </a:rPr>
                        <a:t>Island and wind turbine tower design </a:t>
                      </a:r>
                      <a:endParaRPr lang="en-US" sz="1200" b="0" i="0" u="none" strike="noStrike" noProof="0">
                        <a:solidFill>
                          <a:srgbClr val="262626"/>
                        </a:solidFill>
                        <a:latin typeface="Aptos"/>
                      </a:endParaRPr>
                    </a:p>
                    <a:p>
                      <a:pPr marL="0" lvl="0" indent="0" algn="l">
                        <a:buClr>
                          <a:srgbClr val="000000"/>
                        </a:buClr>
                        <a:buFont typeface="Calibri,Sans-Serif"/>
                        <a:buNone/>
                      </a:pPr>
                      <a:r>
                        <a:rPr lang="en-US" sz="1200" b="0" i="0" u="none" strike="noStrike" noProof="0">
                          <a:solidFill>
                            <a:srgbClr val="262626"/>
                          </a:solidFill>
                          <a:latin typeface="Arial"/>
                        </a:rPr>
                        <a:t>- Weight Limitations</a:t>
                      </a:r>
                      <a:endParaRPr lang="en-US" sz="1200" b="0" i="0" u="none" strike="noStrike" noProof="0">
                        <a:solidFill>
                          <a:srgbClr val="000000"/>
                        </a:solidFill>
                        <a:latin typeface="Arial"/>
                      </a:endParaRPr>
                    </a:p>
                    <a:p>
                      <a:pPr marL="0" lvl="0" indent="0" algn="l">
                        <a:buClr>
                          <a:srgbClr val="000000"/>
                        </a:buClr>
                        <a:buFont typeface="Calibri,Sans-Serif"/>
                        <a:buNone/>
                      </a:pPr>
                      <a:r>
                        <a:rPr lang="en-US" sz="1200" b="0" i="0" u="none" strike="noStrike" noProof="0">
                          <a:solidFill>
                            <a:srgbClr val="262626"/>
                          </a:solidFill>
                          <a:latin typeface="Arial"/>
                        </a:rPr>
                        <a:t>- Max Size and Weight distribution</a:t>
                      </a:r>
                      <a:endParaRPr lang="en-US" sz="1200" b="0" i="0" u="none" strike="noStrike" noProof="0">
                        <a:solidFill>
                          <a:srgbClr val="000000"/>
                        </a:solidFill>
                        <a:latin typeface="Arial"/>
                      </a:endParaRPr>
                    </a:p>
                    <a:p>
                      <a:pPr marL="0" lvl="0" indent="0" algn="l">
                        <a:buClr>
                          <a:srgbClr val="000000"/>
                        </a:buClr>
                        <a:buFont typeface="Calibri,Sans-Serif"/>
                        <a:buNone/>
                      </a:pPr>
                      <a:r>
                        <a:rPr lang="en-US" sz="1200" b="0" i="0" u="none" strike="noStrike" noProof="0">
                          <a:solidFill>
                            <a:srgbClr val="262626"/>
                          </a:solidFill>
                          <a:latin typeface="Arial"/>
                        </a:rPr>
                        <a:t>- Materials suggested</a:t>
                      </a:r>
                      <a:endParaRPr lang="en-US"/>
                    </a:p>
                  </a:txBody>
                  <a:tcPr/>
                </a:tc>
                <a:tc>
                  <a:txBody>
                    <a:bodyPr/>
                    <a:lstStyle/>
                    <a:p>
                      <a:r>
                        <a:rPr lang="en-US" sz="1200" b="1" u="sng"/>
                        <a:t>Island and wind turbine tower design</a:t>
                      </a:r>
                    </a:p>
                    <a:p>
                      <a:r>
                        <a:rPr lang="en-US" sz="1200" b="0" u="none"/>
                        <a:t>- </a:t>
                      </a:r>
                      <a:r>
                        <a:rPr lang="en-US" sz="1200"/>
                        <a:t>Height of turbine tower </a:t>
                      </a:r>
                    </a:p>
                  </a:txBody>
                  <a:tcPr/>
                </a:tc>
                <a:extLst>
                  <a:ext uri="{0D108BD9-81ED-4DB2-BD59-A6C34878D82A}">
                    <a16:rowId xmlns:a16="http://schemas.microsoft.com/office/drawing/2014/main" val="3317902469"/>
                  </a:ext>
                </a:extLst>
              </a:tr>
              <a:tr h="1683247">
                <a:tc vMerge="1">
                  <a:txBody>
                    <a:bodyPr/>
                    <a:lstStyle/>
                    <a:p>
                      <a:endParaRPr lang="en-GB" sz="1200">
                        <a:solidFill>
                          <a:schemeClr val="bg1"/>
                        </a:solidFill>
                      </a:endParaRPr>
                    </a:p>
                  </a:txBody>
                  <a:tcPr>
                    <a:solidFill>
                      <a:schemeClr val="accent1"/>
                    </a:solidFill>
                  </a:tcPr>
                </a:tc>
                <a:tc>
                  <a:txBody>
                    <a:bodyPr/>
                    <a:lstStyle/>
                    <a:p>
                      <a:r>
                        <a:rPr lang="en-US" sz="1200">
                          <a:solidFill>
                            <a:schemeClr val="bg1"/>
                          </a:solidFill>
                        </a:rPr>
                        <a:t>Elec</a:t>
                      </a:r>
                      <a:endParaRPr lang="en-GB" sz="1200">
                        <a:solidFill>
                          <a:schemeClr val="bg1"/>
                        </a:solidFill>
                      </a:endParaRPr>
                    </a:p>
                  </a:txBody>
                  <a:tcPr>
                    <a:solidFill>
                      <a:schemeClr val="accent1"/>
                    </a:solidFill>
                  </a:tcPr>
                </a:tc>
                <a:tc>
                  <a:txBody>
                    <a:bodyPr/>
                    <a:lstStyle/>
                    <a:p>
                      <a:pPr lvl="0" algn="l">
                        <a:buNone/>
                      </a:pPr>
                      <a:r>
                        <a:rPr lang="en-US" sz="1200" b="1" i="0" u="sng" strike="noStrike" noProof="0">
                          <a:solidFill>
                            <a:srgbClr val="262626"/>
                          </a:solidFill>
                          <a:latin typeface="Aptos"/>
                        </a:rPr>
                        <a:t>Control system</a:t>
                      </a:r>
                      <a:endParaRPr lang="en-US" sz="1200" b="0" i="0" u="none" strike="noStrike" noProof="0">
                        <a:solidFill>
                          <a:srgbClr val="000000"/>
                        </a:solidFill>
                        <a:latin typeface="Aptos"/>
                      </a:endParaRPr>
                    </a:p>
                    <a:p>
                      <a:pPr marL="0" lvl="0" indent="0" algn="l">
                        <a:buClr>
                          <a:srgbClr val="000000"/>
                        </a:buClr>
                        <a:buFont typeface="Calibri,Sans-Serif"/>
                        <a:buNone/>
                      </a:pPr>
                      <a:r>
                        <a:rPr lang="en-US" sz="1200" b="0" i="0" u="none" strike="noStrike" noProof="0">
                          <a:solidFill>
                            <a:srgbClr val="262626"/>
                          </a:solidFill>
                          <a:latin typeface="Arial"/>
                        </a:rPr>
                        <a:t>- Power demand</a:t>
                      </a:r>
                    </a:p>
                    <a:p>
                      <a:pPr marL="0" lvl="0" indent="0" algn="l">
                        <a:buClr>
                          <a:srgbClr val="000000"/>
                        </a:buClr>
                        <a:buFont typeface="Calibri,Sans-Serif"/>
                        <a:buNone/>
                      </a:pPr>
                      <a:r>
                        <a:rPr lang="en-US" sz="1200" b="0" i="0" u="none" strike="noStrike" noProof="0">
                          <a:solidFill>
                            <a:srgbClr val="262626"/>
                          </a:solidFill>
                          <a:latin typeface="Arial"/>
                        </a:rPr>
                        <a:t>- Size of the Control Unit and Weight</a:t>
                      </a:r>
                      <a:endParaRPr lang="en-US" sz="1200" b="0" i="0" u="none" strike="noStrike" noProof="0">
                        <a:solidFill>
                          <a:srgbClr val="000000"/>
                        </a:solidFill>
                        <a:latin typeface="Arial"/>
                      </a:endParaRPr>
                    </a:p>
                    <a:p>
                      <a:pPr marL="171450" lvl="0" indent="-171450" algn="l">
                        <a:buClr>
                          <a:srgbClr val="000000"/>
                        </a:buClr>
                        <a:buFont typeface="Calibri,Sans-Serif"/>
                        <a:buChar char="-"/>
                      </a:pPr>
                      <a:endParaRPr lang="en-US" sz="1200" b="0" i="0" u="none" strike="noStrike" noProof="0">
                        <a:solidFill>
                          <a:srgbClr val="000000"/>
                        </a:solidFill>
                        <a:latin typeface="Arial"/>
                      </a:endParaRPr>
                    </a:p>
                    <a:p>
                      <a:pPr lvl="0" algn="l">
                        <a:buNone/>
                      </a:pPr>
                      <a:r>
                        <a:rPr lang="en-US" sz="1200" b="1" i="0" u="sng" strike="noStrike" noProof="0">
                          <a:solidFill>
                            <a:srgbClr val="262626"/>
                          </a:solidFill>
                          <a:latin typeface="Aptos"/>
                        </a:rPr>
                        <a:t>Power delivery system and energy storage</a:t>
                      </a:r>
                      <a:endParaRPr lang="en-US" sz="1200" b="0" i="0" u="none" strike="noStrike" noProof="0">
                        <a:solidFill>
                          <a:srgbClr val="262626"/>
                        </a:solidFill>
                        <a:latin typeface="Aptos"/>
                      </a:endParaRPr>
                    </a:p>
                    <a:p>
                      <a:pPr marL="0" lvl="0" indent="0" algn="l">
                        <a:buClr>
                          <a:srgbClr val="000000"/>
                        </a:buClr>
                        <a:buFont typeface="Calibri,Sans-Serif"/>
                        <a:buNone/>
                      </a:pPr>
                      <a:r>
                        <a:rPr lang="en-US" sz="1200" b="0" i="0" u="none" strike="noStrike" noProof="0">
                          <a:solidFill>
                            <a:srgbClr val="262626"/>
                          </a:solidFill>
                          <a:latin typeface="Arial"/>
                        </a:rPr>
                        <a:t>- Energy storage required in MWh to match the size/weight</a:t>
                      </a:r>
                      <a:endParaRPr lang="en-US" sz="1200" b="0" i="0" u="none" strike="noStrike" noProof="0">
                        <a:solidFill>
                          <a:srgbClr val="000000"/>
                        </a:solidFill>
                        <a:latin typeface="Arial"/>
                      </a:endParaRPr>
                    </a:p>
                    <a:p>
                      <a:pPr marL="0" lvl="0" indent="0" algn="l">
                        <a:buClr>
                          <a:srgbClr val="000000"/>
                        </a:buClr>
                        <a:buFont typeface="Calibri,Sans-Serif"/>
                        <a:buNone/>
                      </a:pPr>
                      <a:r>
                        <a:rPr lang="en-US" sz="1200" b="0" i="0" u="none" strike="noStrike" noProof="0">
                          <a:solidFill>
                            <a:srgbClr val="262626"/>
                          </a:solidFill>
                          <a:latin typeface="Arial"/>
                        </a:rPr>
                        <a:t>- Location of the Battery and the Power Systems</a:t>
                      </a:r>
                      <a:endParaRPr lang="en-GB"/>
                    </a:p>
                  </a:txBody>
                  <a:tcPr/>
                </a:tc>
                <a:tc>
                  <a:txBody>
                    <a:bodyPr/>
                    <a:lstStyle/>
                    <a:p>
                      <a:pPr algn="ctr"/>
                      <a:endParaRPr lang="en-US" sz="1200"/>
                    </a:p>
                  </a:txBody>
                  <a:tcPr/>
                </a:tc>
                <a:tc>
                  <a:txBody>
                    <a:bodyPr/>
                    <a:lstStyle/>
                    <a:p>
                      <a:pPr algn="l"/>
                      <a:r>
                        <a:rPr lang="en-US" sz="1200" b="1" u="sng"/>
                        <a:t>Power delivery and controls </a:t>
                      </a:r>
                    </a:p>
                    <a:p>
                      <a:pPr algn="l"/>
                      <a:r>
                        <a:rPr lang="en-US" sz="1200"/>
                        <a:t>- Power demand</a:t>
                      </a:r>
                    </a:p>
                    <a:p>
                      <a:pPr marL="0" indent="0" algn="l">
                        <a:buFont typeface="Calibri"/>
                        <a:buNone/>
                      </a:pPr>
                      <a:r>
                        <a:rPr lang="en-US" sz="1200"/>
                        <a:t>- Control of cooling and tracking mechanism clock</a:t>
                      </a:r>
                    </a:p>
                    <a:p>
                      <a:pPr marL="171450" lvl="0" indent="-171450" algn="l">
                        <a:buFont typeface="Calibri"/>
                        <a:buChar char="-"/>
                      </a:pPr>
                      <a:endParaRPr lang="en-US" sz="1200"/>
                    </a:p>
                    <a:p>
                      <a:pPr algn="l"/>
                      <a:r>
                        <a:rPr lang="en-US" sz="1200" b="1" u="sng"/>
                        <a:t>Energy storage </a:t>
                      </a:r>
                    </a:p>
                    <a:p>
                      <a:pPr algn="l"/>
                      <a:r>
                        <a:rPr lang="en-US" sz="1200"/>
                        <a:t>- Energy storage required in MWh</a:t>
                      </a:r>
                      <a:endParaRPr lang="en-GB" sz="1200"/>
                    </a:p>
                    <a:p>
                      <a:endParaRPr lang="en-GB" sz="1200"/>
                    </a:p>
                  </a:txBody>
                  <a:tcPr/>
                </a:tc>
                <a:extLst>
                  <a:ext uri="{0D108BD9-81ED-4DB2-BD59-A6C34878D82A}">
                    <a16:rowId xmlns:a16="http://schemas.microsoft.com/office/drawing/2014/main" val="130447442"/>
                  </a:ext>
                </a:extLst>
              </a:tr>
              <a:tr h="1774657">
                <a:tc vMerge="1">
                  <a:txBody>
                    <a:bodyPr/>
                    <a:lstStyle/>
                    <a:p>
                      <a:endParaRPr lang="en-GB" sz="1200">
                        <a:solidFill>
                          <a:schemeClr val="bg1"/>
                        </a:solidFill>
                      </a:endParaRPr>
                    </a:p>
                  </a:txBody>
                  <a:tcPr>
                    <a:solidFill>
                      <a:schemeClr val="accent1"/>
                    </a:solidFill>
                  </a:tcPr>
                </a:tc>
                <a:tc>
                  <a:txBody>
                    <a:bodyPr/>
                    <a:lstStyle/>
                    <a:p>
                      <a:r>
                        <a:rPr lang="en-US" sz="1200">
                          <a:solidFill>
                            <a:schemeClr val="bg1"/>
                          </a:solidFill>
                        </a:rPr>
                        <a:t>Mech </a:t>
                      </a:r>
                      <a:endParaRPr lang="en-GB" sz="1200">
                        <a:solidFill>
                          <a:schemeClr val="bg1"/>
                        </a:solidFill>
                      </a:endParaRPr>
                    </a:p>
                  </a:txBody>
                  <a:tcPr>
                    <a:solidFill>
                      <a:schemeClr val="accent1"/>
                    </a:solidFill>
                  </a:tcPr>
                </a:tc>
                <a:tc>
                  <a:txBody>
                    <a:bodyPr/>
                    <a:lstStyle/>
                    <a:p>
                      <a:r>
                        <a:rPr lang="en-US" sz="1200" b="1" u="sng"/>
                        <a:t>Turbine </a:t>
                      </a:r>
                    </a:p>
                    <a:p>
                      <a:r>
                        <a:rPr lang="en-US" sz="1200"/>
                        <a:t>Number of wind turbines.</a:t>
                      </a:r>
                    </a:p>
                    <a:p>
                      <a:r>
                        <a:rPr lang="en-US" sz="1200"/>
                        <a:t>Required space between turbines. </a:t>
                      </a:r>
                    </a:p>
                    <a:p>
                      <a:r>
                        <a:rPr lang="en-US" sz="1200" b="1" u="sng"/>
                        <a:t>WEC</a:t>
                      </a:r>
                    </a:p>
                    <a:p>
                      <a:pPr marL="0" indent="0">
                        <a:buFont typeface="Calibri"/>
                        <a:buNone/>
                      </a:pPr>
                      <a:r>
                        <a:rPr lang="en-US" sz="1200"/>
                        <a:t>- Dimensions of WEC </a:t>
                      </a:r>
                    </a:p>
                    <a:p>
                      <a:pPr marL="0" indent="0">
                        <a:buFont typeface="Calibri"/>
                        <a:buNone/>
                      </a:pPr>
                      <a:r>
                        <a:rPr lang="en-US" sz="1200"/>
                        <a:t>- Number of WEC</a:t>
                      </a:r>
                    </a:p>
                    <a:p>
                      <a:r>
                        <a:rPr lang="en-US" sz="1200" b="1" u="sng"/>
                        <a:t>Solar Panels</a:t>
                      </a:r>
                      <a:r>
                        <a:rPr lang="en-US" sz="1200" b="1"/>
                        <a:t> </a:t>
                      </a:r>
                    </a:p>
                    <a:p>
                      <a:r>
                        <a:rPr lang="en-US" sz="1200"/>
                        <a:t>- Surface material to enable mounting methods</a:t>
                      </a:r>
                    </a:p>
                    <a:p>
                      <a:pPr marL="0" lvl="0" indent="0">
                        <a:buFont typeface="Calibri"/>
                        <a:buNone/>
                      </a:pPr>
                      <a:r>
                        <a:rPr lang="en-US" sz="1200"/>
                        <a:t>- Water Pump integration</a:t>
                      </a:r>
                    </a:p>
                  </a:txBody>
                  <a:tcPr/>
                </a:tc>
                <a:tc>
                  <a:txBody>
                    <a:bodyPr/>
                    <a:lstStyle/>
                    <a:p>
                      <a:pPr lvl="0">
                        <a:buNone/>
                      </a:pPr>
                      <a:r>
                        <a:rPr lang="en-US" sz="1200" b="1" i="0" u="sng" strike="noStrike" noProof="0">
                          <a:solidFill>
                            <a:srgbClr val="262626"/>
                          </a:solidFill>
                          <a:latin typeface="Aptos"/>
                        </a:rPr>
                        <a:t>Turbine </a:t>
                      </a:r>
                      <a:endParaRPr lang="en-US" sz="1200" b="0" i="0" u="none" strike="noStrike" noProof="0">
                        <a:solidFill>
                          <a:srgbClr val="262626"/>
                        </a:solidFill>
                        <a:latin typeface="Aptos"/>
                      </a:endParaRPr>
                    </a:p>
                    <a:p>
                      <a:pPr marL="0" lvl="0" indent="0">
                        <a:buClr>
                          <a:srgbClr val="000000"/>
                        </a:buClr>
                        <a:buFont typeface="Calibri,Sans-Serif"/>
                        <a:buNone/>
                      </a:pPr>
                      <a:r>
                        <a:rPr lang="en-US" sz="1200" b="0" i="0" u="none" strike="noStrike" noProof="0">
                          <a:solidFill>
                            <a:srgbClr val="262626"/>
                          </a:solidFill>
                          <a:latin typeface="Arial"/>
                        </a:rPr>
                        <a:t>- Required control system operations</a:t>
                      </a:r>
                    </a:p>
                    <a:p>
                      <a:pPr marL="0" lvl="0" indent="0">
                        <a:buClr>
                          <a:srgbClr val="000000"/>
                        </a:buClr>
                        <a:buFont typeface="Calibri,Sans-Serif"/>
                        <a:buNone/>
                      </a:pPr>
                      <a:r>
                        <a:rPr lang="en-US" sz="1200" b="0" i="0" u="none" strike="noStrike" noProof="0">
                          <a:solidFill>
                            <a:srgbClr val="262626"/>
                          </a:solidFill>
                          <a:latin typeface="Arial"/>
                        </a:rPr>
                        <a:t>- Energy type produced (AC/DC)</a:t>
                      </a:r>
                      <a:endParaRPr lang="en-US" sz="1200" b="0" i="0" u="none" strike="noStrike" noProof="0">
                        <a:solidFill>
                          <a:srgbClr val="000000"/>
                        </a:solidFill>
                        <a:latin typeface="Arial"/>
                      </a:endParaRPr>
                    </a:p>
                    <a:p>
                      <a:pPr lvl="0">
                        <a:buNone/>
                      </a:pPr>
                      <a:r>
                        <a:rPr lang="en-US" sz="1200" b="1" i="0" u="sng" strike="noStrike" noProof="0">
                          <a:solidFill>
                            <a:srgbClr val="262626"/>
                          </a:solidFill>
                          <a:latin typeface="Aptos"/>
                        </a:rPr>
                        <a:t>WEC</a:t>
                      </a:r>
                      <a:endParaRPr lang="en-US" sz="1200" b="0" i="0" u="none" strike="noStrike" noProof="0">
                        <a:solidFill>
                          <a:srgbClr val="262626"/>
                        </a:solidFill>
                        <a:latin typeface="Aptos"/>
                      </a:endParaRPr>
                    </a:p>
                    <a:p>
                      <a:pPr lvl="0">
                        <a:buNone/>
                      </a:pPr>
                      <a:r>
                        <a:rPr lang="en-GB" sz="1200" b="0" i="0" u="none" strike="noStrike" noProof="0">
                          <a:solidFill>
                            <a:srgbClr val="262626"/>
                          </a:solidFill>
                          <a:latin typeface="Aptos"/>
                        </a:rPr>
                        <a:t>- Energy produced (AC/DC)</a:t>
                      </a:r>
                      <a:endParaRPr lang="en-US" sz="1200" b="0" i="0" u="none" strike="noStrike" noProof="0">
                        <a:solidFill>
                          <a:srgbClr val="000000"/>
                        </a:solidFill>
                        <a:latin typeface="Aptos"/>
                      </a:endParaRPr>
                    </a:p>
                    <a:p>
                      <a:pPr marL="0" lvl="0" indent="0">
                        <a:buClr>
                          <a:srgbClr val="000000"/>
                        </a:buClr>
                        <a:buFont typeface="Calibri,Sans-Serif"/>
                        <a:buNone/>
                      </a:pPr>
                      <a:r>
                        <a:rPr lang="en-GB" sz="1200" b="0" i="0" u="none" strike="noStrike" noProof="0">
                          <a:solidFill>
                            <a:srgbClr val="262626"/>
                          </a:solidFill>
                          <a:latin typeface="Arial"/>
                        </a:rPr>
                        <a:t>- The energy output by the system components</a:t>
                      </a:r>
                      <a:endParaRPr lang="en-US" sz="1200" b="0" i="0" u="none" strike="noStrike" noProof="0">
                        <a:solidFill>
                          <a:srgbClr val="000000"/>
                        </a:solidFill>
                        <a:latin typeface="Arial"/>
                      </a:endParaRPr>
                    </a:p>
                    <a:p>
                      <a:pPr lvl="0">
                        <a:buNone/>
                      </a:pPr>
                      <a:r>
                        <a:rPr lang="en-GB" sz="1200" b="1" i="0" u="sng" strike="noStrike" noProof="0">
                          <a:solidFill>
                            <a:srgbClr val="262626"/>
                          </a:solidFill>
                          <a:latin typeface="Aptos"/>
                        </a:rPr>
                        <a:t>Solar Pannels</a:t>
                      </a:r>
                      <a:endParaRPr lang="en-US" sz="1200" b="0" i="0" u="none" strike="noStrike" noProof="0">
                        <a:solidFill>
                          <a:srgbClr val="262626"/>
                        </a:solidFill>
                        <a:latin typeface="Aptos"/>
                      </a:endParaRPr>
                    </a:p>
                    <a:p>
                      <a:pPr lvl="0">
                        <a:buNone/>
                      </a:pPr>
                      <a:r>
                        <a:rPr lang="en-GB" sz="1200" b="0" i="0" u="none" strike="noStrike" noProof="0">
                          <a:solidFill>
                            <a:srgbClr val="262626"/>
                          </a:solidFill>
                          <a:latin typeface="Aptos"/>
                        </a:rPr>
                        <a:t>- The Energy Output by System Components </a:t>
                      </a:r>
                      <a:endParaRPr lang="en-US" b="0" i="0" u="none" strike="noStrike" noProof="0">
                        <a:solidFill>
                          <a:srgbClr val="262626"/>
                        </a:solidFill>
                        <a:latin typeface="Aptos"/>
                      </a:endParaRPr>
                    </a:p>
                  </a:txBody>
                  <a:tcPr/>
                </a:tc>
                <a:tc>
                  <a:txBody>
                    <a:bodyPr/>
                    <a:lstStyle/>
                    <a:p>
                      <a:pPr algn="ctr"/>
                      <a:endParaRPr lang="en-GB" sz="1200"/>
                    </a:p>
                  </a:txBody>
                  <a:tcPr/>
                </a:tc>
                <a:extLst>
                  <a:ext uri="{0D108BD9-81ED-4DB2-BD59-A6C34878D82A}">
                    <a16:rowId xmlns:a16="http://schemas.microsoft.com/office/drawing/2014/main" val="2397884301"/>
                  </a:ext>
                </a:extLst>
              </a:tr>
            </a:tbl>
          </a:graphicData>
        </a:graphic>
      </p:graphicFrame>
      <p:sp>
        <p:nvSpPr>
          <p:cNvPr id="5" name="Rectangle 4">
            <a:extLst>
              <a:ext uri="{FF2B5EF4-FFF2-40B4-BE49-F238E27FC236}">
                <a16:creationId xmlns:a16="http://schemas.microsoft.com/office/drawing/2014/main" id="{9CA913E2-F288-8528-658E-963752F00E0C}"/>
              </a:ext>
            </a:extLst>
          </p:cNvPr>
          <p:cNvSpPr/>
          <p:nvPr/>
        </p:nvSpPr>
        <p:spPr>
          <a:xfrm>
            <a:off x="570736" y="2672655"/>
            <a:ext cx="731289" cy="3416320"/>
          </a:xfrm>
          <a:prstGeom prst="rect">
            <a:avLst/>
          </a:prstGeom>
          <a:noFill/>
        </p:spPr>
        <p:txBody>
          <a:bodyPr wrap="none" lIns="91440" tIns="45720" rIns="91440" bIns="45720">
            <a:spAutoFit/>
          </a:bodyPr>
          <a:lstStyle/>
          <a:p>
            <a:pPr algn="ctr"/>
            <a:r>
              <a:rPr lang="en-US" sz="5400" b="0" cap="none" spc="0">
                <a:ln w="0"/>
                <a:solidFill>
                  <a:schemeClr val="bg2"/>
                </a:solidFill>
                <a:effectLst>
                  <a:outerShdw blurRad="38100" dist="19050" dir="2700000" algn="tl" rotWithShape="0">
                    <a:schemeClr val="dk1">
                      <a:alpha val="40000"/>
                    </a:schemeClr>
                  </a:outerShdw>
                </a:effectLst>
              </a:rPr>
              <a:t>F</a:t>
            </a:r>
          </a:p>
          <a:p>
            <a:pPr algn="ctr"/>
            <a:r>
              <a:rPr lang="en-US" sz="5400" b="0" cap="none" spc="0">
                <a:ln w="0"/>
                <a:solidFill>
                  <a:schemeClr val="bg2"/>
                </a:solidFill>
                <a:effectLst>
                  <a:outerShdw blurRad="38100" dist="19050" dir="2700000" algn="tl" rotWithShape="0">
                    <a:schemeClr val="dk1">
                      <a:alpha val="40000"/>
                    </a:schemeClr>
                  </a:outerShdw>
                </a:effectLst>
              </a:rPr>
              <a:t>R</a:t>
            </a:r>
          </a:p>
          <a:p>
            <a:pPr algn="ctr"/>
            <a:r>
              <a:rPr lang="en-US" sz="5400" b="0" cap="none" spc="0">
                <a:ln w="0"/>
                <a:solidFill>
                  <a:schemeClr val="bg2"/>
                </a:solidFill>
                <a:effectLst>
                  <a:outerShdw blurRad="38100" dist="19050" dir="2700000" algn="tl" rotWithShape="0">
                    <a:schemeClr val="dk1">
                      <a:alpha val="40000"/>
                    </a:schemeClr>
                  </a:outerShdw>
                </a:effectLst>
              </a:rPr>
              <a:t>O</a:t>
            </a:r>
          </a:p>
          <a:p>
            <a:pPr algn="ctr"/>
            <a:r>
              <a:rPr lang="en-US" sz="5400" b="0" cap="none" spc="0">
                <a:ln w="0"/>
                <a:solidFill>
                  <a:schemeClr val="bg2"/>
                </a:solidFill>
                <a:effectLst>
                  <a:outerShdw blurRad="38100" dist="19050" dir="2700000" algn="tl" rotWithShape="0">
                    <a:schemeClr val="dk1">
                      <a:alpha val="40000"/>
                    </a:schemeClr>
                  </a:outerShdw>
                </a:effectLst>
              </a:rPr>
              <a:t>M</a:t>
            </a:r>
          </a:p>
        </p:txBody>
      </p:sp>
      <p:sp>
        <p:nvSpPr>
          <p:cNvPr id="6" name="Rectangle 5">
            <a:extLst>
              <a:ext uri="{FF2B5EF4-FFF2-40B4-BE49-F238E27FC236}">
                <a16:creationId xmlns:a16="http://schemas.microsoft.com/office/drawing/2014/main" id="{F56E8388-DB7A-2B1B-BD7F-B0C79B5B477C}"/>
              </a:ext>
            </a:extLst>
          </p:cNvPr>
          <p:cNvSpPr/>
          <p:nvPr/>
        </p:nvSpPr>
        <p:spPr>
          <a:xfrm>
            <a:off x="5786126" y="1103116"/>
            <a:ext cx="2833991" cy="923330"/>
          </a:xfrm>
          <a:prstGeom prst="rect">
            <a:avLst/>
          </a:prstGeom>
          <a:noFill/>
        </p:spPr>
        <p:txBody>
          <a:bodyPr wrap="square" lIns="91440" tIns="45720" rIns="91440" bIns="45720">
            <a:spAutoFit/>
          </a:bodyPr>
          <a:lstStyle/>
          <a:p>
            <a:pPr algn="ctr"/>
            <a:r>
              <a:rPr lang="en-US" sz="5400">
                <a:ln w="0"/>
                <a:solidFill>
                  <a:schemeClr val="bg2"/>
                </a:solidFill>
                <a:effectLst>
                  <a:outerShdw blurRad="38100" dist="19050" dir="2700000" algn="tl" rotWithShape="0">
                    <a:schemeClr val="dk1">
                      <a:alpha val="40000"/>
                    </a:schemeClr>
                  </a:outerShdw>
                </a:effectLst>
              </a:rPr>
              <a:t>TO</a:t>
            </a:r>
            <a:endParaRPr lang="en-US" sz="5400" b="0" cap="none" spc="0">
              <a:ln w="0"/>
              <a:solidFill>
                <a:schemeClr val="bg2"/>
              </a:solidFill>
              <a:effectLst>
                <a:outerShdw blurRad="38100" dist="19050" dir="2700000" algn="tl" rotWithShape="0">
                  <a:schemeClr val="dk1">
                    <a:alpha val="40000"/>
                  </a:schemeClr>
                </a:outerShdw>
              </a:effectLst>
            </a:endParaRPr>
          </a:p>
        </p:txBody>
      </p:sp>
      <p:pic>
        <p:nvPicPr>
          <p:cNvPr id="8" name="Graphic 7" descr="Badge Cross with solid fill">
            <a:extLst>
              <a:ext uri="{FF2B5EF4-FFF2-40B4-BE49-F238E27FC236}">
                <a16:creationId xmlns:a16="http://schemas.microsoft.com/office/drawing/2014/main" id="{AD91A4D2-491B-38E4-B3ED-EBD2946857D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340589" y="2210442"/>
            <a:ext cx="914400" cy="914400"/>
          </a:xfrm>
          <a:prstGeom prst="rect">
            <a:avLst/>
          </a:prstGeom>
        </p:spPr>
      </p:pic>
      <p:pic>
        <p:nvPicPr>
          <p:cNvPr id="11" name="Graphic 10" descr="Badge Cross with solid fill">
            <a:extLst>
              <a:ext uri="{FF2B5EF4-FFF2-40B4-BE49-F238E27FC236}">
                <a16:creationId xmlns:a16="http://schemas.microsoft.com/office/drawing/2014/main" id="{ABCEA85B-B15D-A2C3-4F7B-1682E4B0A0F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934803" y="3507544"/>
            <a:ext cx="914400" cy="914400"/>
          </a:xfrm>
          <a:prstGeom prst="rect">
            <a:avLst/>
          </a:prstGeom>
        </p:spPr>
      </p:pic>
      <p:pic>
        <p:nvPicPr>
          <p:cNvPr id="12" name="Graphic 11" descr="Badge Cross with solid fill">
            <a:extLst>
              <a:ext uri="{FF2B5EF4-FFF2-40B4-BE49-F238E27FC236}">
                <a16:creationId xmlns:a16="http://schemas.microsoft.com/office/drawing/2014/main" id="{6267E3C6-0249-0041-917C-A2D3A8368EE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045416" y="5240952"/>
            <a:ext cx="914400" cy="914400"/>
          </a:xfrm>
          <a:prstGeom prst="rect">
            <a:avLst/>
          </a:prstGeom>
        </p:spPr>
      </p:pic>
    </p:spTree>
    <p:extLst>
      <p:ext uri="{BB962C8B-B14F-4D97-AF65-F5344CB8AC3E}">
        <p14:creationId xmlns:p14="http://schemas.microsoft.com/office/powerpoint/2010/main" val="425444488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D5209C-10D7-E4A2-E57F-1109E136E829}"/>
            </a:ext>
          </a:extLst>
        </p:cNvPr>
        <p:cNvGrpSpPr/>
        <p:nvPr/>
      </p:nvGrpSpPr>
      <p:grpSpPr>
        <a:xfrm>
          <a:off x="0" y="0"/>
          <a:ext cx="0" cy="0"/>
          <a:chOff x="0" y="0"/>
          <a:chExt cx="0" cy="0"/>
        </a:xfrm>
      </p:grpSpPr>
      <p:sp>
        <p:nvSpPr>
          <p:cNvPr id="49" name="TextBox 48">
            <a:extLst>
              <a:ext uri="{FF2B5EF4-FFF2-40B4-BE49-F238E27FC236}">
                <a16:creationId xmlns:a16="http://schemas.microsoft.com/office/drawing/2014/main" id="{219FF4BA-ECB4-710D-4820-E5434D20A0EB}"/>
              </a:ext>
            </a:extLst>
          </p:cNvPr>
          <p:cNvSpPr txBox="1"/>
          <p:nvPr/>
        </p:nvSpPr>
        <p:spPr>
          <a:xfrm>
            <a:off x="7941833" y="6062905"/>
            <a:ext cx="1812604" cy="307777"/>
          </a:xfrm>
          <a:prstGeom prst="rect">
            <a:avLst/>
          </a:prstGeom>
          <a:noFill/>
        </p:spPr>
        <p:txBody>
          <a:bodyPr wrap="square" rtlCol="0">
            <a:spAutoFit/>
          </a:bodyPr>
          <a:lstStyle/>
          <a:p>
            <a:pPr algn="r"/>
            <a:r>
              <a:rPr lang="en-US" sz="1400" b="1">
                <a:latin typeface="+mj-lt"/>
              </a:rPr>
              <a:t>JOHN DOE</a:t>
            </a:r>
          </a:p>
        </p:txBody>
      </p:sp>
      <p:sp>
        <p:nvSpPr>
          <p:cNvPr id="50" name="TextBox 49">
            <a:extLst>
              <a:ext uri="{FF2B5EF4-FFF2-40B4-BE49-F238E27FC236}">
                <a16:creationId xmlns:a16="http://schemas.microsoft.com/office/drawing/2014/main" id="{DA986764-F2DC-9F57-EC01-9C253D0AF39E}"/>
              </a:ext>
            </a:extLst>
          </p:cNvPr>
          <p:cNvSpPr txBox="1"/>
          <p:nvPr/>
        </p:nvSpPr>
        <p:spPr>
          <a:xfrm>
            <a:off x="7941833" y="6263824"/>
            <a:ext cx="1812604" cy="261610"/>
          </a:xfrm>
          <a:prstGeom prst="rect">
            <a:avLst/>
          </a:prstGeom>
          <a:noFill/>
        </p:spPr>
        <p:txBody>
          <a:bodyPr wrap="square" rtlCol="0">
            <a:spAutoFit/>
          </a:bodyPr>
          <a:lstStyle/>
          <a:p>
            <a:pPr algn="r"/>
            <a:r>
              <a:rPr lang="en-US" sz="1100"/>
              <a:t>CEO</a:t>
            </a:r>
          </a:p>
        </p:txBody>
      </p:sp>
      <p:sp>
        <p:nvSpPr>
          <p:cNvPr id="6" name="Rectangle 5">
            <a:extLst>
              <a:ext uri="{FF2B5EF4-FFF2-40B4-BE49-F238E27FC236}">
                <a16:creationId xmlns:a16="http://schemas.microsoft.com/office/drawing/2014/main" id="{DEFDACF7-9402-9C29-CD85-E5A195BCD985}"/>
              </a:ext>
            </a:extLst>
          </p:cNvPr>
          <p:cNvSpPr/>
          <p:nvPr/>
        </p:nvSpPr>
        <p:spPr>
          <a:xfrm>
            <a:off x="0" y="469071"/>
            <a:ext cx="3760902" cy="580663"/>
          </a:xfrm>
          <a:prstGeom prst="rect">
            <a:avLst/>
          </a:prstGeom>
          <a:solidFill>
            <a:srgbClr val="B6D5F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8" name="Title 1">
            <a:extLst>
              <a:ext uri="{FF2B5EF4-FFF2-40B4-BE49-F238E27FC236}">
                <a16:creationId xmlns:a16="http://schemas.microsoft.com/office/drawing/2014/main" id="{C75CCD23-1F6F-42CB-8E18-99A0CFBFCF1D}"/>
              </a:ext>
            </a:extLst>
          </p:cNvPr>
          <p:cNvSpPr txBox="1">
            <a:spLocks/>
          </p:cNvSpPr>
          <p:nvPr/>
        </p:nvSpPr>
        <p:spPr>
          <a:xfrm>
            <a:off x="150284" y="271107"/>
            <a:ext cx="3634983" cy="944563"/>
          </a:xfrm>
          <a:prstGeom prst="rect">
            <a:avLst/>
          </a:prstGeom>
        </p:spPr>
        <p:txBody>
          <a:bodyPr lIns="91440" tIns="45720" rIns="91440" bIns="45720" anchor="t">
            <a:normAutofit fontScale="6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a:cs typeface="Calibri Light"/>
              </a:rPr>
              <a:t>Business &amp;</a:t>
            </a:r>
          </a:p>
          <a:p>
            <a:r>
              <a:rPr lang="en-US" sz="5400" b="1">
                <a:cs typeface="Calibri Light"/>
              </a:rPr>
              <a:t>Stakeholders</a:t>
            </a:r>
          </a:p>
        </p:txBody>
      </p:sp>
      <p:sp>
        <p:nvSpPr>
          <p:cNvPr id="27" name="TextBox 26">
            <a:extLst>
              <a:ext uri="{FF2B5EF4-FFF2-40B4-BE49-F238E27FC236}">
                <a16:creationId xmlns:a16="http://schemas.microsoft.com/office/drawing/2014/main" id="{D0138A99-3D89-CFF2-1AA8-4B38B1C52EC5}"/>
              </a:ext>
            </a:extLst>
          </p:cNvPr>
          <p:cNvSpPr txBox="1"/>
          <p:nvPr/>
        </p:nvSpPr>
        <p:spPr>
          <a:xfrm>
            <a:off x="573636" y="1222146"/>
            <a:ext cx="1108496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latin typeface="Arial"/>
              </a:rPr>
              <a:t>The renewable energy sector in Greece is extremely promising with large plans to </a:t>
            </a:r>
            <a:r>
              <a:rPr lang="en-GB" err="1">
                <a:latin typeface="Arial"/>
              </a:rPr>
              <a:t>grow</a:t>
            </a:r>
            <a:r>
              <a:rPr lang="en-GB">
                <a:latin typeface="Arial"/>
              </a:rPr>
              <a:t>, largely through new legislation designed to attract investors in 2016. These include:</a:t>
            </a:r>
            <a:endParaRPr lang="en-US"/>
          </a:p>
        </p:txBody>
      </p:sp>
      <p:sp>
        <p:nvSpPr>
          <p:cNvPr id="3" name="Rectangle: Rounded Corners 2">
            <a:extLst>
              <a:ext uri="{FF2B5EF4-FFF2-40B4-BE49-F238E27FC236}">
                <a16:creationId xmlns:a16="http://schemas.microsoft.com/office/drawing/2014/main" id="{C4AC7622-0D55-6E6F-DE94-B292F7763112}"/>
              </a:ext>
            </a:extLst>
          </p:cNvPr>
          <p:cNvSpPr/>
          <p:nvPr/>
        </p:nvSpPr>
        <p:spPr>
          <a:xfrm>
            <a:off x="6733948" y="2306272"/>
            <a:ext cx="5216768" cy="4479138"/>
          </a:xfrm>
          <a:prstGeom prst="round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6F8E464-E528-8E1F-5885-6DADCB220CD6}"/>
              </a:ext>
            </a:extLst>
          </p:cNvPr>
          <p:cNvSpPr txBox="1"/>
          <p:nvPr/>
        </p:nvSpPr>
        <p:spPr>
          <a:xfrm>
            <a:off x="8023689" y="2478760"/>
            <a:ext cx="2983401"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chemeClr val="bg2"/>
                </a:solidFill>
              </a:rPr>
              <a:t>Potential Stakeholders</a:t>
            </a:r>
          </a:p>
        </p:txBody>
      </p:sp>
      <p:pic>
        <p:nvPicPr>
          <p:cNvPr id="18" name="Picture 17" descr="A diagram of different types of costs&#10;&#10;Description automatically generated">
            <a:extLst>
              <a:ext uri="{FF2B5EF4-FFF2-40B4-BE49-F238E27FC236}">
                <a16:creationId xmlns:a16="http://schemas.microsoft.com/office/drawing/2014/main" id="{A5232DC7-5E4A-E9A7-24C3-EA014C6E600E}"/>
              </a:ext>
            </a:extLst>
          </p:cNvPr>
          <p:cNvPicPr>
            <a:picLocks noChangeAspect="1"/>
          </p:cNvPicPr>
          <p:nvPr/>
        </p:nvPicPr>
        <p:blipFill>
          <a:blip r:embed="rId3"/>
          <a:stretch>
            <a:fillRect/>
          </a:stretch>
        </p:blipFill>
        <p:spPr>
          <a:xfrm>
            <a:off x="241284" y="2307566"/>
            <a:ext cx="6250648" cy="4550434"/>
          </a:xfrm>
          <a:prstGeom prst="rect">
            <a:avLst/>
          </a:prstGeom>
        </p:spPr>
      </p:pic>
      <p:sp>
        <p:nvSpPr>
          <p:cNvPr id="20" name="Picture Placeholder 19">
            <a:extLst>
              <a:ext uri="{FF2B5EF4-FFF2-40B4-BE49-F238E27FC236}">
                <a16:creationId xmlns:a16="http://schemas.microsoft.com/office/drawing/2014/main" id="{92475570-9885-BA50-ED22-0363A093786A}"/>
              </a:ext>
            </a:extLst>
          </p:cNvPr>
          <p:cNvSpPr>
            <a:spLocks noGrp="1"/>
          </p:cNvSpPr>
          <p:nvPr>
            <p:ph type="pic" sz="quarter" idx="11"/>
          </p:nvPr>
        </p:nvSpPr>
        <p:spPr>
          <a:xfrm>
            <a:off x="12255098" y="3881887"/>
            <a:ext cx="5285280" cy="6858000"/>
          </a:xfrm>
        </p:spPr>
        <p:txBody>
          <a:bodyPr/>
          <a:lstStyle/>
          <a:p>
            <a:endParaRPr lang="en-GB"/>
          </a:p>
        </p:txBody>
      </p:sp>
      <p:sp>
        <p:nvSpPr>
          <p:cNvPr id="25" name="TextBox 24">
            <a:extLst>
              <a:ext uri="{FF2B5EF4-FFF2-40B4-BE49-F238E27FC236}">
                <a16:creationId xmlns:a16="http://schemas.microsoft.com/office/drawing/2014/main" id="{26DAC873-9207-8E06-ACD1-B772DE364CE6}"/>
              </a:ext>
            </a:extLst>
          </p:cNvPr>
          <p:cNvSpPr txBox="1"/>
          <p:nvPr/>
        </p:nvSpPr>
        <p:spPr>
          <a:xfrm>
            <a:off x="7016151" y="3033622"/>
            <a:ext cx="4802469" cy="352404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chemeClr val="bg2"/>
                </a:solidFill>
              </a:rPr>
              <a:t>Government: </a:t>
            </a:r>
            <a:r>
              <a:rPr lang="en-US">
                <a:solidFill>
                  <a:schemeClr val="bg2"/>
                </a:solidFill>
              </a:rPr>
              <a:t>Approval for projects and plans must be approved by representatives and meet regulations</a:t>
            </a:r>
          </a:p>
          <a:p>
            <a:endParaRPr lang="en-US" sz="900">
              <a:solidFill>
                <a:schemeClr val="bg2"/>
              </a:solidFill>
            </a:endParaRPr>
          </a:p>
          <a:p>
            <a:r>
              <a:rPr lang="en-US" b="1">
                <a:solidFill>
                  <a:schemeClr val="bg2"/>
                </a:solidFill>
              </a:rPr>
              <a:t>Environmental/Marine Protection Groups: </a:t>
            </a:r>
            <a:r>
              <a:rPr lang="en-US">
                <a:solidFill>
                  <a:schemeClr val="bg2"/>
                </a:solidFill>
              </a:rPr>
              <a:t>All work must be approved to ensure there is minimal effects on the marine life and the environment.</a:t>
            </a:r>
          </a:p>
          <a:p>
            <a:endParaRPr lang="en-US" sz="900">
              <a:solidFill>
                <a:schemeClr val="bg2"/>
              </a:solidFill>
            </a:endParaRPr>
          </a:p>
          <a:p>
            <a:r>
              <a:rPr lang="en-US" b="1">
                <a:solidFill>
                  <a:schemeClr val="bg2"/>
                </a:solidFill>
              </a:rPr>
              <a:t>Local Contractors: </a:t>
            </a:r>
            <a:r>
              <a:rPr lang="en-US">
                <a:solidFill>
                  <a:schemeClr val="bg2"/>
                </a:solidFill>
              </a:rPr>
              <a:t>Local contractors and companies will oversee building the island and managing the work and maintenance during production.</a:t>
            </a:r>
          </a:p>
        </p:txBody>
      </p:sp>
    </p:spTree>
    <p:extLst>
      <p:ext uri="{BB962C8B-B14F-4D97-AF65-F5344CB8AC3E}">
        <p14:creationId xmlns:p14="http://schemas.microsoft.com/office/powerpoint/2010/main" val="349796581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D5209C-10D7-E4A2-E57F-1109E136E829}"/>
            </a:ext>
          </a:extLst>
        </p:cNvPr>
        <p:cNvGrpSpPr/>
        <p:nvPr/>
      </p:nvGrpSpPr>
      <p:grpSpPr>
        <a:xfrm>
          <a:off x="0" y="0"/>
          <a:ext cx="0" cy="0"/>
          <a:chOff x="0" y="0"/>
          <a:chExt cx="0" cy="0"/>
        </a:xfrm>
      </p:grpSpPr>
      <p:sp>
        <p:nvSpPr>
          <p:cNvPr id="49" name="TextBox 48">
            <a:extLst>
              <a:ext uri="{FF2B5EF4-FFF2-40B4-BE49-F238E27FC236}">
                <a16:creationId xmlns:a16="http://schemas.microsoft.com/office/drawing/2014/main" id="{219FF4BA-ECB4-710D-4820-E5434D20A0EB}"/>
              </a:ext>
            </a:extLst>
          </p:cNvPr>
          <p:cNvSpPr txBox="1"/>
          <p:nvPr/>
        </p:nvSpPr>
        <p:spPr>
          <a:xfrm>
            <a:off x="7941833" y="6062905"/>
            <a:ext cx="1812604" cy="307777"/>
          </a:xfrm>
          <a:prstGeom prst="rect">
            <a:avLst/>
          </a:prstGeom>
          <a:noFill/>
        </p:spPr>
        <p:txBody>
          <a:bodyPr wrap="square" rtlCol="0">
            <a:spAutoFit/>
          </a:bodyPr>
          <a:lstStyle/>
          <a:p>
            <a:pPr algn="r"/>
            <a:r>
              <a:rPr lang="en-US" sz="1400" b="1">
                <a:latin typeface="+mj-lt"/>
              </a:rPr>
              <a:t>JOHN DOE</a:t>
            </a:r>
          </a:p>
        </p:txBody>
      </p:sp>
      <p:sp>
        <p:nvSpPr>
          <p:cNvPr id="50" name="TextBox 49">
            <a:extLst>
              <a:ext uri="{FF2B5EF4-FFF2-40B4-BE49-F238E27FC236}">
                <a16:creationId xmlns:a16="http://schemas.microsoft.com/office/drawing/2014/main" id="{DA986764-F2DC-9F57-EC01-9C253D0AF39E}"/>
              </a:ext>
            </a:extLst>
          </p:cNvPr>
          <p:cNvSpPr txBox="1"/>
          <p:nvPr/>
        </p:nvSpPr>
        <p:spPr>
          <a:xfrm>
            <a:off x="7941833" y="6263824"/>
            <a:ext cx="1812604" cy="261610"/>
          </a:xfrm>
          <a:prstGeom prst="rect">
            <a:avLst/>
          </a:prstGeom>
          <a:noFill/>
        </p:spPr>
        <p:txBody>
          <a:bodyPr wrap="square" rtlCol="0">
            <a:spAutoFit/>
          </a:bodyPr>
          <a:lstStyle/>
          <a:p>
            <a:pPr algn="r"/>
            <a:r>
              <a:rPr lang="en-US" sz="1100"/>
              <a:t>CEO</a:t>
            </a:r>
          </a:p>
        </p:txBody>
      </p:sp>
      <p:sp>
        <p:nvSpPr>
          <p:cNvPr id="6" name="Rectangle 5">
            <a:extLst>
              <a:ext uri="{FF2B5EF4-FFF2-40B4-BE49-F238E27FC236}">
                <a16:creationId xmlns:a16="http://schemas.microsoft.com/office/drawing/2014/main" id="{DEFDACF7-9402-9C29-CD85-E5A195BCD985}"/>
              </a:ext>
            </a:extLst>
          </p:cNvPr>
          <p:cNvSpPr/>
          <p:nvPr/>
        </p:nvSpPr>
        <p:spPr>
          <a:xfrm>
            <a:off x="-36718" y="462123"/>
            <a:ext cx="4994447" cy="552088"/>
          </a:xfrm>
          <a:prstGeom prst="rect">
            <a:avLst/>
          </a:prstGeom>
          <a:solidFill>
            <a:srgbClr val="B6D5F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8" name="Title 1">
            <a:extLst>
              <a:ext uri="{FF2B5EF4-FFF2-40B4-BE49-F238E27FC236}">
                <a16:creationId xmlns:a16="http://schemas.microsoft.com/office/drawing/2014/main" id="{C75CCD23-1F6F-42CB-8E18-99A0CFBFCF1D}"/>
              </a:ext>
            </a:extLst>
          </p:cNvPr>
          <p:cNvSpPr txBox="1">
            <a:spLocks/>
          </p:cNvSpPr>
          <p:nvPr/>
        </p:nvSpPr>
        <p:spPr>
          <a:xfrm>
            <a:off x="152577" y="261056"/>
            <a:ext cx="3634983" cy="944563"/>
          </a:xfrm>
          <a:prstGeom prst="rect">
            <a:avLst/>
          </a:prstGeom>
        </p:spPr>
        <p:txBody>
          <a:bodyPr lIns="91440" tIns="45720" rIns="91440" bIns="45720" anchor="t">
            <a:normAutofit fontScale="8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a:cs typeface="Calibri Light"/>
              </a:rPr>
              <a:t>INCLUSIVITY </a:t>
            </a:r>
            <a:endParaRPr lang="en-US" sz="5400" b="1"/>
          </a:p>
        </p:txBody>
      </p:sp>
      <p:grpSp>
        <p:nvGrpSpPr>
          <p:cNvPr id="14" name="Group 13">
            <a:extLst>
              <a:ext uri="{FF2B5EF4-FFF2-40B4-BE49-F238E27FC236}">
                <a16:creationId xmlns:a16="http://schemas.microsoft.com/office/drawing/2014/main" id="{0A3B8755-2589-6CF5-4818-68D2CC83860D}"/>
              </a:ext>
            </a:extLst>
          </p:cNvPr>
          <p:cNvGrpSpPr/>
          <p:nvPr/>
        </p:nvGrpSpPr>
        <p:grpSpPr>
          <a:xfrm>
            <a:off x="105409" y="1502156"/>
            <a:ext cx="3364825" cy="1201910"/>
            <a:chOff x="645100" y="2715955"/>
            <a:chExt cx="2266865" cy="844931"/>
          </a:xfrm>
        </p:grpSpPr>
        <p:grpSp>
          <p:nvGrpSpPr>
            <p:cNvPr id="10" name="Group 9">
              <a:extLst>
                <a:ext uri="{FF2B5EF4-FFF2-40B4-BE49-F238E27FC236}">
                  <a16:creationId xmlns:a16="http://schemas.microsoft.com/office/drawing/2014/main" id="{88AFF241-219B-8FB5-5636-45CEF7CEB627}"/>
                </a:ext>
              </a:extLst>
            </p:cNvPr>
            <p:cNvGrpSpPr/>
            <p:nvPr/>
          </p:nvGrpSpPr>
          <p:grpSpPr>
            <a:xfrm>
              <a:off x="1592677" y="2789859"/>
              <a:ext cx="1319288" cy="627649"/>
              <a:chOff x="1583885" y="2657973"/>
              <a:chExt cx="1319288" cy="627649"/>
            </a:xfrm>
          </p:grpSpPr>
          <p:sp>
            <p:nvSpPr>
              <p:cNvPr id="12" name="TextBox 11">
                <a:extLst>
                  <a:ext uri="{FF2B5EF4-FFF2-40B4-BE49-F238E27FC236}">
                    <a16:creationId xmlns:a16="http://schemas.microsoft.com/office/drawing/2014/main" id="{50FD1AE8-0D02-B2E8-CA87-6176DF026792}"/>
                  </a:ext>
                </a:extLst>
              </p:cNvPr>
              <p:cNvSpPr txBox="1"/>
              <p:nvPr/>
            </p:nvSpPr>
            <p:spPr>
              <a:xfrm>
                <a:off x="1585409" y="2657973"/>
                <a:ext cx="1307924" cy="338429"/>
              </a:xfrm>
              <a:prstGeom prst="rect">
                <a:avLst/>
              </a:prstGeom>
              <a:noFill/>
            </p:spPr>
            <p:txBody>
              <a:bodyPr wrap="square" lIns="91440" tIns="45720" rIns="91440" bIns="45720" rtlCol="0" anchor="t">
                <a:spAutoFit/>
              </a:bodyPr>
              <a:lstStyle/>
              <a:p>
                <a:pPr>
                  <a:lnSpc>
                    <a:spcPct val="90000"/>
                  </a:lnSpc>
                  <a:spcBef>
                    <a:spcPts val="1000"/>
                  </a:spcBef>
                  <a:defRPr/>
                </a:pPr>
                <a:r>
                  <a:rPr lang="en-US" sz="1400" b="1">
                    <a:latin typeface="Aptos Display"/>
                    <a:ea typeface="+mn-lt"/>
                    <a:cs typeface="+mn-lt"/>
                  </a:rPr>
                  <a:t>Open to diverse perspectives</a:t>
                </a:r>
                <a:endParaRPr lang="en-US" sz="1600" b="1">
                  <a:cs typeface="Calibri"/>
                </a:endParaRPr>
              </a:p>
            </p:txBody>
          </p:sp>
          <p:sp>
            <p:nvSpPr>
              <p:cNvPr id="13" name="TextBox 12">
                <a:extLst>
                  <a:ext uri="{FF2B5EF4-FFF2-40B4-BE49-F238E27FC236}">
                    <a16:creationId xmlns:a16="http://schemas.microsoft.com/office/drawing/2014/main" id="{318DBF3A-9CFE-D7B8-0A0F-7483C887A0A3}"/>
                  </a:ext>
                </a:extLst>
              </p:cNvPr>
              <p:cNvSpPr txBox="1"/>
              <p:nvPr/>
            </p:nvSpPr>
            <p:spPr>
              <a:xfrm>
                <a:off x="1583885" y="2954750"/>
                <a:ext cx="1319288" cy="330872"/>
              </a:xfrm>
              <a:prstGeom prst="rect">
                <a:avLst/>
              </a:prstGeom>
              <a:noFill/>
            </p:spPr>
            <p:txBody>
              <a:bodyPr wrap="square" lIns="91440" tIns="45720" rIns="91440" bIns="45720" rtlCol="0" anchor="t">
                <a:spAutoFit/>
              </a:bodyPr>
              <a:lstStyle/>
              <a:p>
                <a:r>
                  <a:rPr lang="en-US" sz="1200">
                    <a:solidFill>
                      <a:schemeClr val="tx1">
                        <a:lumMod val="75000"/>
                        <a:lumOff val="25000"/>
                      </a:schemeClr>
                    </a:solidFill>
                    <a:ea typeface="+mn-lt"/>
                    <a:cs typeface="+mn-lt"/>
                  </a:rPr>
                  <a:t>Ensure the design meets the expectations of people with different perspectives.</a:t>
                </a:r>
                <a:endParaRPr lang="en-US">
                  <a:solidFill>
                    <a:schemeClr val="tx1">
                      <a:lumMod val="75000"/>
                      <a:lumOff val="25000"/>
                    </a:schemeClr>
                  </a:solidFill>
                </a:endParaRPr>
              </a:p>
            </p:txBody>
          </p:sp>
        </p:grpSp>
        <p:sp>
          <p:nvSpPr>
            <p:cNvPr id="11" name="Oval 10">
              <a:extLst>
                <a:ext uri="{FF2B5EF4-FFF2-40B4-BE49-F238E27FC236}">
                  <a16:creationId xmlns:a16="http://schemas.microsoft.com/office/drawing/2014/main" id="{7B781AAE-5D38-D222-4E12-1ACE6F70983B}"/>
                </a:ext>
              </a:extLst>
            </p:cNvPr>
            <p:cNvSpPr/>
            <p:nvPr/>
          </p:nvSpPr>
          <p:spPr>
            <a:xfrm>
              <a:off x="645100" y="2715955"/>
              <a:ext cx="844932" cy="844931"/>
            </a:xfrm>
            <a:prstGeom prst="ellipse">
              <a:avLst/>
            </a:prstGeom>
            <a:solidFill>
              <a:schemeClr val="accent5">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rgbClr val="FFFFFF"/>
                </a:solidFill>
                <a:latin typeface="linea-basic-10" charset="0"/>
                <a:ea typeface="linea-basic-10" charset="0"/>
                <a:cs typeface="linea-basic-10" charset="0"/>
              </a:endParaRPr>
            </a:p>
          </p:txBody>
        </p:sp>
      </p:grpSp>
      <p:grpSp>
        <p:nvGrpSpPr>
          <p:cNvPr id="20" name="Group 19">
            <a:extLst>
              <a:ext uri="{FF2B5EF4-FFF2-40B4-BE49-F238E27FC236}">
                <a16:creationId xmlns:a16="http://schemas.microsoft.com/office/drawing/2014/main" id="{4F633B39-93F0-F9BA-9229-46A723FF6B33}"/>
              </a:ext>
            </a:extLst>
          </p:cNvPr>
          <p:cNvGrpSpPr/>
          <p:nvPr/>
        </p:nvGrpSpPr>
        <p:grpSpPr>
          <a:xfrm>
            <a:off x="3886867" y="1526288"/>
            <a:ext cx="3436507" cy="1201910"/>
            <a:chOff x="4015485" y="2715955"/>
            <a:chExt cx="2320741" cy="844931"/>
          </a:xfrm>
        </p:grpSpPr>
        <p:grpSp>
          <p:nvGrpSpPr>
            <p:cNvPr id="16" name="Group 15">
              <a:extLst>
                <a:ext uri="{FF2B5EF4-FFF2-40B4-BE49-F238E27FC236}">
                  <a16:creationId xmlns:a16="http://schemas.microsoft.com/office/drawing/2014/main" id="{307BA09C-100C-0959-DBCD-4F3542C3A9B4}"/>
                </a:ext>
              </a:extLst>
            </p:cNvPr>
            <p:cNvGrpSpPr/>
            <p:nvPr/>
          </p:nvGrpSpPr>
          <p:grpSpPr>
            <a:xfrm>
              <a:off x="4963310" y="2791087"/>
              <a:ext cx="1372916" cy="512769"/>
              <a:chOff x="1584133" y="2659201"/>
              <a:chExt cx="1372916" cy="512769"/>
            </a:xfrm>
          </p:grpSpPr>
          <p:sp>
            <p:nvSpPr>
              <p:cNvPr id="18" name="TextBox 17">
                <a:extLst>
                  <a:ext uri="{FF2B5EF4-FFF2-40B4-BE49-F238E27FC236}">
                    <a16:creationId xmlns:a16="http://schemas.microsoft.com/office/drawing/2014/main" id="{801397F5-F9ED-9143-7049-07A2D1DD8C1C}"/>
                  </a:ext>
                </a:extLst>
              </p:cNvPr>
              <p:cNvSpPr txBox="1"/>
              <p:nvPr/>
            </p:nvSpPr>
            <p:spPr>
              <a:xfrm>
                <a:off x="1588515" y="2659201"/>
                <a:ext cx="1348931" cy="202120"/>
              </a:xfrm>
              <a:prstGeom prst="rect">
                <a:avLst/>
              </a:prstGeom>
              <a:noFill/>
            </p:spPr>
            <p:txBody>
              <a:bodyPr wrap="none" lIns="91440" tIns="45720" rIns="91440" bIns="45720" rtlCol="0" anchor="t">
                <a:spAutoFit/>
              </a:bodyPr>
              <a:lstStyle/>
              <a:p>
                <a:pPr>
                  <a:lnSpc>
                    <a:spcPct val="90000"/>
                  </a:lnSpc>
                  <a:spcBef>
                    <a:spcPts val="1000"/>
                  </a:spcBef>
                  <a:defRPr/>
                </a:pPr>
                <a:r>
                  <a:rPr lang="en-US" sz="1400" b="1">
                    <a:latin typeface="Aptos Display"/>
                    <a:ea typeface="+mn-lt"/>
                    <a:cs typeface="+mn-lt"/>
                  </a:rPr>
                  <a:t>Seamless Incorporation</a:t>
                </a:r>
                <a:endParaRPr lang="en-US" sz="1600" b="1"/>
              </a:p>
            </p:txBody>
          </p:sp>
          <p:sp>
            <p:nvSpPr>
              <p:cNvPr id="19" name="TextBox 18">
                <a:extLst>
                  <a:ext uri="{FF2B5EF4-FFF2-40B4-BE49-F238E27FC236}">
                    <a16:creationId xmlns:a16="http://schemas.microsoft.com/office/drawing/2014/main" id="{C4890D05-C5AE-464B-354C-E72FA0A43301}"/>
                  </a:ext>
                </a:extLst>
              </p:cNvPr>
              <p:cNvSpPr txBox="1"/>
              <p:nvPr/>
            </p:nvSpPr>
            <p:spPr>
              <a:xfrm>
                <a:off x="1584133" y="2841098"/>
                <a:ext cx="1372916" cy="330872"/>
              </a:xfrm>
              <a:prstGeom prst="rect">
                <a:avLst/>
              </a:prstGeom>
              <a:noFill/>
            </p:spPr>
            <p:txBody>
              <a:bodyPr wrap="square" lIns="91440" tIns="45720" rIns="91440" bIns="45720" rtlCol="0" anchor="t">
                <a:spAutoFit/>
              </a:bodyPr>
              <a:lstStyle/>
              <a:p>
                <a:r>
                  <a:rPr lang="en-US" sz="1200">
                    <a:solidFill>
                      <a:schemeClr val="tx1">
                        <a:lumMod val="75000"/>
                        <a:lumOff val="25000"/>
                      </a:schemeClr>
                    </a:solidFill>
                    <a:ea typeface="+mn-lt"/>
                    <a:cs typeface="+mn-lt"/>
                  </a:rPr>
                  <a:t>Smooth integration of energy island with existing infrastructure and ecosystem of Crete.</a:t>
                </a:r>
                <a:endParaRPr lang="en-US"/>
              </a:p>
            </p:txBody>
          </p:sp>
        </p:grpSp>
        <p:sp>
          <p:nvSpPr>
            <p:cNvPr id="17" name="Oval 16">
              <a:extLst>
                <a:ext uri="{FF2B5EF4-FFF2-40B4-BE49-F238E27FC236}">
                  <a16:creationId xmlns:a16="http://schemas.microsoft.com/office/drawing/2014/main" id="{6BDB1430-4175-FA78-D20F-D773659328C6}"/>
                </a:ext>
              </a:extLst>
            </p:cNvPr>
            <p:cNvSpPr/>
            <p:nvPr/>
          </p:nvSpPr>
          <p:spPr>
            <a:xfrm>
              <a:off x="4015485" y="2715955"/>
              <a:ext cx="844932" cy="844931"/>
            </a:xfrm>
            <a:prstGeom prst="ellipse">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rgbClr val="FFFFFF"/>
                </a:solidFill>
                <a:latin typeface="linea-basic-10" charset="0"/>
                <a:ea typeface="linea-basic-10" charset="0"/>
                <a:cs typeface="linea-basic-10" charset="0"/>
              </a:endParaRPr>
            </a:p>
          </p:txBody>
        </p:sp>
      </p:grpSp>
      <p:grpSp>
        <p:nvGrpSpPr>
          <p:cNvPr id="26" name="Group 25">
            <a:extLst>
              <a:ext uri="{FF2B5EF4-FFF2-40B4-BE49-F238E27FC236}">
                <a16:creationId xmlns:a16="http://schemas.microsoft.com/office/drawing/2014/main" id="{CD8B2E3A-2BF9-5BF3-FEB2-B79B8B93FEBA}"/>
              </a:ext>
            </a:extLst>
          </p:cNvPr>
          <p:cNvGrpSpPr/>
          <p:nvPr/>
        </p:nvGrpSpPr>
        <p:grpSpPr>
          <a:xfrm>
            <a:off x="147427" y="4223268"/>
            <a:ext cx="3308200" cy="1461119"/>
            <a:chOff x="645100" y="3833797"/>
            <a:chExt cx="2239567" cy="1026174"/>
          </a:xfrm>
        </p:grpSpPr>
        <p:grpSp>
          <p:nvGrpSpPr>
            <p:cNvPr id="22" name="Group 21">
              <a:extLst>
                <a:ext uri="{FF2B5EF4-FFF2-40B4-BE49-F238E27FC236}">
                  <a16:creationId xmlns:a16="http://schemas.microsoft.com/office/drawing/2014/main" id="{30739FED-D5B2-E9FA-A2AC-D132FA3170C3}"/>
                </a:ext>
              </a:extLst>
            </p:cNvPr>
            <p:cNvGrpSpPr/>
            <p:nvPr/>
          </p:nvGrpSpPr>
          <p:grpSpPr>
            <a:xfrm>
              <a:off x="1555216" y="3833797"/>
              <a:ext cx="1329451" cy="1026174"/>
              <a:chOff x="1546424" y="2584069"/>
              <a:chExt cx="1329451" cy="1026174"/>
            </a:xfrm>
          </p:grpSpPr>
          <p:sp>
            <p:nvSpPr>
              <p:cNvPr id="24" name="TextBox 23">
                <a:extLst>
                  <a:ext uri="{FF2B5EF4-FFF2-40B4-BE49-F238E27FC236}">
                    <a16:creationId xmlns:a16="http://schemas.microsoft.com/office/drawing/2014/main" id="{EF709C0F-5D25-A85D-2E06-1F140D5C3F41}"/>
                  </a:ext>
                </a:extLst>
              </p:cNvPr>
              <p:cNvSpPr txBox="1"/>
              <p:nvPr/>
            </p:nvSpPr>
            <p:spPr>
              <a:xfrm>
                <a:off x="1546424" y="2584069"/>
                <a:ext cx="1329451" cy="473926"/>
              </a:xfrm>
              <a:prstGeom prst="rect">
                <a:avLst/>
              </a:prstGeom>
              <a:noFill/>
            </p:spPr>
            <p:txBody>
              <a:bodyPr wrap="square" lIns="91440" tIns="45720" rIns="91440" bIns="45720" rtlCol="0" anchor="t">
                <a:spAutoFit/>
              </a:bodyPr>
              <a:lstStyle/>
              <a:p>
                <a:pPr>
                  <a:lnSpc>
                    <a:spcPct val="90000"/>
                  </a:lnSpc>
                  <a:spcBef>
                    <a:spcPts val="1000"/>
                  </a:spcBef>
                  <a:defRPr/>
                </a:pPr>
                <a:r>
                  <a:rPr lang="en-US" sz="1400" b="1">
                    <a:latin typeface="Aptos Display"/>
                    <a:ea typeface="+mn-lt"/>
                    <a:cs typeface="+mn-lt"/>
                  </a:rPr>
                  <a:t>Acknowledging human variability and uniqueness</a:t>
                </a:r>
                <a:endParaRPr lang="en-US" sz="1600" b="1"/>
              </a:p>
            </p:txBody>
          </p:sp>
          <p:sp>
            <p:nvSpPr>
              <p:cNvPr id="25" name="TextBox 24">
                <a:extLst>
                  <a:ext uri="{FF2B5EF4-FFF2-40B4-BE49-F238E27FC236}">
                    <a16:creationId xmlns:a16="http://schemas.microsoft.com/office/drawing/2014/main" id="{3C21BD22-289B-CB53-CC6F-92E78F67E589}"/>
                  </a:ext>
                </a:extLst>
              </p:cNvPr>
              <p:cNvSpPr txBox="1"/>
              <p:nvPr/>
            </p:nvSpPr>
            <p:spPr>
              <a:xfrm>
                <a:off x="1546424" y="3026616"/>
                <a:ext cx="1325709" cy="583627"/>
              </a:xfrm>
              <a:prstGeom prst="rect">
                <a:avLst/>
              </a:prstGeom>
              <a:noFill/>
            </p:spPr>
            <p:txBody>
              <a:bodyPr wrap="square" lIns="91440" tIns="45720" rIns="91440" bIns="45720" rtlCol="0" anchor="t">
                <a:spAutoFit/>
              </a:bodyPr>
              <a:lstStyle/>
              <a:p>
                <a:r>
                  <a:rPr lang="en-US" sz="1200">
                    <a:solidFill>
                      <a:srgbClr val="404040"/>
                    </a:solidFill>
                    <a:ea typeface="+mn-lt"/>
                    <a:cs typeface="+mn-lt"/>
                  </a:rPr>
                  <a:t>The facility should accommodate a broad scope of individual preferences and abilities.</a:t>
                </a:r>
                <a:endParaRPr lang="en-US"/>
              </a:p>
            </p:txBody>
          </p:sp>
        </p:grpSp>
        <p:sp>
          <p:nvSpPr>
            <p:cNvPr id="23" name="Oval 22">
              <a:extLst>
                <a:ext uri="{FF2B5EF4-FFF2-40B4-BE49-F238E27FC236}">
                  <a16:creationId xmlns:a16="http://schemas.microsoft.com/office/drawing/2014/main" id="{9D39238D-EC21-0AE7-D169-8C64F1367860}"/>
                </a:ext>
              </a:extLst>
            </p:cNvPr>
            <p:cNvSpPr/>
            <p:nvPr/>
          </p:nvSpPr>
          <p:spPr>
            <a:xfrm>
              <a:off x="645100" y="3833797"/>
              <a:ext cx="844932" cy="844931"/>
            </a:xfrm>
            <a:prstGeom prst="ellipse">
              <a:avLst/>
            </a:prstGeom>
            <a:solidFill>
              <a:schemeClr val="accent5">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rgbClr val="FFFFFF"/>
                </a:solidFill>
                <a:latin typeface="linea-basic-10" charset="0"/>
                <a:ea typeface="linea-basic-10" charset="0"/>
                <a:cs typeface="linea-basic-10" charset="0"/>
              </a:endParaRPr>
            </a:p>
          </p:txBody>
        </p:sp>
      </p:grpSp>
      <p:grpSp>
        <p:nvGrpSpPr>
          <p:cNvPr id="32" name="Group 31">
            <a:extLst>
              <a:ext uri="{FF2B5EF4-FFF2-40B4-BE49-F238E27FC236}">
                <a16:creationId xmlns:a16="http://schemas.microsoft.com/office/drawing/2014/main" id="{63EEFA1F-2C7A-8AFB-026F-93454A3AB153}"/>
              </a:ext>
            </a:extLst>
          </p:cNvPr>
          <p:cNvGrpSpPr/>
          <p:nvPr/>
        </p:nvGrpSpPr>
        <p:grpSpPr>
          <a:xfrm>
            <a:off x="3935514" y="4177238"/>
            <a:ext cx="3192551" cy="1201909"/>
            <a:chOff x="4015485" y="3833797"/>
            <a:chExt cx="2154483" cy="844931"/>
          </a:xfrm>
        </p:grpSpPr>
        <p:grpSp>
          <p:nvGrpSpPr>
            <p:cNvPr id="28" name="Group 27">
              <a:extLst>
                <a:ext uri="{FF2B5EF4-FFF2-40B4-BE49-F238E27FC236}">
                  <a16:creationId xmlns:a16="http://schemas.microsoft.com/office/drawing/2014/main" id="{C1EAB2E1-5AA8-0FB7-9461-41683FF2F19A}"/>
                </a:ext>
              </a:extLst>
            </p:cNvPr>
            <p:cNvGrpSpPr/>
            <p:nvPr/>
          </p:nvGrpSpPr>
          <p:grpSpPr>
            <a:xfrm>
              <a:off x="4967692" y="3908929"/>
              <a:ext cx="1202276" cy="440806"/>
              <a:chOff x="1588515" y="2659201"/>
              <a:chExt cx="1202276" cy="440806"/>
            </a:xfrm>
          </p:grpSpPr>
          <p:sp>
            <p:nvSpPr>
              <p:cNvPr id="30" name="TextBox 29">
                <a:extLst>
                  <a:ext uri="{FF2B5EF4-FFF2-40B4-BE49-F238E27FC236}">
                    <a16:creationId xmlns:a16="http://schemas.microsoft.com/office/drawing/2014/main" id="{A1688B03-5189-06F7-896D-BC9D5DF44693}"/>
                  </a:ext>
                </a:extLst>
              </p:cNvPr>
              <p:cNvSpPr txBox="1"/>
              <p:nvPr/>
            </p:nvSpPr>
            <p:spPr>
              <a:xfrm>
                <a:off x="1588515" y="2659201"/>
                <a:ext cx="1032553" cy="202120"/>
              </a:xfrm>
              <a:prstGeom prst="rect">
                <a:avLst/>
              </a:prstGeom>
              <a:noFill/>
            </p:spPr>
            <p:txBody>
              <a:bodyPr wrap="square" lIns="91440" tIns="45720" rIns="91440" bIns="45720" rtlCol="0" anchor="t">
                <a:spAutoFit/>
              </a:bodyPr>
              <a:lstStyle/>
              <a:p>
                <a:pPr>
                  <a:lnSpc>
                    <a:spcPct val="90000"/>
                  </a:lnSpc>
                  <a:spcBef>
                    <a:spcPts val="1000"/>
                  </a:spcBef>
                  <a:defRPr/>
                </a:pPr>
                <a:r>
                  <a:rPr lang="en-US" sz="1400" b="1">
                    <a:latin typeface="Aptos Display"/>
                    <a:cs typeface="Segoe UI"/>
                  </a:rPr>
                  <a:t>Sustainability</a:t>
                </a:r>
                <a:endParaRPr lang="en-US" sz="1600" b="1"/>
              </a:p>
            </p:txBody>
          </p:sp>
          <p:sp>
            <p:nvSpPr>
              <p:cNvPr id="31" name="TextBox 30">
                <a:extLst>
                  <a:ext uri="{FF2B5EF4-FFF2-40B4-BE49-F238E27FC236}">
                    <a16:creationId xmlns:a16="http://schemas.microsoft.com/office/drawing/2014/main" id="{457F80D4-BA23-F618-2F27-507425E7EA38}"/>
                  </a:ext>
                </a:extLst>
              </p:cNvPr>
              <p:cNvSpPr txBox="1"/>
              <p:nvPr/>
            </p:nvSpPr>
            <p:spPr>
              <a:xfrm>
                <a:off x="1588515" y="2863669"/>
                <a:ext cx="1202276" cy="236338"/>
              </a:xfrm>
              <a:prstGeom prst="rect">
                <a:avLst/>
              </a:prstGeom>
              <a:noFill/>
            </p:spPr>
            <p:txBody>
              <a:bodyPr wrap="square" lIns="91440" tIns="45720" rIns="91440" bIns="45720" rtlCol="0" anchor="t">
                <a:spAutoFit/>
              </a:bodyPr>
              <a:lstStyle/>
              <a:p>
                <a:r>
                  <a:rPr lang="en-IN" sz="1200">
                    <a:solidFill>
                      <a:schemeClr val="tx1">
                        <a:lumMod val="75000"/>
                        <a:lumOff val="25000"/>
                      </a:schemeClr>
                    </a:solidFill>
                    <a:ea typeface="+mn-lt"/>
                    <a:cs typeface="+mn-lt"/>
                  </a:rPr>
                  <a:t>Minimize environmental impact and aim for net-zero carbon.</a:t>
                </a:r>
                <a:endParaRPr lang="en-US">
                  <a:solidFill>
                    <a:schemeClr val="tx1">
                      <a:lumMod val="75000"/>
                      <a:lumOff val="25000"/>
                    </a:schemeClr>
                  </a:solidFill>
                </a:endParaRPr>
              </a:p>
            </p:txBody>
          </p:sp>
        </p:grpSp>
        <p:sp>
          <p:nvSpPr>
            <p:cNvPr id="29" name="Oval 28">
              <a:extLst>
                <a:ext uri="{FF2B5EF4-FFF2-40B4-BE49-F238E27FC236}">
                  <a16:creationId xmlns:a16="http://schemas.microsoft.com/office/drawing/2014/main" id="{3463BB90-B983-F90F-94AA-6D60FB618D49}"/>
                </a:ext>
              </a:extLst>
            </p:cNvPr>
            <p:cNvSpPr/>
            <p:nvPr/>
          </p:nvSpPr>
          <p:spPr>
            <a:xfrm>
              <a:off x="4015485" y="3833797"/>
              <a:ext cx="844932" cy="844931"/>
            </a:xfrm>
            <a:prstGeom prst="ellipse">
              <a:avLst/>
            </a:prstGeom>
            <a:solidFill>
              <a:schemeClr val="accent5">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rgbClr val="FFFFFF"/>
                </a:solidFill>
                <a:latin typeface="linea-basic-10" charset="0"/>
                <a:ea typeface="linea-basic-10" charset="0"/>
                <a:cs typeface="linea-basic-10" charset="0"/>
              </a:endParaRPr>
            </a:p>
          </p:txBody>
        </p:sp>
      </p:grpSp>
      <p:pic>
        <p:nvPicPr>
          <p:cNvPr id="3" name="Graphic 2" descr="Group success with solid fill">
            <a:extLst>
              <a:ext uri="{FF2B5EF4-FFF2-40B4-BE49-F238E27FC236}">
                <a16:creationId xmlns:a16="http://schemas.microsoft.com/office/drawing/2014/main" id="{A41648CE-B7F6-9259-FA72-899A33CDBBB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89947" y="1618734"/>
            <a:ext cx="914400" cy="914400"/>
          </a:xfrm>
          <a:prstGeom prst="rect">
            <a:avLst/>
          </a:prstGeom>
        </p:spPr>
      </p:pic>
      <p:pic>
        <p:nvPicPr>
          <p:cNvPr id="2" name="Graphic 1" descr="Open hand with plant with solid fill">
            <a:extLst>
              <a:ext uri="{FF2B5EF4-FFF2-40B4-BE49-F238E27FC236}">
                <a16:creationId xmlns:a16="http://schemas.microsoft.com/office/drawing/2014/main" id="{74EA0E48-F893-9527-2EDA-8896D917BF0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043330" y="1638219"/>
            <a:ext cx="914400" cy="914400"/>
          </a:xfrm>
          <a:prstGeom prst="rect">
            <a:avLst/>
          </a:prstGeom>
        </p:spPr>
      </p:pic>
      <p:pic>
        <p:nvPicPr>
          <p:cNvPr id="4" name="Graphic 3" descr="Universal access with solid fill">
            <a:extLst>
              <a:ext uri="{FF2B5EF4-FFF2-40B4-BE49-F238E27FC236}">
                <a16:creationId xmlns:a16="http://schemas.microsoft.com/office/drawing/2014/main" id="{B729F28D-B1A5-BDD1-BEFD-E349678AEBC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31109" y="4324605"/>
            <a:ext cx="914400" cy="914400"/>
          </a:xfrm>
          <a:prstGeom prst="rect">
            <a:avLst/>
          </a:prstGeom>
        </p:spPr>
      </p:pic>
      <p:pic>
        <p:nvPicPr>
          <p:cNvPr id="7" name="Graphic 6" descr="Sustainability with solid fill">
            <a:extLst>
              <a:ext uri="{FF2B5EF4-FFF2-40B4-BE49-F238E27FC236}">
                <a16:creationId xmlns:a16="http://schemas.microsoft.com/office/drawing/2014/main" id="{90B233D6-77B3-0664-FB0C-2BD4F99D6D58}"/>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082625" y="4285863"/>
            <a:ext cx="914400" cy="914400"/>
          </a:xfrm>
          <a:prstGeom prst="rect">
            <a:avLst/>
          </a:prstGeom>
        </p:spPr>
      </p:pic>
      <p:pic>
        <p:nvPicPr>
          <p:cNvPr id="21" name="Picture Placeholder 20" descr="A group of hands together&#10;&#10;Description automatically generated">
            <a:extLst>
              <a:ext uri="{FF2B5EF4-FFF2-40B4-BE49-F238E27FC236}">
                <a16:creationId xmlns:a16="http://schemas.microsoft.com/office/drawing/2014/main" id="{81033320-4086-E5A6-EED2-6C05D0FDD822}"/>
              </a:ext>
            </a:extLst>
          </p:cNvPr>
          <p:cNvPicPr>
            <a:picLocks noGrp="1" noChangeAspect="1"/>
          </p:cNvPicPr>
          <p:nvPr>
            <p:ph type="pic" sz="quarter" idx="11"/>
          </p:nvPr>
        </p:nvPicPr>
        <p:blipFill>
          <a:blip r:embed="rId12">
            <a:extLst>
              <a:ext uri="{28A0092B-C50C-407E-A947-70E740481C1C}">
                <a14:useLocalDpi xmlns:a14="http://schemas.microsoft.com/office/drawing/2010/main" val="0"/>
              </a:ext>
            </a:extLst>
          </a:blip>
          <a:srcRect l="7108" r="7108"/>
          <a:stretch>
            <a:fillRect/>
          </a:stretch>
        </p:blipFill>
        <p:spPr>
          <a:xfrm>
            <a:off x="7168361" y="0"/>
            <a:ext cx="5285280" cy="6858000"/>
          </a:xfrm>
        </p:spPr>
      </p:pic>
    </p:spTree>
    <p:extLst>
      <p:ext uri="{BB962C8B-B14F-4D97-AF65-F5344CB8AC3E}">
        <p14:creationId xmlns:p14="http://schemas.microsoft.com/office/powerpoint/2010/main" val="47374490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additive="base">
                                        <p:cTn id="12" dur="500" fill="hold"/>
                                        <p:tgtEl>
                                          <p:spTgt spid="20"/>
                                        </p:tgtEl>
                                        <p:attrNameLst>
                                          <p:attrName>ppt_x</p:attrName>
                                        </p:attrNameLst>
                                      </p:cBhvr>
                                      <p:tavLst>
                                        <p:tav tm="0">
                                          <p:val>
                                            <p:strVal val="#ppt_x"/>
                                          </p:val>
                                        </p:tav>
                                        <p:tav tm="100000">
                                          <p:val>
                                            <p:strVal val="#ppt_x"/>
                                          </p:val>
                                        </p:tav>
                                      </p:tavLst>
                                    </p:anim>
                                    <p:anim calcmode="lin" valueType="num">
                                      <p:cBhvr additive="base">
                                        <p:cTn id="13" dur="500" fill="hold"/>
                                        <p:tgtEl>
                                          <p:spTgt spid="20"/>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additive="base">
                                        <p:cTn id="17" dur="500" fill="hold"/>
                                        <p:tgtEl>
                                          <p:spTgt spid="26"/>
                                        </p:tgtEl>
                                        <p:attrNameLst>
                                          <p:attrName>ppt_x</p:attrName>
                                        </p:attrNameLst>
                                      </p:cBhvr>
                                      <p:tavLst>
                                        <p:tav tm="0">
                                          <p:val>
                                            <p:strVal val="#ppt_x"/>
                                          </p:val>
                                        </p:tav>
                                        <p:tav tm="100000">
                                          <p:val>
                                            <p:strVal val="#ppt_x"/>
                                          </p:val>
                                        </p:tav>
                                      </p:tavLst>
                                    </p:anim>
                                    <p:anim calcmode="lin" valueType="num">
                                      <p:cBhvr additive="base">
                                        <p:cTn id="18" dur="500" fill="hold"/>
                                        <p:tgtEl>
                                          <p:spTgt spid="2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32"/>
                                        </p:tgtEl>
                                        <p:attrNameLst>
                                          <p:attrName>style.visibility</p:attrName>
                                        </p:attrNameLst>
                                      </p:cBhvr>
                                      <p:to>
                                        <p:strVal val="visible"/>
                                      </p:to>
                                    </p:set>
                                    <p:anim calcmode="lin" valueType="num">
                                      <p:cBhvr additive="base">
                                        <p:cTn id="22" dur="500" fill="hold"/>
                                        <p:tgtEl>
                                          <p:spTgt spid="32"/>
                                        </p:tgtEl>
                                        <p:attrNameLst>
                                          <p:attrName>ppt_x</p:attrName>
                                        </p:attrNameLst>
                                      </p:cBhvr>
                                      <p:tavLst>
                                        <p:tav tm="0">
                                          <p:val>
                                            <p:strVal val="#ppt_x"/>
                                          </p:val>
                                        </p:tav>
                                        <p:tav tm="100000">
                                          <p:val>
                                            <p:strVal val="#ppt_x"/>
                                          </p:val>
                                        </p:tav>
                                      </p:tavLst>
                                    </p:anim>
                                    <p:anim calcmode="lin" valueType="num">
                                      <p:cBhvr additive="base">
                                        <p:cTn id="23" dur="500" fill="hold"/>
                                        <p:tgtEl>
                                          <p:spTgt spid="32"/>
                                        </p:tgtEl>
                                        <p:attrNameLst>
                                          <p:attrName>ppt_y</p:attrName>
                                        </p:attrNameLst>
                                      </p:cBhvr>
                                      <p:tavLst>
                                        <p:tav tm="0">
                                          <p:val>
                                            <p:strVal val="1+#ppt_h/2"/>
                                          </p:val>
                                        </p:tav>
                                        <p:tav tm="100000">
                                          <p:val>
                                            <p:strVal val="#ppt_y"/>
                                          </p:val>
                                        </p:tav>
                                      </p:tavLst>
                                    </p:anim>
                                  </p:childTnLst>
                                </p:cTn>
                              </p:par>
                              <p:par>
                                <p:cTn id="24" presetID="16" presetClass="entr" presetSubtype="21" fill="hold"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barn(inVertical)">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3"/>
    </p:ext>
  </p:extLs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1ECB6CE-CAC7-E8FB-3206-8EA533481D83}"/>
              </a:ext>
            </a:extLst>
          </p:cNvPr>
          <p:cNvSpPr/>
          <p:nvPr/>
        </p:nvSpPr>
        <p:spPr>
          <a:xfrm>
            <a:off x="-88466" y="303690"/>
            <a:ext cx="5798149" cy="464050"/>
          </a:xfrm>
          <a:prstGeom prst="rect">
            <a:avLst/>
          </a:prstGeom>
          <a:solidFill>
            <a:srgbClr val="B6D5F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2" name="Title 1">
            <a:extLst>
              <a:ext uri="{FF2B5EF4-FFF2-40B4-BE49-F238E27FC236}">
                <a16:creationId xmlns:a16="http://schemas.microsoft.com/office/drawing/2014/main" id="{88E7C3F2-AD0A-1C5C-62F4-68CA9323FF76}"/>
              </a:ext>
            </a:extLst>
          </p:cNvPr>
          <p:cNvSpPr>
            <a:spLocks noGrp="1"/>
          </p:cNvSpPr>
          <p:nvPr>
            <p:ph type="title"/>
          </p:nvPr>
        </p:nvSpPr>
        <p:spPr>
          <a:xfrm>
            <a:off x="-64224" y="8004"/>
            <a:ext cx="10515600" cy="864541"/>
          </a:xfrm>
        </p:spPr>
        <p:txBody>
          <a:bodyPr>
            <a:normAutofit/>
          </a:bodyPr>
          <a:lstStyle/>
          <a:p>
            <a:r>
              <a:rPr lang="en-US" sz="4000" b="1"/>
              <a:t>DESIGN OF THE ISLAND</a:t>
            </a:r>
          </a:p>
        </p:txBody>
      </p:sp>
      <p:pic>
        <p:nvPicPr>
          <p:cNvPr id="4" name="Picture 3">
            <a:extLst>
              <a:ext uri="{FF2B5EF4-FFF2-40B4-BE49-F238E27FC236}">
                <a16:creationId xmlns:a16="http://schemas.microsoft.com/office/drawing/2014/main" id="{3DBA8533-5953-F294-6393-362CA4CBE842}"/>
              </a:ext>
            </a:extLst>
          </p:cNvPr>
          <p:cNvPicPr/>
          <p:nvPr/>
        </p:nvPicPr>
        <p:blipFill rotWithShape="1">
          <a:blip r:embed="rId3">
            <a:extLst>
              <a:ext uri="{28A0092B-C50C-407E-A947-70E740481C1C}">
                <a14:useLocalDpi xmlns:a14="http://schemas.microsoft.com/office/drawing/2010/main" val="0"/>
              </a:ext>
            </a:extLst>
          </a:blip>
          <a:srcRect l="24777" r="24723"/>
          <a:stretch/>
        </p:blipFill>
        <p:spPr bwMode="auto">
          <a:xfrm rot="5400000">
            <a:off x="962502" y="2466499"/>
            <a:ext cx="3517754" cy="5442757"/>
          </a:xfrm>
          <a:prstGeom prst="rect">
            <a:avLst/>
          </a:prstGeom>
          <a:noFill/>
          <a:ln>
            <a:noFill/>
          </a:ln>
        </p:spPr>
      </p:pic>
      <p:pic>
        <p:nvPicPr>
          <p:cNvPr id="6" name="Picture 5">
            <a:extLst>
              <a:ext uri="{FF2B5EF4-FFF2-40B4-BE49-F238E27FC236}">
                <a16:creationId xmlns:a16="http://schemas.microsoft.com/office/drawing/2014/main" id="{EEDD3D96-9A2D-85B7-1CFF-BA2BAE4A90FD}"/>
              </a:ext>
            </a:extLst>
          </p:cNvPr>
          <p:cNvPicPr>
            <a:picLocks noChangeAspect="1"/>
          </p:cNvPicPr>
          <p:nvPr/>
        </p:nvPicPr>
        <p:blipFill>
          <a:blip r:embed="rId4"/>
          <a:stretch>
            <a:fillRect/>
          </a:stretch>
        </p:blipFill>
        <p:spPr>
          <a:xfrm>
            <a:off x="3039933" y="6727649"/>
            <a:ext cx="866896" cy="219106"/>
          </a:xfrm>
          <a:prstGeom prst="rect">
            <a:avLst/>
          </a:prstGeom>
        </p:spPr>
      </p:pic>
      <p:sp>
        <p:nvSpPr>
          <p:cNvPr id="7" name="Rectangle 6">
            <a:extLst>
              <a:ext uri="{FF2B5EF4-FFF2-40B4-BE49-F238E27FC236}">
                <a16:creationId xmlns:a16="http://schemas.microsoft.com/office/drawing/2014/main" id="{827178E5-6697-F3AF-94BE-A7EC944552D3}"/>
              </a:ext>
            </a:extLst>
          </p:cNvPr>
          <p:cNvSpPr/>
          <p:nvPr/>
        </p:nvSpPr>
        <p:spPr>
          <a:xfrm>
            <a:off x="-202505" y="975681"/>
            <a:ext cx="2533650" cy="298495"/>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29F55062-7178-6D90-D594-B587DD8D777F}"/>
              </a:ext>
            </a:extLst>
          </p:cNvPr>
          <p:cNvSpPr txBox="1"/>
          <p:nvPr/>
        </p:nvSpPr>
        <p:spPr>
          <a:xfrm>
            <a:off x="416541" y="936215"/>
            <a:ext cx="1914604" cy="400110"/>
          </a:xfrm>
          <a:prstGeom prst="rect">
            <a:avLst/>
          </a:prstGeom>
          <a:noFill/>
        </p:spPr>
        <p:txBody>
          <a:bodyPr wrap="square" rtlCol="0">
            <a:spAutoFit/>
          </a:bodyPr>
          <a:lstStyle/>
          <a:p>
            <a:r>
              <a:rPr lang="en-GB" sz="2000" b="1"/>
              <a:t>Main Features</a:t>
            </a:r>
            <a:endParaRPr lang="en-GB" b="1"/>
          </a:p>
        </p:txBody>
      </p:sp>
      <p:cxnSp>
        <p:nvCxnSpPr>
          <p:cNvPr id="9" name="Straight Connector 8">
            <a:extLst>
              <a:ext uri="{FF2B5EF4-FFF2-40B4-BE49-F238E27FC236}">
                <a16:creationId xmlns:a16="http://schemas.microsoft.com/office/drawing/2014/main" id="{5A01A3E6-B54C-8B62-67D2-BD1691F6B123}"/>
              </a:ext>
            </a:extLst>
          </p:cNvPr>
          <p:cNvCxnSpPr/>
          <p:nvPr/>
        </p:nvCxnSpPr>
        <p:spPr>
          <a:xfrm>
            <a:off x="212375" y="1343043"/>
            <a:ext cx="4678173" cy="0"/>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F088C6AF-026C-399D-D92F-E9451C40056B}"/>
              </a:ext>
            </a:extLst>
          </p:cNvPr>
          <p:cNvSpPr txBox="1"/>
          <p:nvPr/>
        </p:nvSpPr>
        <p:spPr>
          <a:xfrm>
            <a:off x="298001" y="1448340"/>
            <a:ext cx="5144757" cy="2308324"/>
          </a:xfrm>
          <a:prstGeom prst="rect">
            <a:avLst/>
          </a:prstGeom>
          <a:noFill/>
        </p:spPr>
        <p:txBody>
          <a:bodyPr wrap="square" lIns="91440" tIns="45720" rIns="91440" bIns="45720" anchor="t">
            <a:spAutoFit/>
          </a:bodyPr>
          <a:lstStyle/>
          <a:p>
            <a:pPr marL="285750" indent="-285750" algn="just">
              <a:buFont typeface="Arial" panose="020B0604020202020204" pitchFamily="34" charset="0"/>
              <a:buChar char="•"/>
            </a:pPr>
            <a:r>
              <a:rPr lang="en-GB" sz="1200">
                <a:latin typeface="Arial"/>
                <a:cs typeface="Arial"/>
              </a:rPr>
              <a:t>Turbines placed on one side of the island to allow for scalability on the other sides</a:t>
            </a:r>
            <a:endParaRPr lang="en-GB" sz="1200" b="1"/>
          </a:p>
          <a:p>
            <a:pPr algn="just"/>
            <a:endParaRPr lang="en-GB" sz="1200">
              <a:solidFill>
                <a:srgbClr val="000000"/>
              </a:solidFill>
              <a:latin typeface="Arial"/>
              <a:ea typeface="+mn-lt"/>
              <a:cs typeface="Arial"/>
            </a:endParaRPr>
          </a:p>
          <a:p>
            <a:pPr marL="285750" indent="-285750" algn="just">
              <a:buFont typeface="Arial" panose="020B0604020202020204" pitchFamily="34" charset="0"/>
              <a:buChar char="•"/>
            </a:pPr>
            <a:r>
              <a:rPr lang="en-GB" sz="1200">
                <a:solidFill>
                  <a:srgbClr val="000000"/>
                </a:solidFill>
                <a:latin typeface="Arial"/>
                <a:ea typeface="+mn-lt"/>
                <a:cs typeface="Arial"/>
              </a:rPr>
              <a:t>Central Location Hub to have an overall view of everything and easy access to all solar panels</a:t>
            </a:r>
          </a:p>
          <a:p>
            <a:pPr marL="285750" indent="-285750" algn="just">
              <a:buFont typeface="Arial" panose="020B0604020202020204" pitchFamily="34" charset="0"/>
              <a:buChar char="•"/>
            </a:pPr>
            <a:endParaRPr lang="en-GB" sz="1200">
              <a:latin typeface="Arial"/>
              <a:cs typeface="Arial"/>
            </a:endParaRPr>
          </a:p>
          <a:p>
            <a:pPr marL="285750" indent="-285750" algn="just">
              <a:buFont typeface="Arial" panose="020B0604020202020204" pitchFamily="34" charset="0"/>
              <a:buChar char="•"/>
            </a:pPr>
            <a:r>
              <a:rPr lang="en-GB" sz="1200">
                <a:latin typeface="Arial"/>
                <a:cs typeface="Arial"/>
              </a:rPr>
              <a:t>Walk paths all over the island to allow for easy access to all solar panels</a:t>
            </a:r>
          </a:p>
          <a:p>
            <a:pPr marL="285750" indent="-285750" algn="just">
              <a:buFont typeface="Arial" panose="020B0604020202020204" pitchFamily="34" charset="0"/>
              <a:buChar char="•"/>
            </a:pPr>
            <a:endParaRPr lang="en-GB" sz="1200">
              <a:latin typeface="Arial"/>
              <a:cs typeface="Arial"/>
            </a:endParaRPr>
          </a:p>
          <a:p>
            <a:pPr marL="285750" indent="-285750" algn="just">
              <a:buFont typeface="Arial" panose="020B0604020202020204" pitchFamily="34" charset="0"/>
              <a:buChar char="•"/>
            </a:pPr>
            <a:r>
              <a:rPr lang="en-GB" sz="1200">
                <a:latin typeface="Arial"/>
                <a:cs typeface="Arial"/>
              </a:rPr>
              <a:t>Includes a boat port to allow for easy maintenance and construction</a:t>
            </a:r>
          </a:p>
          <a:p>
            <a:pPr algn="just"/>
            <a:endParaRPr lang="en-GB" sz="1200">
              <a:latin typeface="Arial" panose="020B0604020202020204" pitchFamily="34" charset="0"/>
              <a:cs typeface="Arial" panose="020B0604020202020204" pitchFamily="34" charset="0"/>
            </a:endParaRPr>
          </a:p>
          <a:p>
            <a:pPr algn="just"/>
            <a:endParaRPr lang="en-GB" sz="1200">
              <a:latin typeface="Arial"/>
              <a:cs typeface="Arial"/>
            </a:endParaRPr>
          </a:p>
        </p:txBody>
      </p:sp>
      <p:cxnSp>
        <p:nvCxnSpPr>
          <p:cNvPr id="12" name="Straight Arrow Connector 11">
            <a:extLst>
              <a:ext uri="{FF2B5EF4-FFF2-40B4-BE49-F238E27FC236}">
                <a16:creationId xmlns:a16="http://schemas.microsoft.com/office/drawing/2014/main" id="{5DFB0A4B-9DBA-35E9-6348-EEFC584E26D1}"/>
              </a:ext>
            </a:extLst>
          </p:cNvPr>
          <p:cNvCxnSpPr>
            <a:cxnSpLocks/>
          </p:cNvCxnSpPr>
          <p:nvPr/>
        </p:nvCxnSpPr>
        <p:spPr>
          <a:xfrm flipH="1">
            <a:off x="4394200" y="3933059"/>
            <a:ext cx="336550" cy="273050"/>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5F222903-B7AE-8083-70C8-6C8AB18AE92C}"/>
              </a:ext>
            </a:extLst>
          </p:cNvPr>
          <p:cNvSpPr txBox="1"/>
          <p:nvPr/>
        </p:nvSpPr>
        <p:spPr>
          <a:xfrm>
            <a:off x="4394200" y="3714057"/>
            <a:ext cx="1593850" cy="261610"/>
          </a:xfrm>
          <a:prstGeom prst="rect">
            <a:avLst/>
          </a:prstGeom>
          <a:noFill/>
        </p:spPr>
        <p:txBody>
          <a:bodyPr wrap="square" rtlCol="0">
            <a:spAutoFit/>
          </a:bodyPr>
          <a:lstStyle/>
          <a:p>
            <a:r>
              <a:rPr lang="en-GB" sz="1100" b="1">
                <a:solidFill>
                  <a:srgbClr val="FF0000"/>
                </a:solidFill>
              </a:rPr>
              <a:t>Solar Panels</a:t>
            </a:r>
          </a:p>
        </p:txBody>
      </p:sp>
      <p:cxnSp>
        <p:nvCxnSpPr>
          <p:cNvPr id="15" name="Straight Arrow Connector 14">
            <a:extLst>
              <a:ext uri="{FF2B5EF4-FFF2-40B4-BE49-F238E27FC236}">
                <a16:creationId xmlns:a16="http://schemas.microsoft.com/office/drawing/2014/main" id="{6189F583-1886-489C-7E87-9B550E5865DA}"/>
              </a:ext>
            </a:extLst>
          </p:cNvPr>
          <p:cNvCxnSpPr>
            <a:cxnSpLocks/>
          </p:cNvCxnSpPr>
          <p:nvPr/>
        </p:nvCxnSpPr>
        <p:spPr>
          <a:xfrm flipH="1">
            <a:off x="2533829" y="3756664"/>
            <a:ext cx="406221" cy="0"/>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7" name="TextBox 16">
            <a:extLst>
              <a:ext uri="{FF2B5EF4-FFF2-40B4-BE49-F238E27FC236}">
                <a16:creationId xmlns:a16="http://schemas.microsoft.com/office/drawing/2014/main" id="{8B3FF95F-B6F0-345F-15F3-B69328A6F115}"/>
              </a:ext>
            </a:extLst>
          </p:cNvPr>
          <p:cNvSpPr txBox="1"/>
          <p:nvPr/>
        </p:nvSpPr>
        <p:spPr>
          <a:xfrm>
            <a:off x="2889181" y="3625282"/>
            <a:ext cx="1593850" cy="261610"/>
          </a:xfrm>
          <a:prstGeom prst="rect">
            <a:avLst/>
          </a:prstGeom>
          <a:noFill/>
        </p:spPr>
        <p:txBody>
          <a:bodyPr wrap="square" rtlCol="0">
            <a:spAutoFit/>
          </a:bodyPr>
          <a:lstStyle/>
          <a:p>
            <a:r>
              <a:rPr lang="en-GB" sz="1100" b="1">
                <a:solidFill>
                  <a:srgbClr val="FF0000"/>
                </a:solidFill>
              </a:rPr>
              <a:t>Wind Turbines</a:t>
            </a:r>
          </a:p>
        </p:txBody>
      </p:sp>
      <p:sp>
        <p:nvSpPr>
          <p:cNvPr id="18" name="TextBox 17">
            <a:extLst>
              <a:ext uri="{FF2B5EF4-FFF2-40B4-BE49-F238E27FC236}">
                <a16:creationId xmlns:a16="http://schemas.microsoft.com/office/drawing/2014/main" id="{BAE277C6-093E-AC2C-78FA-53942B11F0AE}"/>
              </a:ext>
            </a:extLst>
          </p:cNvPr>
          <p:cNvSpPr txBox="1"/>
          <p:nvPr/>
        </p:nvSpPr>
        <p:spPr>
          <a:xfrm>
            <a:off x="4502150" y="5979774"/>
            <a:ext cx="1593850" cy="261610"/>
          </a:xfrm>
          <a:prstGeom prst="rect">
            <a:avLst/>
          </a:prstGeom>
          <a:noFill/>
        </p:spPr>
        <p:txBody>
          <a:bodyPr wrap="square" rtlCol="0">
            <a:spAutoFit/>
          </a:bodyPr>
          <a:lstStyle/>
          <a:p>
            <a:r>
              <a:rPr lang="en-GB" sz="1100" b="1">
                <a:solidFill>
                  <a:srgbClr val="FF0000"/>
                </a:solidFill>
              </a:rPr>
              <a:t>Boat Port</a:t>
            </a:r>
          </a:p>
        </p:txBody>
      </p:sp>
      <p:cxnSp>
        <p:nvCxnSpPr>
          <p:cNvPr id="19" name="Straight Arrow Connector 18">
            <a:extLst>
              <a:ext uri="{FF2B5EF4-FFF2-40B4-BE49-F238E27FC236}">
                <a16:creationId xmlns:a16="http://schemas.microsoft.com/office/drawing/2014/main" id="{5B81994A-415D-1B3D-E1F7-965D2D4A6063}"/>
              </a:ext>
            </a:extLst>
          </p:cNvPr>
          <p:cNvCxnSpPr>
            <a:cxnSpLocks/>
          </p:cNvCxnSpPr>
          <p:nvPr/>
        </p:nvCxnSpPr>
        <p:spPr>
          <a:xfrm flipH="1">
            <a:off x="4394200" y="6205849"/>
            <a:ext cx="453956" cy="118074"/>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23" name="Straight Arrow Connector 22">
            <a:extLst>
              <a:ext uri="{FF2B5EF4-FFF2-40B4-BE49-F238E27FC236}">
                <a16:creationId xmlns:a16="http://schemas.microsoft.com/office/drawing/2014/main" id="{7ECD6332-AE90-A2AB-3C6C-023EDCE8B6C4}"/>
              </a:ext>
            </a:extLst>
          </p:cNvPr>
          <p:cNvCxnSpPr>
            <a:cxnSpLocks/>
          </p:cNvCxnSpPr>
          <p:nvPr/>
        </p:nvCxnSpPr>
        <p:spPr>
          <a:xfrm flipV="1">
            <a:off x="3746500" y="5386345"/>
            <a:ext cx="120607" cy="1046205"/>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25" name="TextBox 24">
            <a:extLst>
              <a:ext uri="{FF2B5EF4-FFF2-40B4-BE49-F238E27FC236}">
                <a16:creationId xmlns:a16="http://schemas.microsoft.com/office/drawing/2014/main" id="{8E8D819C-0FC3-8679-C2FF-FBB5523E12DD}"/>
              </a:ext>
            </a:extLst>
          </p:cNvPr>
          <p:cNvSpPr txBox="1"/>
          <p:nvPr/>
        </p:nvSpPr>
        <p:spPr>
          <a:xfrm>
            <a:off x="3468610" y="6385582"/>
            <a:ext cx="1593850" cy="430887"/>
          </a:xfrm>
          <a:prstGeom prst="rect">
            <a:avLst/>
          </a:prstGeom>
          <a:noFill/>
        </p:spPr>
        <p:txBody>
          <a:bodyPr wrap="square" rtlCol="0">
            <a:spAutoFit/>
          </a:bodyPr>
          <a:lstStyle/>
          <a:p>
            <a:r>
              <a:rPr lang="en-GB" sz="1100" b="1">
                <a:solidFill>
                  <a:srgbClr val="FF0000"/>
                </a:solidFill>
              </a:rPr>
              <a:t>Central </a:t>
            </a:r>
          </a:p>
          <a:p>
            <a:r>
              <a:rPr lang="en-GB" sz="1100" b="1">
                <a:solidFill>
                  <a:srgbClr val="FF0000"/>
                </a:solidFill>
              </a:rPr>
              <a:t>Hub</a:t>
            </a:r>
          </a:p>
        </p:txBody>
      </p:sp>
      <p:cxnSp>
        <p:nvCxnSpPr>
          <p:cNvPr id="26" name="Straight Arrow Connector 25">
            <a:extLst>
              <a:ext uri="{FF2B5EF4-FFF2-40B4-BE49-F238E27FC236}">
                <a16:creationId xmlns:a16="http://schemas.microsoft.com/office/drawing/2014/main" id="{DC5E2520-E2A2-6FF9-A0A7-B347E5EF1893}"/>
              </a:ext>
            </a:extLst>
          </p:cNvPr>
          <p:cNvCxnSpPr>
            <a:cxnSpLocks/>
          </p:cNvCxnSpPr>
          <p:nvPr/>
        </p:nvCxnSpPr>
        <p:spPr>
          <a:xfrm flipV="1">
            <a:off x="3219407" y="5209091"/>
            <a:ext cx="369810" cy="1032293"/>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28" name="TextBox 27">
            <a:extLst>
              <a:ext uri="{FF2B5EF4-FFF2-40B4-BE49-F238E27FC236}">
                <a16:creationId xmlns:a16="http://schemas.microsoft.com/office/drawing/2014/main" id="{98F0C42D-96D3-C9F7-CE57-CB757A03A247}"/>
              </a:ext>
            </a:extLst>
          </p:cNvPr>
          <p:cNvSpPr txBox="1"/>
          <p:nvPr/>
        </p:nvSpPr>
        <p:spPr>
          <a:xfrm>
            <a:off x="2800350" y="6217106"/>
            <a:ext cx="1593850" cy="430887"/>
          </a:xfrm>
          <a:prstGeom prst="rect">
            <a:avLst/>
          </a:prstGeom>
          <a:noFill/>
        </p:spPr>
        <p:txBody>
          <a:bodyPr wrap="square" rtlCol="0">
            <a:spAutoFit/>
          </a:bodyPr>
          <a:lstStyle/>
          <a:p>
            <a:r>
              <a:rPr lang="en-GB" sz="1100" b="1">
                <a:solidFill>
                  <a:srgbClr val="FF0000"/>
                </a:solidFill>
              </a:rPr>
              <a:t>Storage</a:t>
            </a:r>
          </a:p>
          <a:p>
            <a:r>
              <a:rPr lang="en-GB" sz="1100" b="1">
                <a:solidFill>
                  <a:srgbClr val="FF0000"/>
                </a:solidFill>
              </a:rPr>
              <a:t>Unit</a:t>
            </a:r>
          </a:p>
        </p:txBody>
      </p:sp>
      <p:pic>
        <p:nvPicPr>
          <p:cNvPr id="29" name="Picture 28">
            <a:extLst>
              <a:ext uri="{FF2B5EF4-FFF2-40B4-BE49-F238E27FC236}">
                <a16:creationId xmlns:a16="http://schemas.microsoft.com/office/drawing/2014/main" id="{5C71F4F3-37CD-2C97-D9D4-315B1F17AB8E}"/>
              </a:ext>
            </a:extLst>
          </p:cNvPr>
          <p:cNvPicPr/>
          <p:nvPr/>
        </p:nvPicPr>
        <p:blipFill rotWithShape="1">
          <a:blip r:embed="rId5">
            <a:extLst>
              <a:ext uri="{28A0092B-C50C-407E-A947-70E740481C1C}">
                <a14:useLocalDpi xmlns:a14="http://schemas.microsoft.com/office/drawing/2010/main" val="0"/>
              </a:ext>
            </a:extLst>
          </a:blip>
          <a:srcRect t="9892" b="9400"/>
          <a:stretch/>
        </p:blipFill>
        <p:spPr bwMode="auto">
          <a:xfrm>
            <a:off x="5907186" y="-174989"/>
            <a:ext cx="6298391" cy="7298144"/>
          </a:xfrm>
          <a:prstGeom prst="rect">
            <a:avLst/>
          </a:prstGeom>
          <a:noFill/>
          <a:ln>
            <a:noFill/>
          </a:ln>
        </p:spPr>
      </p:pic>
      <p:sp>
        <p:nvSpPr>
          <p:cNvPr id="30" name="TextBox 29">
            <a:extLst>
              <a:ext uri="{FF2B5EF4-FFF2-40B4-BE49-F238E27FC236}">
                <a16:creationId xmlns:a16="http://schemas.microsoft.com/office/drawing/2014/main" id="{114CBE11-5CB5-E51D-56E9-A0A9C1911C86}"/>
              </a:ext>
            </a:extLst>
          </p:cNvPr>
          <p:cNvSpPr txBox="1"/>
          <p:nvPr/>
        </p:nvSpPr>
        <p:spPr>
          <a:xfrm>
            <a:off x="6586221" y="2044670"/>
            <a:ext cx="1593850" cy="338554"/>
          </a:xfrm>
          <a:prstGeom prst="rect">
            <a:avLst/>
          </a:prstGeom>
          <a:noFill/>
        </p:spPr>
        <p:txBody>
          <a:bodyPr wrap="square" rtlCol="0">
            <a:spAutoFit/>
          </a:bodyPr>
          <a:lstStyle/>
          <a:p>
            <a:r>
              <a:rPr lang="en-GB" sz="1600" b="1">
                <a:solidFill>
                  <a:schemeClr val="bg1"/>
                </a:solidFill>
              </a:rPr>
              <a:t>Wind Turbines</a:t>
            </a:r>
          </a:p>
        </p:txBody>
      </p:sp>
      <p:sp>
        <p:nvSpPr>
          <p:cNvPr id="31" name="TextBox 30">
            <a:extLst>
              <a:ext uri="{FF2B5EF4-FFF2-40B4-BE49-F238E27FC236}">
                <a16:creationId xmlns:a16="http://schemas.microsoft.com/office/drawing/2014/main" id="{2061A431-92D1-9784-8F1F-C78AD25FF96C}"/>
              </a:ext>
            </a:extLst>
          </p:cNvPr>
          <p:cNvSpPr txBox="1"/>
          <p:nvPr/>
        </p:nvSpPr>
        <p:spPr>
          <a:xfrm>
            <a:off x="7383146" y="5571348"/>
            <a:ext cx="1593850" cy="584775"/>
          </a:xfrm>
          <a:prstGeom prst="rect">
            <a:avLst/>
          </a:prstGeom>
          <a:noFill/>
        </p:spPr>
        <p:txBody>
          <a:bodyPr wrap="square" rtlCol="0">
            <a:spAutoFit/>
          </a:bodyPr>
          <a:lstStyle/>
          <a:p>
            <a:r>
              <a:rPr lang="en-GB" sz="1600" b="1">
                <a:solidFill>
                  <a:schemeClr val="bg1"/>
                </a:solidFill>
              </a:rPr>
              <a:t>Island Foundation</a:t>
            </a:r>
          </a:p>
        </p:txBody>
      </p:sp>
      <p:sp>
        <p:nvSpPr>
          <p:cNvPr id="32" name="TextBox 31">
            <a:extLst>
              <a:ext uri="{FF2B5EF4-FFF2-40B4-BE49-F238E27FC236}">
                <a16:creationId xmlns:a16="http://schemas.microsoft.com/office/drawing/2014/main" id="{4A459FFB-A214-3973-275C-7C581CFF211E}"/>
              </a:ext>
            </a:extLst>
          </p:cNvPr>
          <p:cNvSpPr txBox="1"/>
          <p:nvPr/>
        </p:nvSpPr>
        <p:spPr>
          <a:xfrm>
            <a:off x="9580442" y="4880364"/>
            <a:ext cx="1593850" cy="338554"/>
          </a:xfrm>
          <a:prstGeom prst="rect">
            <a:avLst/>
          </a:prstGeom>
          <a:noFill/>
        </p:spPr>
        <p:txBody>
          <a:bodyPr wrap="square" rtlCol="0">
            <a:spAutoFit/>
          </a:bodyPr>
          <a:lstStyle/>
          <a:p>
            <a:r>
              <a:rPr lang="en-GB" sz="1600" b="1">
                <a:solidFill>
                  <a:schemeClr val="bg1"/>
                </a:solidFill>
              </a:rPr>
              <a:t>Solar Panels</a:t>
            </a:r>
          </a:p>
        </p:txBody>
      </p:sp>
      <p:sp>
        <p:nvSpPr>
          <p:cNvPr id="33" name="TextBox 32">
            <a:extLst>
              <a:ext uri="{FF2B5EF4-FFF2-40B4-BE49-F238E27FC236}">
                <a16:creationId xmlns:a16="http://schemas.microsoft.com/office/drawing/2014/main" id="{0EE323C3-7946-C165-584E-C425311AE82B}"/>
              </a:ext>
            </a:extLst>
          </p:cNvPr>
          <p:cNvSpPr txBox="1"/>
          <p:nvPr/>
        </p:nvSpPr>
        <p:spPr>
          <a:xfrm>
            <a:off x="10611727" y="2461635"/>
            <a:ext cx="1593850" cy="338554"/>
          </a:xfrm>
          <a:prstGeom prst="rect">
            <a:avLst/>
          </a:prstGeom>
          <a:noFill/>
        </p:spPr>
        <p:txBody>
          <a:bodyPr wrap="square" rtlCol="0">
            <a:spAutoFit/>
          </a:bodyPr>
          <a:lstStyle/>
          <a:p>
            <a:r>
              <a:rPr lang="en-GB" sz="1600" b="1">
                <a:solidFill>
                  <a:schemeClr val="bg1"/>
                </a:solidFill>
              </a:rPr>
              <a:t>Boat Port</a:t>
            </a:r>
          </a:p>
        </p:txBody>
      </p:sp>
      <p:sp>
        <p:nvSpPr>
          <p:cNvPr id="35" name="TextBox 34">
            <a:extLst>
              <a:ext uri="{FF2B5EF4-FFF2-40B4-BE49-F238E27FC236}">
                <a16:creationId xmlns:a16="http://schemas.microsoft.com/office/drawing/2014/main" id="{A296A499-5E91-C3E1-FAF7-94E06AE6E4F1}"/>
              </a:ext>
            </a:extLst>
          </p:cNvPr>
          <p:cNvSpPr txBox="1"/>
          <p:nvPr/>
        </p:nvSpPr>
        <p:spPr>
          <a:xfrm>
            <a:off x="10913353" y="3915873"/>
            <a:ext cx="1593850" cy="338554"/>
          </a:xfrm>
          <a:prstGeom prst="rect">
            <a:avLst/>
          </a:prstGeom>
          <a:noFill/>
        </p:spPr>
        <p:txBody>
          <a:bodyPr wrap="square" rtlCol="0">
            <a:spAutoFit/>
          </a:bodyPr>
          <a:lstStyle/>
          <a:p>
            <a:r>
              <a:rPr lang="en-GB" sz="1600" b="1">
                <a:solidFill>
                  <a:schemeClr val="bg1"/>
                </a:solidFill>
              </a:rPr>
              <a:t>Pathways</a:t>
            </a:r>
          </a:p>
        </p:txBody>
      </p:sp>
      <p:sp>
        <p:nvSpPr>
          <p:cNvPr id="36" name="TextBox 35">
            <a:extLst>
              <a:ext uri="{FF2B5EF4-FFF2-40B4-BE49-F238E27FC236}">
                <a16:creationId xmlns:a16="http://schemas.microsoft.com/office/drawing/2014/main" id="{378DF0C8-7907-A1B3-5821-65126794DD41}"/>
              </a:ext>
            </a:extLst>
          </p:cNvPr>
          <p:cNvSpPr txBox="1"/>
          <p:nvPr/>
        </p:nvSpPr>
        <p:spPr>
          <a:xfrm>
            <a:off x="8221874" y="3150780"/>
            <a:ext cx="1593850" cy="338554"/>
          </a:xfrm>
          <a:prstGeom prst="rect">
            <a:avLst/>
          </a:prstGeom>
          <a:noFill/>
        </p:spPr>
        <p:txBody>
          <a:bodyPr wrap="square" rtlCol="0">
            <a:spAutoFit/>
          </a:bodyPr>
          <a:lstStyle/>
          <a:p>
            <a:r>
              <a:rPr lang="en-GB" sz="1600" b="1">
                <a:solidFill>
                  <a:schemeClr val="bg1"/>
                </a:solidFill>
              </a:rPr>
              <a:t>Central Hub</a:t>
            </a:r>
          </a:p>
        </p:txBody>
      </p:sp>
    </p:spTree>
    <p:extLst>
      <p:ext uri="{BB962C8B-B14F-4D97-AF65-F5344CB8AC3E}">
        <p14:creationId xmlns:p14="http://schemas.microsoft.com/office/powerpoint/2010/main" val="334965170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extLst>
    <p:ext uri="{6950BFC3-D8DA-4A85-94F7-54DA5524770B}">
      <p188:commentRel xmlns:p188="http://schemas.microsoft.com/office/powerpoint/2018/8/main" r:id="rId2"/>
    </p:ext>
  </p:extLs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CCF97-501D-E343-2D4B-D07A815B9660}"/>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3A1C118C-AE57-CF0E-23A6-08C9AB0E910B}"/>
              </a:ext>
            </a:extLst>
          </p:cNvPr>
          <p:cNvGrpSpPr/>
          <p:nvPr/>
        </p:nvGrpSpPr>
        <p:grpSpPr>
          <a:xfrm>
            <a:off x="-7046" y="0"/>
            <a:ext cx="12189932" cy="6858000"/>
            <a:chOff x="-7046" y="0"/>
            <a:chExt cx="2801924" cy="4443984"/>
          </a:xfrm>
          <a:solidFill>
            <a:schemeClr val="bg2">
              <a:lumMod val="85000"/>
            </a:schemeClr>
          </a:solidFill>
        </p:grpSpPr>
        <p:sp>
          <p:nvSpPr>
            <p:cNvPr id="17" name="Rectangle: Rounded Corners 16">
              <a:extLst>
                <a:ext uri="{FF2B5EF4-FFF2-40B4-BE49-F238E27FC236}">
                  <a16:creationId xmlns:a16="http://schemas.microsoft.com/office/drawing/2014/main" id="{DEA76B60-FEF5-A0F7-7D84-976D34AB10A8}"/>
                </a:ext>
              </a:extLst>
            </p:cNvPr>
            <p:cNvSpPr/>
            <p:nvPr/>
          </p:nvSpPr>
          <p:spPr>
            <a:xfrm>
              <a:off x="-7046" y="0"/>
              <a:ext cx="2801924" cy="4443984"/>
            </a:xfrm>
            <a:prstGeom prst="roundRect">
              <a:avLst>
                <a:gd name="adj" fmla="val 1869"/>
              </a:avLst>
            </a:prstGeom>
            <a:grpFill/>
            <a:ln>
              <a:noFill/>
            </a:ln>
            <a:effectLst>
              <a:outerShdw blurRad="127000" dist="50800" dir="5400000" algn="ctr" rotWithShape="0">
                <a:srgbClr val="000000">
                  <a:alpha val="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8" name="SlideBazzar_Icons_132043635692251061">
              <a:extLst>
                <a:ext uri="{FF2B5EF4-FFF2-40B4-BE49-F238E27FC236}">
                  <a16:creationId xmlns:a16="http://schemas.microsoft.com/office/drawing/2014/main" id="{20B40002-3017-B6BB-5B88-7123349CCB7F}"/>
                </a:ext>
              </a:extLst>
            </p:cNvPr>
            <p:cNvPicPr>
              <a:picLocks/>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1627" y="538425"/>
              <a:ext cx="664578" cy="664578"/>
            </a:xfrm>
            <a:prstGeom prst="rect">
              <a:avLst/>
            </a:prstGeom>
          </p:spPr>
        </p:pic>
      </p:grpSp>
      <p:pic>
        <p:nvPicPr>
          <p:cNvPr id="5" name="Picture 4" descr="Solar panel - Wikipedia">
            <a:extLst>
              <a:ext uri="{FF2B5EF4-FFF2-40B4-BE49-F238E27FC236}">
                <a16:creationId xmlns:a16="http://schemas.microsoft.com/office/drawing/2014/main" id="{2A4DDEBC-8DE5-6D2A-2C39-33B3EBE8E5CE}"/>
              </a:ext>
            </a:extLst>
          </p:cNvPr>
          <p:cNvPicPr>
            <a:picLocks noChangeAspect="1" noChangeArrowheads="1"/>
          </p:cNvPicPr>
          <p:nvPr/>
        </p:nvPicPr>
        <p:blipFill rotWithShape="1">
          <a:blip r:embed="rId4" cstate="print">
            <a:alphaModFix amt="35000"/>
            <a:extLst>
              <a:ext uri="{28A0092B-C50C-407E-A947-70E740481C1C}">
                <a14:useLocalDpi xmlns:a14="http://schemas.microsoft.com/office/drawing/2010/main" val="0"/>
              </a:ext>
            </a:extLst>
          </a:blip>
          <a:srcRect l="31650" t="-180" r="50887" b="180"/>
          <a:stretch/>
        </p:blipFill>
        <p:spPr bwMode="auto">
          <a:xfrm>
            <a:off x="6154888" y="-1825"/>
            <a:ext cx="186889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WEPTOS">
            <a:extLst>
              <a:ext uri="{FF2B5EF4-FFF2-40B4-BE49-F238E27FC236}">
                <a16:creationId xmlns:a16="http://schemas.microsoft.com/office/drawing/2014/main" id="{A7C1ECE1-B220-23D6-8088-38B617834CF0}"/>
              </a:ext>
            </a:extLst>
          </p:cNvPr>
          <p:cNvPicPr>
            <a:picLocks noChangeAspect="1" noChangeArrowheads="1"/>
          </p:cNvPicPr>
          <p:nvPr/>
        </p:nvPicPr>
        <p:blipFill rotWithShape="1">
          <a:blip r:embed="rId5" cstate="print">
            <a:alphaModFix amt="35000"/>
            <a:extLst>
              <a:ext uri="{28A0092B-C50C-407E-A947-70E740481C1C}">
                <a14:useLocalDpi xmlns:a14="http://schemas.microsoft.com/office/drawing/2010/main" val="0"/>
              </a:ext>
            </a:extLst>
          </a:blip>
          <a:srcRect l="4719" t="53" r="78237" b="-53"/>
          <a:stretch/>
        </p:blipFill>
        <p:spPr bwMode="auto">
          <a:xfrm>
            <a:off x="4146119" y="-1825"/>
            <a:ext cx="200464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rtificial island to power Europe">
            <a:extLst>
              <a:ext uri="{FF2B5EF4-FFF2-40B4-BE49-F238E27FC236}">
                <a16:creationId xmlns:a16="http://schemas.microsoft.com/office/drawing/2014/main" id="{2D6CC64A-FCF4-A97F-AB97-A3CC30674377}"/>
              </a:ext>
            </a:extLst>
          </p:cNvPr>
          <p:cNvPicPr>
            <a:picLocks noChangeAspect="1" noChangeArrowheads="1"/>
          </p:cNvPicPr>
          <p:nvPr/>
        </p:nvPicPr>
        <p:blipFill rotWithShape="1">
          <a:blip r:embed="rId6" cstate="print">
            <a:alphaModFix amt="35000"/>
            <a:extLst>
              <a:ext uri="{28A0092B-C50C-407E-A947-70E740481C1C}">
                <a14:useLocalDpi xmlns:a14="http://schemas.microsoft.com/office/drawing/2010/main" val="0"/>
              </a:ext>
            </a:extLst>
          </a:blip>
          <a:srcRect l="45735" r="34146"/>
          <a:stretch/>
        </p:blipFill>
        <p:spPr bwMode="auto">
          <a:xfrm>
            <a:off x="9114" y="-1825"/>
            <a:ext cx="2077998" cy="68580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How Do Transformers Work? | Cache Valley Electric">
            <a:extLst>
              <a:ext uri="{FF2B5EF4-FFF2-40B4-BE49-F238E27FC236}">
                <a16:creationId xmlns:a16="http://schemas.microsoft.com/office/drawing/2014/main" id="{EDDAF865-320E-697E-A63F-2CC06759E62A}"/>
              </a:ext>
            </a:extLst>
          </p:cNvPr>
          <p:cNvPicPr>
            <a:picLocks noChangeAspect="1" noChangeArrowheads="1"/>
          </p:cNvPicPr>
          <p:nvPr/>
        </p:nvPicPr>
        <p:blipFill rotWithShape="1">
          <a:blip r:embed="rId7">
            <a:alphaModFix amt="35000"/>
            <a:extLst>
              <a:ext uri="{28A0092B-C50C-407E-A947-70E740481C1C}">
                <a14:useLocalDpi xmlns:a14="http://schemas.microsoft.com/office/drawing/2010/main" val="0"/>
              </a:ext>
            </a:extLst>
          </a:blip>
          <a:srcRect l="35743" t="27" r="43404" b="-27"/>
          <a:stretch/>
        </p:blipFill>
        <p:spPr bwMode="auto">
          <a:xfrm>
            <a:off x="10111498" y="-1825"/>
            <a:ext cx="2077998" cy="6858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Problems of Aging Electrical Systems">
            <a:extLst>
              <a:ext uri="{FF2B5EF4-FFF2-40B4-BE49-F238E27FC236}">
                <a16:creationId xmlns:a16="http://schemas.microsoft.com/office/drawing/2014/main" id="{D914AB48-CCC3-314B-586A-92A86DABE002}"/>
              </a:ext>
            </a:extLst>
          </p:cNvPr>
          <p:cNvPicPr>
            <a:picLocks noChangeAspect="1" noChangeArrowheads="1"/>
          </p:cNvPicPr>
          <p:nvPr/>
        </p:nvPicPr>
        <p:blipFill rotWithShape="1">
          <a:blip r:embed="rId8">
            <a:alphaModFix amt="35000"/>
            <a:extLst>
              <a:ext uri="{28A0092B-C50C-407E-A947-70E740481C1C}">
                <a14:useLocalDpi xmlns:a14="http://schemas.microsoft.com/office/drawing/2010/main" val="0"/>
              </a:ext>
            </a:extLst>
          </a:blip>
          <a:srcRect l="60613" r="19205"/>
          <a:stretch/>
        </p:blipFill>
        <p:spPr bwMode="auto">
          <a:xfrm>
            <a:off x="8016602" y="1825"/>
            <a:ext cx="2094895" cy="68561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Why are wind turbines being switched off?">
            <a:extLst>
              <a:ext uri="{FF2B5EF4-FFF2-40B4-BE49-F238E27FC236}">
                <a16:creationId xmlns:a16="http://schemas.microsoft.com/office/drawing/2014/main" id="{836D6AAF-D937-9352-B530-3048ED106ED3}"/>
              </a:ext>
            </a:extLst>
          </p:cNvPr>
          <p:cNvPicPr>
            <a:picLocks noChangeAspect="1" noChangeArrowheads="1"/>
          </p:cNvPicPr>
          <p:nvPr/>
        </p:nvPicPr>
        <p:blipFill rotWithShape="1">
          <a:blip r:embed="rId9">
            <a:alphaModFix amt="35000"/>
            <a:extLst>
              <a:ext uri="{28A0092B-C50C-407E-A947-70E740481C1C}">
                <a14:useLocalDpi xmlns:a14="http://schemas.microsoft.com/office/drawing/2010/main" val="0"/>
              </a:ext>
            </a:extLst>
          </a:blip>
          <a:srcRect l="6600" t="27" r="76470" b="-27"/>
          <a:stretch/>
        </p:blipFill>
        <p:spPr bwMode="auto">
          <a:xfrm>
            <a:off x="2077941" y="-1825"/>
            <a:ext cx="2064049"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7">
            <a:extLst>
              <a:ext uri="{FF2B5EF4-FFF2-40B4-BE49-F238E27FC236}">
                <a16:creationId xmlns:a16="http://schemas.microsoft.com/office/drawing/2014/main" id="{B0708949-FC98-26DE-AC41-1A002284CC7D}"/>
              </a:ext>
            </a:extLst>
          </p:cNvPr>
          <p:cNvSpPr txBox="1"/>
          <p:nvPr/>
        </p:nvSpPr>
        <p:spPr>
          <a:xfrm rot="5400000">
            <a:off x="-2348168" y="2827009"/>
            <a:ext cx="6757323" cy="1200329"/>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spcBef>
                <a:spcPts val="1000"/>
              </a:spcBef>
              <a:defRPr/>
            </a:pPr>
            <a:r>
              <a:rPr lang="en-US" sz="8000" b="1">
                <a:solidFill>
                  <a:schemeClr val="bg1"/>
                </a:solidFill>
                <a:latin typeface="Nexa Bold"/>
              </a:rPr>
              <a:t>BEng Civil</a:t>
            </a:r>
          </a:p>
        </p:txBody>
      </p:sp>
      <p:sp>
        <p:nvSpPr>
          <p:cNvPr id="12" name="TextBox 18">
            <a:extLst>
              <a:ext uri="{FF2B5EF4-FFF2-40B4-BE49-F238E27FC236}">
                <a16:creationId xmlns:a16="http://schemas.microsoft.com/office/drawing/2014/main" id="{5C6A2A54-CBA8-D636-D0B6-A9ED01F8C2B4}"/>
              </a:ext>
            </a:extLst>
          </p:cNvPr>
          <p:cNvSpPr txBox="1"/>
          <p:nvPr/>
        </p:nvSpPr>
        <p:spPr>
          <a:xfrm rot="5400000">
            <a:off x="-284121" y="2757758"/>
            <a:ext cx="6757323" cy="133882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spcBef>
                <a:spcPts val="1000"/>
              </a:spcBef>
              <a:defRPr/>
            </a:pPr>
            <a:r>
              <a:rPr lang="en-US" sz="9000" b="1">
                <a:solidFill>
                  <a:schemeClr val="bg1"/>
                </a:solidFill>
                <a:latin typeface="Nexa Bold" panose="02000000000000000000" pitchFamily="50" charset="0"/>
              </a:rPr>
              <a:t>MEng Mech 3</a:t>
            </a:r>
          </a:p>
        </p:txBody>
      </p:sp>
      <p:sp>
        <p:nvSpPr>
          <p:cNvPr id="13" name="TextBox 19">
            <a:extLst>
              <a:ext uri="{FF2B5EF4-FFF2-40B4-BE49-F238E27FC236}">
                <a16:creationId xmlns:a16="http://schemas.microsoft.com/office/drawing/2014/main" id="{F680D92E-87B3-C665-0302-357D431D9796}"/>
              </a:ext>
            </a:extLst>
          </p:cNvPr>
          <p:cNvSpPr txBox="1"/>
          <p:nvPr/>
        </p:nvSpPr>
        <p:spPr>
          <a:xfrm rot="5400000">
            <a:off x="1697776" y="2667697"/>
            <a:ext cx="6757323" cy="142192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spcBef>
                <a:spcPts val="1000"/>
              </a:spcBef>
              <a:defRPr/>
            </a:pPr>
            <a:r>
              <a:rPr lang="en-US" sz="9600" b="1">
                <a:solidFill>
                  <a:schemeClr val="bg1"/>
                </a:solidFill>
                <a:latin typeface="Nexa Bold" panose="02000000000000000000" pitchFamily="50" charset="0"/>
              </a:rPr>
              <a:t>BEng Mech 3</a:t>
            </a:r>
          </a:p>
        </p:txBody>
      </p:sp>
      <p:sp>
        <p:nvSpPr>
          <p:cNvPr id="14" name="TextBox 20">
            <a:extLst>
              <a:ext uri="{FF2B5EF4-FFF2-40B4-BE49-F238E27FC236}">
                <a16:creationId xmlns:a16="http://schemas.microsoft.com/office/drawing/2014/main" id="{64D3701E-87EA-FD5D-5380-D3C9B54D4299}"/>
              </a:ext>
            </a:extLst>
          </p:cNvPr>
          <p:cNvSpPr txBox="1"/>
          <p:nvPr/>
        </p:nvSpPr>
        <p:spPr>
          <a:xfrm rot="5400000">
            <a:off x="3568995" y="2664047"/>
            <a:ext cx="6757323" cy="142192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spcBef>
                <a:spcPts val="1000"/>
              </a:spcBef>
              <a:defRPr/>
            </a:pPr>
            <a:r>
              <a:rPr lang="en-US" sz="9600" b="1">
                <a:solidFill>
                  <a:schemeClr val="bg1"/>
                </a:solidFill>
                <a:latin typeface="Nexa Bold" panose="02000000000000000000" pitchFamily="50" charset="0"/>
              </a:rPr>
              <a:t>BEng Mech 4</a:t>
            </a:r>
          </a:p>
        </p:txBody>
      </p:sp>
      <p:sp>
        <p:nvSpPr>
          <p:cNvPr id="15" name="TextBox 21">
            <a:extLst>
              <a:ext uri="{FF2B5EF4-FFF2-40B4-BE49-F238E27FC236}">
                <a16:creationId xmlns:a16="http://schemas.microsoft.com/office/drawing/2014/main" id="{2DC5CB49-54BA-0CAC-36A0-CA85BF0B42A3}"/>
              </a:ext>
            </a:extLst>
          </p:cNvPr>
          <p:cNvSpPr txBox="1"/>
          <p:nvPr/>
        </p:nvSpPr>
        <p:spPr>
          <a:xfrm rot="5400000">
            <a:off x="5759284" y="2716209"/>
            <a:ext cx="6757323" cy="142192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spcBef>
                <a:spcPts val="1000"/>
              </a:spcBef>
              <a:defRPr/>
            </a:pPr>
            <a:r>
              <a:rPr lang="en-US" sz="9600" b="1">
                <a:solidFill>
                  <a:schemeClr val="bg1"/>
                </a:solidFill>
                <a:latin typeface="Nexa Bold" panose="02000000000000000000" pitchFamily="50" charset="0"/>
              </a:rPr>
              <a:t>BEng EESE</a:t>
            </a:r>
          </a:p>
        </p:txBody>
      </p:sp>
      <p:sp>
        <p:nvSpPr>
          <p:cNvPr id="16" name="TextBox 23">
            <a:extLst>
              <a:ext uri="{FF2B5EF4-FFF2-40B4-BE49-F238E27FC236}">
                <a16:creationId xmlns:a16="http://schemas.microsoft.com/office/drawing/2014/main" id="{F26A9C0D-64A1-6AD6-7AB0-17A8D972E9B7}"/>
              </a:ext>
            </a:extLst>
          </p:cNvPr>
          <p:cNvSpPr txBox="1"/>
          <p:nvPr/>
        </p:nvSpPr>
        <p:spPr>
          <a:xfrm rot="5400000">
            <a:off x="7609094" y="2757758"/>
            <a:ext cx="7164394" cy="133882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spcBef>
                <a:spcPts val="1000"/>
              </a:spcBef>
              <a:defRPr/>
            </a:pPr>
            <a:r>
              <a:rPr lang="en-US" sz="9000" b="1">
                <a:solidFill>
                  <a:schemeClr val="bg1"/>
                </a:solidFill>
                <a:latin typeface="Nexa Bold" panose="02000000000000000000" pitchFamily="50" charset="0"/>
              </a:rPr>
              <a:t>MEng EESE</a:t>
            </a:r>
          </a:p>
        </p:txBody>
      </p:sp>
    </p:spTree>
    <p:extLst>
      <p:ext uri="{BB962C8B-B14F-4D97-AF65-F5344CB8AC3E}">
        <p14:creationId xmlns:p14="http://schemas.microsoft.com/office/powerpoint/2010/main" val="10745810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806C39-4817-4139-4489-50068E309317}"/>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59661F69-2905-C697-E31A-C7AF41EB339E}"/>
              </a:ext>
            </a:extLst>
          </p:cNvPr>
          <p:cNvGrpSpPr/>
          <p:nvPr/>
        </p:nvGrpSpPr>
        <p:grpSpPr>
          <a:xfrm>
            <a:off x="-7046" y="0"/>
            <a:ext cx="12189932" cy="6858000"/>
            <a:chOff x="-7046" y="0"/>
            <a:chExt cx="2801924" cy="4443984"/>
          </a:xfrm>
          <a:solidFill>
            <a:schemeClr val="bg2">
              <a:lumMod val="85000"/>
            </a:schemeClr>
          </a:solidFill>
        </p:grpSpPr>
        <p:sp>
          <p:nvSpPr>
            <p:cNvPr id="17" name="Rectangle: Rounded Corners 16">
              <a:extLst>
                <a:ext uri="{FF2B5EF4-FFF2-40B4-BE49-F238E27FC236}">
                  <a16:creationId xmlns:a16="http://schemas.microsoft.com/office/drawing/2014/main" id="{4C4B63D9-F404-C266-459D-BAFD44E29940}"/>
                </a:ext>
              </a:extLst>
            </p:cNvPr>
            <p:cNvSpPr/>
            <p:nvPr/>
          </p:nvSpPr>
          <p:spPr>
            <a:xfrm>
              <a:off x="-7046" y="0"/>
              <a:ext cx="2801924" cy="4443984"/>
            </a:xfrm>
            <a:prstGeom prst="roundRect">
              <a:avLst>
                <a:gd name="adj" fmla="val 1869"/>
              </a:avLst>
            </a:prstGeom>
            <a:grpFill/>
            <a:ln>
              <a:noFill/>
            </a:ln>
            <a:effectLst>
              <a:outerShdw blurRad="127000" dist="50800" dir="5400000" algn="ctr" rotWithShape="0">
                <a:srgbClr val="000000">
                  <a:alpha val="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8" name="SlideBazzar_Icons_132043635692251061">
              <a:extLst>
                <a:ext uri="{FF2B5EF4-FFF2-40B4-BE49-F238E27FC236}">
                  <a16:creationId xmlns:a16="http://schemas.microsoft.com/office/drawing/2014/main" id="{79BA6F7B-64FF-E5BA-1BCC-9F217C886B22}"/>
                </a:ext>
              </a:extLst>
            </p:cNvPr>
            <p:cNvPicPr>
              <a:picLocks/>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1627" y="538425"/>
              <a:ext cx="664578" cy="664578"/>
            </a:xfrm>
            <a:prstGeom prst="rect">
              <a:avLst/>
            </a:prstGeom>
          </p:spPr>
        </p:pic>
      </p:grpSp>
      <p:pic>
        <p:nvPicPr>
          <p:cNvPr id="5" name="Picture 4" descr="Solar panel - Wikipedia">
            <a:extLst>
              <a:ext uri="{FF2B5EF4-FFF2-40B4-BE49-F238E27FC236}">
                <a16:creationId xmlns:a16="http://schemas.microsoft.com/office/drawing/2014/main" id="{89587326-22FD-6918-9D91-9747D7F61F7B}"/>
              </a:ext>
            </a:extLst>
          </p:cNvPr>
          <p:cNvPicPr>
            <a:picLocks noChangeAspect="1" noChangeArrowheads="1"/>
          </p:cNvPicPr>
          <p:nvPr/>
        </p:nvPicPr>
        <p:blipFill rotWithShape="1">
          <a:blip r:embed="rId4" cstate="print">
            <a:alphaModFix amt="35000"/>
            <a:extLst>
              <a:ext uri="{28A0092B-C50C-407E-A947-70E740481C1C}">
                <a14:useLocalDpi xmlns:a14="http://schemas.microsoft.com/office/drawing/2010/main" val="0"/>
              </a:ext>
            </a:extLst>
          </a:blip>
          <a:srcRect l="31650" t="-180" r="50887" b="180"/>
          <a:stretch/>
        </p:blipFill>
        <p:spPr bwMode="auto">
          <a:xfrm>
            <a:off x="16931745" y="-52165"/>
            <a:ext cx="186889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WEPTOS">
            <a:extLst>
              <a:ext uri="{FF2B5EF4-FFF2-40B4-BE49-F238E27FC236}">
                <a16:creationId xmlns:a16="http://schemas.microsoft.com/office/drawing/2014/main" id="{6B7DFD70-B6B4-DB85-3F99-8E3D13DF8397}"/>
              </a:ext>
            </a:extLst>
          </p:cNvPr>
          <p:cNvPicPr>
            <a:picLocks noChangeAspect="1" noChangeArrowheads="1"/>
          </p:cNvPicPr>
          <p:nvPr/>
        </p:nvPicPr>
        <p:blipFill rotWithShape="1">
          <a:blip r:embed="rId5" cstate="print">
            <a:alphaModFix amt="35000"/>
            <a:extLst>
              <a:ext uri="{28A0092B-C50C-407E-A947-70E740481C1C}">
                <a14:useLocalDpi xmlns:a14="http://schemas.microsoft.com/office/drawing/2010/main" val="0"/>
              </a:ext>
            </a:extLst>
          </a:blip>
          <a:srcRect l="4719" t="53" r="78237" b="-53"/>
          <a:stretch/>
        </p:blipFill>
        <p:spPr bwMode="auto">
          <a:xfrm>
            <a:off x="14922976" y="-52165"/>
            <a:ext cx="200464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rtificial island to power Europe">
            <a:extLst>
              <a:ext uri="{FF2B5EF4-FFF2-40B4-BE49-F238E27FC236}">
                <a16:creationId xmlns:a16="http://schemas.microsoft.com/office/drawing/2014/main" id="{D89A4605-8976-069C-5E0D-D5F562177D88}"/>
              </a:ext>
            </a:extLst>
          </p:cNvPr>
          <p:cNvPicPr>
            <a:picLocks noChangeAspect="1" noChangeArrowheads="1"/>
          </p:cNvPicPr>
          <p:nvPr/>
        </p:nvPicPr>
        <p:blipFill rotWithShape="1">
          <a:blip r:embed="rId6" cstate="print">
            <a:alphaModFix/>
            <a:extLst>
              <a:ext uri="{28A0092B-C50C-407E-A947-70E740481C1C}">
                <a14:useLocalDpi xmlns:a14="http://schemas.microsoft.com/office/drawing/2010/main" val="0"/>
              </a:ext>
            </a:extLst>
          </a:blip>
          <a:srcRect l="9285" r="13834"/>
          <a:stretch/>
        </p:blipFill>
        <p:spPr bwMode="auto">
          <a:xfrm>
            <a:off x="4373520" y="-52166"/>
            <a:ext cx="8001060" cy="691016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How Do Transformers Work? | Cache Valley Electric">
            <a:extLst>
              <a:ext uri="{FF2B5EF4-FFF2-40B4-BE49-F238E27FC236}">
                <a16:creationId xmlns:a16="http://schemas.microsoft.com/office/drawing/2014/main" id="{51C07764-C7BE-26CC-7688-6F23797E4CC6}"/>
              </a:ext>
            </a:extLst>
          </p:cNvPr>
          <p:cNvPicPr>
            <a:picLocks noChangeAspect="1" noChangeArrowheads="1"/>
          </p:cNvPicPr>
          <p:nvPr/>
        </p:nvPicPr>
        <p:blipFill rotWithShape="1">
          <a:blip r:embed="rId7">
            <a:alphaModFix amt="35000"/>
            <a:extLst>
              <a:ext uri="{28A0092B-C50C-407E-A947-70E740481C1C}">
                <a14:useLocalDpi xmlns:a14="http://schemas.microsoft.com/office/drawing/2010/main" val="0"/>
              </a:ext>
            </a:extLst>
          </a:blip>
          <a:srcRect l="35743" t="27" r="43404" b="-27"/>
          <a:stretch/>
        </p:blipFill>
        <p:spPr bwMode="auto">
          <a:xfrm>
            <a:off x="20888355" y="-52165"/>
            <a:ext cx="2077998" cy="6858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Problems of Aging Electrical Systems">
            <a:extLst>
              <a:ext uri="{FF2B5EF4-FFF2-40B4-BE49-F238E27FC236}">
                <a16:creationId xmlns:a16="http://schemas.microsoft.com/office/drawing/2014/main" id="{C3ED930D-B0A0-7956-F5F3-65C92388423E}"/>
              </a:ext>
            </a:extLst>
          </p:cNvPr>
          <p:cNvPicPr>
            <a:picLocks noChangeAspect="1" noChangeArrowheads="1"/>
          </p:cNvPicPr>
          <p:nvPr/>
        </p:nvPicPr>
        <p:blipFill rotWithShape="1">
          <a:blip r:embed="rId8">
            <a:alphaModFix amt="35000"/>
            <a:extLst>
              <a:ext uri="{28A0092B-C50C-407E-A947-70E740481C1C}">
                <a14:useLocalDpi xmlns:a14="http://schemas.microsoft.com/office/drawing/2010/main" val="0"/>
              </a:ext>
            </a:extLst>
          </a:blip>
          <a:srcRect l="60613" r="19205"/>
          <a:stretch/>
        </p:blipFill>
        <p:spPr bwMode="auto">
          <a:xfrm>
            <a:off x="18793459" y="-48515"/>
            <a:ext cx="2094895" cy="68561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Why are wind turbines being switched off?">
            <a:extLst>
              <a:ext uri="{FF2B5EF4-FFF2-40B4-BE49-F238E27FC236}">
                <a16:creationId xmlns:a16="http://schemas.microsoft.com/office/drawing/2014/main" id="{2224B906-736B-83F1-3C7E-3C3242521E55}"/>
              </a:ext>
            </a:extLst>
          </p:cNvPr>
          <p:cNvPicPr>
            <a:picLocks noChangeAspect="1" noChangeArrowheads="1"/>
          </p:cNvPicPr>
          <p:nvPr/>
        </p:nvPicPr>
        <p:blipFill rotWithShape="1">
          <a:blip r:embed="rId9">
            <a:alphaModFix amt="35000"/>
            <a:extLst>
              <a:ext uri="{28A0092B-C50C-407E-A947-70E740481C1C}">
                <a14:useLocalDpi xmlns:a14="http://schemas.microsoft.com/office/drawing/2010/main" val="0"/>
              </a:ext>
            </a:extLst>
          </a:blip>
          <a:srcRect l="6600" t="27" r="76470" b="-27"/>
          <a:stretch/>
        </p:blipFill>
        <p:spPr bwMode="auto">
          <a:xfrm>
            <a:off x="12854798" y="-52165"/>
            <a:ext cx="2064049" cy="685800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8">
            <a:extLst>
              <a:ext uri="{FF2B5EF4-FFF2-40B4-BE49-F238E27FC236}">
                <a16:creationId xmlns:a16="http://schemas.microsoft.com/office/drawing/2014/main" id="{178F7780-8816-C512-859D-04E586FA9056}"/>
              </a:ext>
            </a:extLst>
          </p:cNvPr>
          <p:cNvSpPr txBox="1"/>
          <p:nvPr/>
        </p:nvSpPr>
        <p:spPr>
          <a:xfrm rot="5400000">
            <a:off x="10492736" y="2707418"/>
            <a:ext cx="6757323" cy="133882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spcBef>
                <a:spcPts val="1000"/>
              </a:spcBef>
              <a:defRPr/>
            </a:pPr>
            <a:r>
              <a:rPr lang="en-US" sz="9000" b="1">
                <a:solidFill>
                  <a:schemeClr val="bg1"/>
                </a:solidFill>
                <a:latin typeface="Nexa Bold" panose="02000000000000000000" pitchFamily="50" charset="0"/>
              </a:rPr>
              <a:t>MEng Mech 3</a:t>
            </a:r>
          </a:p>
        </p:txBody>
      </p:sp>
      <p:sp>
        <p:nvSpPr>
          <p:cNvPr id="13" name="TextBox 19">
            <a:extLst>
              <a:ext uri="{FF2B5EF4-FFF2-40B4-BE49-F238E27FC236}">
                <a16:creationId xmlns:a16="http://schemas.microsoft.com/office/drawing/2014/main" id="{57EEAEAC-46D9-CFC5-2686-1ADFF90B32D2}"/>
              </a:ext>
            </a:extLst>
          </p:cNvPr>
          <p:cNvSpPr txBox="1"/>
          <p:nvPr/>
        </p:nvSpPr>
        <p:spPr>
          <a:xfrm rot="5400000">
            <a:off x="12474633" y="2617357"/>
            <a:ext cx="6757323" cy="142192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spcBef>
                <a:spcPts val="1000"/>
              </a:spcBef>
              <a:defRPr/>
            </a:pPr>
            <a:r>
              <a:rPr lang="en-US" sz="9600" b="1">
                <a:solidFill>
                  <a:schemeClr val="bg1"/>
                </a:solidFill>
                <a:latin typeface="Nexa Bold" panose="02000000000000000000" pitchFamily="50" charset="0"/>
              </a:rPr>
              <a:t>BEng Mech 3</a:t>
            </a:r>
          </a:p>
        </p:txBody>
      </p:sp>
      <p:sp>
        <p:nvSpPr>
          <p:cNvPr id="14" name="TextBox 20">
            <a:extLst>
              <a:ext uri="{FF2B5EF4-FFF2-40B4-BE49-F238E27FC236}">
                <a16:creationId xmlns:a16="http://schemas.microsoft.com/office/drawing/2014/main" id="{047965A9-3881-4598-9A3D-F293768AD7A7}"/>
              </a:ext>
            </a:extLst>
          </p:cNvPr>
          <p:cNvSpPr txBox="1"/>
          <p:nvPr/>
        </p:nvSpPr>
        <p:spPr>
          <a:xfrm rot="5400000">
            <a:off x="14345852" y="2613707"/>
            <a:ext cx="6757323" cy="142192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spcBef>
                <a:spcPts val="1000"/>
              </a:spcBef>
              <a:defRPr/>
            </a:pPr>
            <a:r>
              <a:rPr lang="en-US" sz="9600" b="1">
                <a:solidFill>
                  <a:schemeClr val="bg1"/>
                </a:solidFill>
                <a:latin typeface="Nexa Bold" panose="02000000000000000000" pitchFamily="50" charset="0"/>
              </a:rPr>
              <a:t>BEng Mech 4</a:t>
            </a:r>
          </a:p>
        </p:txBody>
      </p:sp>
      <p:sp>
        <p:nvSpPr>
          <p:cNvPr id="15" name="TextBox 21">
            <a:extLst>
              <a:ext uri="{FF2B5EF4-FFF2-40B4-BE49-F238E27FC236}">
                <a16:creationId xmlns:a16="http://schemas.microsoft.com/office/drawing/2014/main" id="{87666951-0E8D-1F1A-796D-ED4D98FA7419}"/>
              </a:ext>
            </a:extLst>
          </p:cNvPr>
          <p:cNvSpPr txBox="1"/>
          <p:nvPr/>
        </p:nvSpPr>
        <p:spPr>
          <a:xfrm rot="5400000">
            <a:off x="16536141" y="2665869"/>
            <a:ext cx="6757323" cy="142192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spcBef>
                <a:spcPts val="1000"/>
              </a:spcBef>
              <a:defRPr/>
            </a:pPr>
            <a:r>
              <a:rPr lang="en-US" sz="9600" b="1">
                <a:solidFill>
                  <a:schemeClr val="bg1"/>
                </a:solidFill>
                <a:latin typeface="Nexa Bold" panose="02000000000000000000" pitchFamily="50" charset="0"/>
              </a:rPr>
              <a:t>BEng EESE</a:t>
            </a:r>
          </a:p>
        </p:txBody>
      </p:sp>
      <p:sp>
        <p:nvSpPr>
          <p:cNvPr id="16" name="TextBox 23">
            <a:extLst>
              <a:ext uri="{FF2B5EF4-FFF2-40B4-BE49-F238E27FC236}">
                <a16:creationId xmlns:a16="http://schemas.microsoft.com/office/drawing/2014/main" id="{85D972F6-FD3E-C765-BA36-0466DB14F000}"/>
              </a:ext>
            </a:extLst>
          </p:cNvPr>
          <p:cNvSpPr txBox="1"/>
          <p:nvPr/>
        </p:nvSpPr>
        <p:spPr>
          <a:xfrm rot="5400000">
            <a:off x="18385951" y="2707418"/>
            <a:ext cx="7164394" cy="133882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spcBef>
                <a:spcPts val="1000"/>
              </a:spcBef>
              <a:defRPr/>
            </a:pPr>
            <a:r>
              <a:rPr lang="en-US" sz="9000" b="1">
                <a:solidFill>
                  <a:schemeClr val="bg1"/>
                </a:solidFill>
                <a:latin typeface="Nexa Bold" panose="02000000000000000000" pitchFamily="50" charset="0"/>
              </a:rPr>
              <a:t>MEng EESE</a:t>
            </a:r>
          </a:p>
        </p:txBody>
      </p:sp>
      <p:sp>
        <p:nvSpPr>
          <p:cNvPr id="2" name="Parallelogram 1">
            <a:extLst>
              <a:ext uri="{FF2B5EF4-FFF2-40B4-BE49-F238E27FC236}">
                <a16:creationId xmlns:a16="http://schemas.microsoft.com/office/drawing/2014/main" id="{5289F14A-CC58-EF7C-4DEE-83A48607B5BB}"/>
              </a:ext>
            </a:extLst>
          </p:cNvPr>
          <p:cNvSpPr/>
          <p:nvPr/>
        </p:nvSpPr>
        <p:spPr>
          <a:xfrm>
            <a:off x="-1492348" y="-1098470"/>
            <a:ext cx="8211512" cy="9192127"/>
          </a:xfrm>
          <a:prstGeom prst="parallelogram">
            <a:avLst>
              <a:gd name="adj" fmla="val 18553"/>
            </a:avLst>
          </a:prstGeom>
          <a:solidFill>
            <a:schemeClr val="accent1"/>
          </a:solidFill>
          <a:ln>
            <a:solidFill>
              <a:srgbClr val="135B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8FBFE"/>
              </a:solidFill>
              <a:effectLst/>
              <a:uLnTx/>
              <a:uFillTx/>
              <a:latin typeface="Aptos"/>
              <a:ea typeface="+mn-ea"/>
              <a:cs typeface="+mn-cs"/>
            </a:endParaRPr>
          </a:p>
        </p:txBody>
      </p:sp>
      <p:sp>
        <p:nvSpPr>
          <p:cNvPr id="3" name="Rectangle: Rounded Corners 2">
            <a:extLst>
              <a:ext uri="{FF2B5EF4-FFF2-40B4-BE49-F238E27FC236}">
                <a16:creationId xmlns:a16="http://schemas.microsoft.com/office/drawing/2014/main" id="{94ED0225-1B1D-27FD-DF98-2387928C5EC9}"/>
              </a:ext>
            </a:extLst>
          </p:cNvPr>
          <p:cNvSpPr/>
          <p:nvPr/>
        </p:nvSpPr>
        <p:spPr>
          <a:xfrm>
            <a:off x="-442796" y="-101963"/>
            <a:ext cx="12763728" cy="6957590"/>
          </a:xfrm>
          <a:prstGeom prst="roundRect">
            <a:avLst>
              <a:gd name="adj" fmla="val 1869"/>
            </a:avLst>
          </a:prstGeom>
          <a:solidFill>
            <a:schemeClr val="accent1">
              <a:alpha val="19000"/>
            </a:schemeClr>
          </a:solidFill>
          <a:ln>
            <a:noFill/>
          </a:ln>
          <a:effectLst>
            <a:outerShdw blurRad="127000" dist="50800" dir="5400000" algn="ctr" rotWithShape="0">
              <a:srgbClr val="000000">
                <a:alpha val="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A1D9D37C-0ACE-3D19-7650-879BFC5A784F}"/>
              </a:ext>
            </a:extLst>
          </p:cNvPr>
          <p:cNvSpPr txBox="1"/>
          <p:nvPr/>
        </p:nvSpPr>
        <p:spPr>
          <a:xfrm>
            <a:off x="-419182" y="3056905"/>
            <a:ext cx="6757323" cy="535531"/>
          </a:xfrm>
          <a:prstGeom prst="rect">
            <a:avLst/>
          </a:prstGeom>
          <a:noFill/>
          <a:effectLst>
            <a:outerShdw blurRad="63500" sx="102000" sy="102000" algn="ctr" rotWithShape="0">
              <a:prstClr val="black">
                <a:alpha val="40000"/>
              </a:prstClr>
            </a:outerShdw>
          </a:effectLst>
        </p:spPr>
        <p:txBody>
          <a:bodyPr wrap="square" rtlCol="0">
            <a:spAutoFit/>
          </a:bodyPr>
          <a:lstStyle/>
          <a:p>
            <a:pPr algn="ctr">
              <a:lnSpc>
                <a:spcPct val="90000"/>
              </a:lnSpc>
              <a:spcBef>
                <a:spcPts val="1000"/>
              </a:spcBef>
              <a:defRPr/>
            </a:pPr>
            <a:r>
              <a:rPr lang="en-US" sz="3200" b="1">
                <a:solidFill>
                  <a:schemeClr val="bg1"/>
                </a:solidFill>
              </a:rPr>
              <a:t>BEng Civil</a:t>
            </a:r>
          </a:p>
        </p:txBody>
      </p:sp>
      <p:sp>
        <p:nvSpPr>
          <p:cNvPr id="20" name="TextBox 19">
            <a:extLst>
              <a:ext uri="{FF2B5EF4-FFF2-40B4-BE49-F238E27FC236}">
                <a16:creationId xmlns:a16="http://schemas.microsoft.com/office/drawing/2014/main" id="{8E3EB657-C0BC-4EC1-0A17-F76AE950D9E8}"/>
              </a:ext>
            </a:extLst>
          </p:cNvPr>
          <p:cNvSpPr txBox="1"/>
          <p:nvPr/>
        </p:nvSpPr>
        <p:spPr>
          <a:xfrm>
            <a:off x="-630757" y="4103556"/>
            <a:ext cx="7033470" cy="183127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800" err="1">
                <a:solidFill>
                  <a:srgbClr val="F8FBFE"/>
                </a:solidFill>
                <a:effectLst>
                  <a:outerShdw blurRad="38100" dist="38100" dir="2700000" algn="tl">
                    <a:srgbClr val="000000">
                      <a:alpha val="43137"/>
                    </a:srgbClr>
                  </a:outerShdw>
                </a:effectLst>
              </a:rPr>
              <a:t>Ezyar</a:t>
            </a:r>
            <a:r>
              <a:rPr lang="en-GB" sz="1800">
                <a:solidFill>
                  <a:srgbClr val="F8FBFE"/>
                </a:solidFill>
                <a:effectLst>
                  <a:outerShdw blurRad="38100" dist="38100" dir="2700000" algn="tl">
                    <a:srgbClr val="000000">
                      <a:alpha val="43137"/>
                    </a:srgbClr>
                  </a:outerShdw>
                </a:effectLst>
              </a:rPr>
              <a:t> </a:t>
            </a:r>
            <a:r>
              <a:rPr lang="en-GB" sz="1800" err="1">
                <a:solidFill>
                  <a:srgbClr val="F8FBFE"/>
                </a:solidFill>
                <a:effectLst>
                  <a:outerShdw blurRad="38100" dist="38100" dir="2700000" algn="tl">
                    <a:srgbClr val="000000">
                      <a:alpha val="43137"/>
                    </a:srgbClr>
                  </a:outerShdw>
                </a:effectLst>
              </a:rPr>
              <a:t>Tilki</a:t>
            </a:r>
            <a:r>
              <a:rPr lang="en-GB" sz="1800">
                <a:solidFill>
                  <a:srgbClr val="F8FBFE"/>
                </a:solidFill>
                <a:effectLst>
                  <a:outerShdw blurRad="38100" dist="38100" dir="2700000" algn="tl">
                    <a:srgbClr val="000000">
                      <a:alpha val="43137"/>
                    </a:srgbClr>
                  </a:outerShdw>
                </a:effectLst>
              </a:rPr>
              <a:t> - 2310154</a:t>
            </a:r>
          </a:p>
          <a:p>
            <a:pPr algn="ctr"/>
            <a:r>
              <a:rPr lang="en-GB" sz="1800">
                <a:solidFill>
                  <a:srgbClr val="F8FBFE"/>
                </a:solidFill>
                <a:effectLst>
                  <a:outerShdw blurRad="38100" dist="38100" dir="2700000" algn="tl">
                    <a:srgbClr val="000000">
                      <a:alpha val="43137"/>
                    </a:srgbClr>
                  </a:outerShdw>
                </a:effectLst>
              </a:rPr>
              <a:t>Nathan </a:t>
            </a:r>
            <a:r>
              <a:rPr lang="en-GB" sz="1800" err="1">
                <a:solidFill>
                  <a:srgbClr val="F8FBFE"/>
                </a:solidFill>
                <a:effectLst>
                  <a:outerShdw blurRad="38100" dist="38100" dir="2700000" algn="tl">
                    <a:srgbClr val="000000">
                      <a:alpha val="43137"/>
                    </a:srgbClr>
                  </a:outerShdw>
                </a:effectLst>
              </a:rPr>
              <a:t>Urwin</a:t>
            </a:r>
            <a:r>
              <a:rPr lang="en-GB" sz="1800">
                <a:solidFill>
                  <a:srgbClr val="F8FBFE"/>
                </a:solidFill>
                <a:effectLst>
                  <a:outerShdw blurRad="38100" dist="38100" dir="2700000" algn="tl">
                    <a:srgbClr val="000000">
                      <a:alpha val="43137"/>
                    </a:srgbClr>
                  </a:outerShdw>
                </a:effectLst>
              </a:rPr>
              <a:t> - 2194689</a:t>
            </a:r>
          </a:p>
          <a:p>
            <a:pPr algn="ctr"/>
            <a:r>
              <a:rPr lang="en-GB" sz="1800" err="1">
                <a:solidFill>
                  <a:srgbClr val="F8FBFE"/>
                </a:solidFill>
                <a:effectLst>
                  <a:outerShdw blurRad="38100" dist="38100" dir="2700000" algn="tl">
                    <a:srgbClr val="000000">
                      <a:alpha val="43137"/>
                    </a:srgbClr>
                  </a:outerShdw>
                </a:effectLst>
              </a:rPr>
              <a:t>Hayyaan</a:t>
            </a:r>
            <a:r>
              <a:rPr lang="en-GB" sz="1800">
                <a:solidFill>
                  <a:srgbClr val="F8FBFE"/>
                </a:solidFill>
                <a:effectLst>
                  <a:outerShdw blurRad="38100" dist="38100" dir="2700000" algn="tl">
                    <a:srgbClr val="000000">
                      <a:alpha val="43137"/>
                    </a:srgbClr>
                  </a:outerShdw>
                </a:effectLst>
              </a:rPr>
              <a:t> Malik - 2320701</a:t>
            </a:r>
          </a:p>
          <a:p>
            <a:pPr algn="ctr">
              <a:lnSpc>
                <a:spcPct val="150000"/>
              </a:lnSpc>
            </a:pPr>
            <a:endParaRPr lang="en-US">
              <a:solidFill>
                <a:schemeClr val="bg1"/>
              </a:solidFill>
              <a:cs typeface="Arial" panose="020B0604020202020204" pitchFamily="34" charset="0"/>
            </a:endParaRPr>
          </a:p>
          <a:p>
            <a:endParaRPr lang="en-US">
              <a:solidFill>
                <a:schemeClr val="bg1"/>
              </a:solidFill>
              <a:cs typeface="Arial" panose="020B0604020202020204" pitchFamily="34" charset="0"/>
            </a:endParaRPr>
          </a:p>
          <a:p>
            <a:endParaRPr lang="en-US" sz="1400">
              <a:cs typeface="Calibri"/>
            </a:endParaRPr>
          </a:p>
        </p:txBody>
      </p:sp>
      <p:sp>
        <p:nvSpPr>
          <p:cNvPr id="21" name="TextBox 20">
            <a:extLst>
              <a:ext uri="{FF2B5EF4-FFF2-40B4-BE49-F238E27FC236}">
                <a16:creationId xmlns:a16="http://schemas.microsoft.com/office/drawing/2014/main" id="{B77C6CFD-E57A-0626-3C12-2A9DAF4562FB}"/>
              </a:ext>
            </a:extLst>
          </p:cNvPr>
          <p:cNvSpPr txBox="1"/>
          <p:nvPr/>
        </p:nvSpPr>
        <p:spPr>
          <a:xfrm>
            <a:off x="-857609" y="1580682"/>
            <a:ext cx="7964166" cy="840230"/>
          </a:xfrm>
          <a:prstGeom prst="rect">
            <a:avLst/>
          </a:prstGeom>
          <a:noFill/>
          <a:effectLst>
            <a:outerShdw blurRad="63500" sx="102000" sy="102000" algn="ctr" rotWithShape="0">
              <a:prstClr val="black">
                <a:alpha val="40000"/>
              </a:prstClr>
            </a:outerShdw>
          </a:effectLst>
        </p:spPr>
        <p:txBody>
          <a:bodyPr wrap="square" rtlCol="0">
            <a:spAutoFit/>
          </a:bodyPr>
          <a:lstStyle/>
          <a:p>
            <a:pPr algn="ctr">
              <a:lnSpc>
                <a:spcPct val="90000"/>
              </a:lnSpc>
              <a:spcBef>
                <a:spcPts val="1000"/>
              </a:spcBef>
              <a:defRPr/>
            </a:pPr>
            <a:r>
              <a:rPr lang="en-GB" sz="5400" b="1">
                <a:solidFill>
                  <a:schemeClr val="bg1"/>
                </a:solidFill>
                <a:latin typeface="Nexa Bold"/>
              </a:rPr>
              <a:t>Floating Island</a:t>
            </a:r>
            <a:endParaRPr lang="en-US" sz="5400" b="1">
              <a:solidFill>
                <a:schemeClr val="bg1"/>
              </a:solidFill>
              <a:latin typeface="Nexa Bold"/>
            </a:endParaRPr>
          </a:p>
        </p:txBody>
      </p:sp>
      <p:sp>
        <p:nvSpPr>
          <p:cNvPr id="11" name="TextBox 10">
            <a:extLst>
              <a:ext uri="{FF2B5EF4-FFF2-40B4-BE49-F238E27FC236}">
                <a16:creationId xmlns:a16="http://schemas.microsoft.com/office/drawing/2014/main" id="{1B89C269-B0FD-D858-43DD-6E892B5322E2}"/>
              </a:ext>
            </a:extLst>
          </p:cNvPr>
          <p:cNvSpPr txBox="1"/>
          <p:nvPr/>
        </p:nvSpPr>
        <p:spPr>
          <a:xfrm>
            <a:off x="290946" y="6352309"/>
            <a:ext cx="4809836" cy="4308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a:solidFill>
                  <a:schemeClr val="bg1"/>
                </a:solidFill>
              </a:rPr>
              <a:t>https://www.theguardian.com/environment/2017/dec/29/is-this-the-future-dutch-plan-vast-windfarm-island-in-north-sea</a:t>
            </a:r>
          </a:p>
        </p:txBody>
      </p:sp>
    </p:spTree>
    <p:extLst>
      <p:ext uri="{BB962C8B-B14F-4D97-AF65-F5344CB8AC3E}">
        <p14:creationId xmlns:p14="http://schemas.microsoft.com/office/powerpoint/2010/main" val="242795577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0EDD49-E52F-61C7-4A3C-2D38356E8D1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07C2F54-4549-9404-BD3E-717A5C246400}"/>
              </a:ext>
            </a:extLst>
          </p:cNvPr>
          <p:cNvSpPr/>
          <p:nvPr/>
        </p:nvSpPr>
        <p:spPr>
          <a:xfrm>
            <a:off x="-38400" y="375920"/>
            <a:ext cx="3824142" cy="823367"/>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itle 6">
            <a:extLst>
              <a:ext uri="{FF2B5EF4-FFF2-40B4-BE49-F238E27FC236}">
                <a16:creationId xmlns:a16="http://schemas.microsoft.com/office/drawing/2014/main" id="{D254A705-DB2A-CA53-F016-AC6DFE4D8E19}"/>
              </a:ext>
            </a:extLst>
          </p:cNvPr>
          <p:cNvSpPr>
            <a:spLocks noGrp="1"/>
          </p:cNvSpPr>
          <p:nvPr>
            <p:ph type="title"/>
          </p:nvPr>
        </p:nvSpPr>
        <p:spPr>
          <a:xfrm>
            <a:off x="0" y="206603"/>
            <a:ext cx="3785741" cy="1161999"/>
          </a:xfrm>
        </p:spPr>
        <p:txBody>
          <a:bodyPr>
            <a:noAutofit/>
          </a:bodyPr>
          <a:lstStyle/>
          <a:p>
            <a:pPr algn="ctr"/>
            <a:r>
              <a:rPr lang="en-GB" b="1"/>
              <a:t>PROJECT 		     SCOPE</a:t>
            </a:r>
          </a:p>
        </p:txBody>
      </p:sp>
      <p:sp>
        <p:nvSpPr>
          <p:cNvPr id="4" name="Rectangle 3">
            <a:extLst>
              <a:ext uri="{FF2B5EF4-FFF2-40B4-BE49-F238E27FC236}">
                <a16:creationId xmlns:a16="http://schemas.microsoft.com/office/drawing/2014/main" id="{E374B1BB-DDC6-C2FF-0AF7-08C98BF189F4}"/>
              </a:ext>
            </a:extLst>
          </p:cNvPr>
          <p:cNvSpPr/>
          <p:nvPr/>
        </p:nvSpPr>
        <p:spPr>
          <a:xfrm>
            <a:off x="5691777" y="57"/>
            <a:ext cx="6503581" cy="6858002"/>
          </a:xfrm>
          <a:prstGeom prst="rect">
            <a:avLst/>
          </a:prstGeom>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EE00F764-AFDB-16FC-46F6-238B233B21F6}"/>
              </a:ext>
            </a:extLst>
          </p:cNvPr>
          <p:cNvSpPr txBox="1"/>
          <p:nvPr/>
        </p:nvSpPr>
        <p:spPr>
          <a:xfrm>
            <a:off x="366174" y="1413820"/>
            <a:ext cx="5043747" cy="5293757"/>
          </a:xfrm>
          <a:prstGeom prst="rect">
            <a:avLst/>
          </a:prstGeom>
          <a:noFill/>
        </p:spPr>
        <p:txBody>
          <a:bodyPr wrap="square" lIns="91440" tIns="45720" rIns="91440" bIns="45720" anchor="t">
            <a:spAutoFit/>
          </a:bodyPr>
          <a:lstStyle/>
          <a:p>
            <a:r>
              <a:rPr lang="en-GB" sz="2000" b="1">
                <a:ea typeface="Adobe Fan Heiti Std B"/>
                <a:cs typeface="Calibri"/>
              </a:rPr>
              <a:t>Group Objectives:</a:t>
            </a:r>
            <a:endParaRPr lang="en-GB" sz="2000">
              <a:solidFill>
                <a:srgbClr val="FF0000"/>
              </a:solidFill>
              <a:ea typeface="Adobe Fan Heiti Std B"/>
              <a:cs typeface="Calibri"/>
            </a:endParaRPr>
          </a:p>
          <a:p>
            <a:r>
              <a:rPr lang="en-GB" sz="1400">
                <a:ea typeface="Adobe Fan Heiti Std B"/>
                <a:cs typeface="Calibri"/>
              </a:rPr>
              <a:t>To design a floating offshore energy island capable of supporting essential control systems and solar panels, and to design the shaft for the offshore wind turbines.</a:t>
            </a:r>
            <a:endParaRPr lang="en-GB" sz="1400">
              <a:ea typeface="Adobe Fan Heiti Std B" panose="020B0700000000000000" pitchFamily="34" charset="-128"/>
              <a:cs typeface="Calibri" panose="020F0502020204030204" pitchFamily="34" charset="0"/>
            </a:endParaRPr>
          </a:p>
          <a:p>
            <a:endParaRPr lang="en-GB" sz="2000" b="1">
              <a:ea typeface="Adobe Fan Heiti Std B" panose="020B0700000000000000" pitchFamily="34" charset="-128"/>
              <a:cs typeface="Calibri" panose="020F0502020204030204" pitchFamily="34" charset="0"/>
            </a:endParaRPr>
          </a:p>
          <a:p>
            <a:r>
              <a:rPr lang="en-GB" sz="2000" b="1">
                <a:ea typeface="Adobe Fan Heiti Std B" panose="020B0700000000000000" pitchFamily="34" charset="-128"/>
                <a:cs typeface="Calibri" panose="020F0502020204030204" pitchFamily="34" charset="0"/>
              </a:rPr>
              <a:t>Where does this fit into the wider project?</a:t>
            </a:r>
          </a:p>
          <a:p>
            <a:pPr marL="742950" lvl="1" indent="-285750">
              <a:buFont typeface="Arial"/>
              <a:buChar char="•"/>
            </a:pPr>
            <a:r>
              <a:rPr lang="en-GB" sz="1400"/>
              <a:t>Creates a foundation upon which critical systems are placed</a:t>
            </a:r>
          </a:p>
          <a:p>
            <a:pPr marL="742950" lvl="1" indent="-285750">
              <a:buFont typeface="Arial"/>
              <a:buChar char="•"/>
            </a:pPr>
            <a:r>
              <a:rPr lang="en-GB" sz="1400">
                <a:ea typeface="Adobe Fan Heiti Std B"/>
                <a:cs typeface="Calibri"/>
              </a:rPr>
              <a:t>Protects important electronics from wave impacts and saltwater corrosion</a:t>
            </a:r>
            <a:endParaRPr lang="en-GB" sz="1400">
              <a:ea typeface="Adobe Fan Heiti Std B" panose="020B0700000000000000" pitchFamily="34" charset="-128"/>
              <a:cs typeface="Calibri" panose="020F0502020204030204" pitchFamily="34" charset="0"/>
            </a:endParaRPr>
          </a:p>
          <a:p>
            <a:pPr marL="742950" lvl="1" indent="-285750">
              <a:buFont typeface="Arial"/>
              <a:buChar char="•"/>
            </a:pPr>
            <a:r>
              <a:rPr lang="en-GB" sz="1400">
                <a:ea typeface="Adobe Fan Heiti Std B"/>
                <a:cs typeface="Calibri"/>
              </a:rPr>
              <a:t>Foundation has a long lifespan and requires low maintenance to provide stable performance for the future</a:t>
            </a:r>
          </a:p>
          <a:p>
            <a:endParaRPr lang="en-GB" sz="2000" b="1">
              <a:ea typeface="Adobe Fan Heiti Std B" panose="020B0700000000000000" pitchFamily="34" charset="-128"/>
              <a:cs typeface="Calibri" panose="020F0502020204030204" pitchFamily="34" charset="0"/>
            </a:endParaRPr>
          </a:p>
          <a:p>
            <a:r>
              <a:rPr lang="en-GB" sz="2000" b="1">
                <a:ea typeface="Adobe Fan Heiti Std B" panose="020B0700000000000000" pitchFamily="34" charset="-128"/>
                <a:cs typeface="Calibri" panose="020F0502020204030204" pitchFamily="34" charset="0"/>
              </a:rPr>
              <a:t>Constraints:</a:t>
            </a:r>
          </a:p>
          <a:p>
            <a:pPr marL="742950" lvl="1" indent="-285750">
              <a:buFont typeface="Arial"/>
              <a:buChar char="•"/>
            </a:pPr>
            <a:r>
              <a:rPr lang="en-GB" sz="1400"/>
              <a:t>Natural disasters such as earthquakes (avg. 6.0-6.5 magnitude every 10 years) and flooding</a:t>
            </a:r>
          </a:p>
          <a:p>
            <a:pPr marL="742950" lvl="1" indent="-285750">
              <a:buFont typeface="Arial"/>
              <a:buChar char="•"/>
            </a:pPr>
            <a:r>
              <a:rPr lang="en-GB" sz="1400"/>
              <a:t>Saltwater corrosion and abrasion</a:t>
            </a:r>
          </a:p>
          <a:p>
            <a:pPr marL="742950" lvl="1" indent="-285750">
              <a:buFont typeface="Arial"/>
              <a:buChar char="•"/>
            </a:pPr>
            <a:r>
              <a:rPr lang="en-GB" sz="1400"/>
              <a:t>Construction challenges (specialised marine vehicles required)</a:t>
            </a:r>
          </a:p>
          <a:p>
            <a:pPr marL="742950" lvl="1" indent="-285750">
              <a:buFont typeface="Arial"/>
              <a:buChar char="•"/>
            </a:pPr>
            <a:r>
              <a:rPr lang="en-GB" sz="1400"/>
              <a:t>Size required for solar panels (hard for floating foundation to exceed 0.12km^2)</a:t>
            </a:r>
            <a:r>
              <a:rPr lang="en-GB" sz="1400">
                <a:ea typeface="+mn-lt"/>
                <a:cs typeface="+mn-lt"/>
              </a:rPr>
              <a:t> </a:t>
            </a:r>
          </a:p>
        </p:txBody>
      </p:sp>
      <p:sp>
        <p:nvSpPr>
          <p:cNvPr id="21" name="Flowchart: Terminator 20">
            <a:extLst>
              <a:ext uri="{FF2B5EF4-FFF2-40B4-BE49-F238E27FC236}">
                <a16:creationId xmlns:a16="http://schemas.microsoft.com/office/drawing/2014/main" id="{1E14C553-4734-8674-8B2D-09C99907B421}"/>
              </a:ext>
            </a:extLst>
          </p:cNvPr>
          <p:cNvSpPr/>
          <p:nvPr/>
        </p:nvSpPr>
        <p:spPr>
          <a:xfrm>
            <a:off x="8272126" y="126564"/>
            <a:ext cx="1562987"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Offshore Energy Island</a:t>
            </a:r>
          </a:p>
        </p:txBody>
      </p:sp>
      <p:sp>
        <p:nvSpPr>
          <p:cNvPr id="26" name="Flowchart: Terminator 25">
            <a:extLst>
              <a:ext uri="{FF2B5EF4-FFF2-40B4-BE49-F238E27FC236}">
                <a16:creationId xmlns:a16="http://schemas.microsoft.com/office/drawing/2014/main" id="{56FD8E6A-5C7F-82C8-8467-0955FB740205}"/>
              </a:ext>
            </a:extLst>
          </p:cNvPr>
          <p:cNvSpPr/>
          <p:nvPr/>
        </p:nvSpPr>
        <p:spPr>
          <a:xfrm>
            <a:off x="10311008" y="956628"/>
            <a:ext cx="1562987"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Wave Energy Converters</a:t>
            </a:r>
          </a:p>
        </p:txBody>
      </p:sp>
      <p:sp>
        <p:nvSpPr>
          <p:cNvPr id="27" name="Flowchart: Terminator 26">
            <a:extLst>
              <a:ext uri="{FF2B5EF4-FFF2-40B4-BE49-F238E27FC236}">
                <a16:creationId xmlns:a16="http://schemas.microsoft.com/office/drawing/2014/main" id="{BF964DEB-F9F5-47F9-9B54-4FAF6D8740E2}"/>
              </a:ext>
            </a:extLst>
          </p:cNvPr>
          <p:cNvSpPr/>
          <p:nvPr/>
        </p:nvSpPr>
        <p:spPr>
          <a:xfrm>
            <a:off x="8283249" y="1138038"/>
            <a:ext cx="1562987"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Wind Turbines</a:t>
            </a:r>
          </a:p>
        </p:txBody>
      </p:sp>
      <p:sp>
        <p:nvSpPr>
          <p:cNvPr id="28" name="Flowchart: Terminator 27">
            <a:extLst>
              <a:ext uri="{FF2B5EF4-FFF2-40B4-BE49-F238E27FC236}">
                <a16:creationId xmlns:a16="http://schemas.microsoft.com/office/drawing/2014/main" id="{15DBC5A3-EE75-6786-1955-34A53DC72722}"/>
              </a:ext>
            </a:extLst>
          </p:cNvPr>
          <p:cNvSpPr/>
          <p:nvPr/>
        </p:nvSpPr>
        <p:spPr>
          <a:xfrm>
            <a:off x="6255488" y="956628"/>
            <a:ext cx="1562987"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Solar Panels</a:t>
            </a:r>
          </a:p>
        </p:txBody>
      </p:sp>
      <p:sp>
        <p:nvSpPr>
          <p:cNvPr id="29" name="Flowchart: Terminator 28">
            <a:extLst>
              <a:ext uri="{FF2B5EF4-FFF2-40B4-BE49-F238E27FC236}">
                <a16:creationId xmlns:a16="http://schemas.microsoft.com/office/drawing/2014/main" id="{353AFAF3-1897-BCEF-854E-DB575F6BB9C1}"/>
              </a:ext>
            </a:extLst>
          </p:cNvPr>
          <p:cNvSpPr/>
          <p:nvPr/>
        </p:nvSpPr>
        <p:spPr>
          <a:xfrm>
            <a:off x="6249812" y="3940521"/>
            <a:ext cx="1562987"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Controller</a:t>
            </a:r>
          </a:p>
        </p:txBody>
      </p:sp>
      <p:sp>
        <p:nvSpPr>
          <p:cNvPr id="33" name="Flowchart: Terminator 32">
            <a:extLst>
              <a:ext uri="{FF2B5EF4-FFF2-40B4-BE49-F238E27FC236}">
                <a16:creationId xmlns:a16="http://schemas.microsoft.com/office/drawing/2014/main" id="{6195716E-5046-FB07-F791-48629B3D619D}"/>
              </a:ext>
            </a:extLst>
          </p:cNvPr>
          <p:cNvSpPr/>
          <p:nvPr/>
        </p:nvSpPr>
        <p:spPr>
          <a:xfrm>
            <a:off x="8283249" y="2062029"/>
            <a:ext cx="1562987"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Wind </a:t>
            </a:r>
          </a:p>
        </p:txBody>
      </p:sp>
      <p:sp>
        <p:nvSpPr>
          <p:cNvPr id="35" name="Flowchart: Terminator 34">
            <a:extLst>
              <a:ext uri="{FF2B5EF4-FFF2-40B4-BE49-F238E27FC236}">
                <a16:creationId xmlns:a16="http://schemas.microsoft.com/office/drawing/2014/main" id="{2B729DE5-8D63-123E-C7D7-9B41787435C5}"/>
              </a:ext>
            </a:extLst>
          </p:cNvPr>
          <p:cNvSpPr/>
          <p:nvPr/>
        </p:nvSpPr>
        <p:spPr>
          <a:xfrm>
            <a:off x="8283249" y="3012180"/>
            <a:ext cx="1562987"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Gear System</a:t>
            </a:r>
          </a:p>
        </p:txBody>
      </p:sp>
      <p:sp>
        <p:nvSpPr>
          <p:cNvPr id="37" name="Flowchart: Terminator 36">
            <a:extLst>
              <a:ext uri="{FF2B5EF4-FFF2-40B4-BE49-F238E27FC236}">
                <a16:creationId xmlns:a16="http://schemas.microsoft.com/office/drawing/2014/main" id="{88A95407-0899-DD5B-2DFC-ECBE7286FD1E}"/>
              </a:ext>
            </a:extLst>
          </p:cNvPr>
          <p:cNvSpPr/>
          <p:nvPr/>
        </p:nvSpPr>
        <p:spPr>
          <a:xfrm>
            <a:off x="8283248" y="4865737"/>
            <a:ext cx="1562987"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Power Grid</a:t>
            </a:r>
          </a:p>
        </p:txBody>
      </p:sp>
      <p:sp>
        <p:nvSpPr>
          <p:cNvPr id="39" name="Flowchart: Terminator 38">
            <a:extLst>
              <a:ext uri="{FF2B5EF4-FFF2-40B4-BE49-F238E27FC236}">
                <a16:creationId xmlns:a16="http://schemas.microsoft.com/office/drawing/2014/main" id="{E90FE0EA-2ABB-D8F8-3638-9F89523A237E}"/>
              </a:ext>
            </a:extLst>
          </p:cNvPr>
          <p:cNvSpPr/>
          <p:nvPr/>
        </p:nvSpPr>
        <p:spPr>
          <a:xfrm>
            <a:off x="8283248" y="3953190"/>
            <a:ext cx="1562987"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Generator</a:t>
            </a:r>
          </a:p>
        </p:txBody>
      </p:sp>
      <p:cxnSp>
        <p:nvCxnSpPr>
          <p:cNvPr id="45" name="Straight Arrow Connector 44">
            <a:extLst>
              <a:ext uri="{FF2B5EF4-FFF2-40B4-BE49-F238E27FC236}">
                <a16:creationId xmlns:a16="http://schemas.microsoft.com/office/drawing/2014/main" id="{298F9A45-6559-61A2-BC80-41528187098E}"/>
              </a:ext>
            </a:extLst>
          </p:cNvPr>
          <p:cNvCxnSpPr>
            <a:cxnSpLocks/>
            <a:stCxn id="21" idx="2"/>
            <a:endCxn id="27" idx="0"/>
          </p:cNvCxnSpPr>
          <p:nvPr/>
        </p:nvCxnSpPr>
        <p:spPr>
          <a:xfrm>
            <a:off x="9053620" y="611881"/>
            <a:ext cx="11123" cy="526157"/>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F6317253-977E-0D32-6621-8BB317642489}"/>
              </a:ext>
            </a:extLst>
          </p:cNvPr>
          <p:cNvCxnSpPr>
            <a:cxnSpLocks/>
          </p:cNvCxnSpPr>
          <p:nvPr/>
        </p:nvCxnSpPr>
        <p:spPr>
          <a:xfrm>
            <a:off x="9064240" y="1623355"/>
            <a:ext cx="0" cy="438674"/>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25" name="Straight Arrow Connector 24">
            <a:extLst>
              <a:ext uri="{FF2B5EF4-FFF2-40B4-BE49-F238E27FC236}">
                <a16:creationId xmlns:a16="http://schemas.microsoft.com/office/drawing/2014/main" id="{9C0035BC-4311-5FF2-189E-CDD3FE181E75}"/>
              </a:ext>
            </a:extLst>
          </p:cNvPr>
          <p:cNvCxnSpPr>
            <a:cxnSpLocks/>
            <a:stCxn id="33" idx="2"/>
            <a:endCxn id="35" idx="0"/>
          </p:cNvCxnSpPr>
          <p:nvPr/>
        </p:nvCxnSpPr>
        <p:spPr>
          <a:xfrm>
            <a:off x="9064743" y="2547346"/>
            <a:ext cx="0" cy="464834"/>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41" name="Straight Arrow Connector 40">
            <a:extLst>
              <a:ext uri="{FF2B5EF4-FFF2-40B4-BE49-F238E27FC236}">
                <a16:creationId xmlns:a16="http://schemas.microsoft.com/office/drawing/2014/main" id="{3797DEFE-95B3-5D0C-6AA5-ECEE415761CF}"/>
              </a:ext>
            </a:extLst>
          </p:cNvPr>
          <p:cNvCxnSpPr>
            <a:cxnSpLocks/>
          </p:cNvCxnSpPr>
          <p:nvPr/>
        </p:nvCxnSpPr>
        <p:spPr>
          <a:xfrm>
            <a:off x="9064240" y="3497497"/>
            <a:ext cx="0" cy="464834"/>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42" name="Straight Arrow Connector 41">
            <a:extLst>
              <a:ext uri="{FF2B5EF4-FFF2-40B4-BE49-F238E27FC236}">
                <a16:creationId xmlns:a16="http://schemas.microsoft.com/office/drawing/2014/main" id="{875494F0-081C-F279-38A3-C091A0E22679}"/>
              </a:ext>
            </a:extLst>
          </p:cNvPr>
          <p:cNvCxnSpPr>
            <a:cxnSpLocks/>
            <a:stCxn id="39" idx="2"/>
            <a:endCxn id="37" idx="0"/>
          </p:cNvCxnSpPr>
          <p:nvPr/>
        </p:nvCxnSpPr>
        <p:spPr>
          <a:xfrm>
            <a:off x="9064742" y="4438507"/>
            <a:ext cx="0" cy="427230"/>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43" name="Straight Arrow Connector 42">
            <a:extLst>
              <a:ext uri="{FF2B5EF4-FFF2-40B4-BE49-F238E27FC236}">
                <a16:creationId xmlns:a16="http://schemas.microsoft.com/office/drawing/2014/main" id="{D26B27ED-18AF-51EB-30EC-63971BDF2918}"/>
              </a:ext>
            </a:extLst>
          </p:cNvPr>
          <p:cNvCxnSpPr>
            <a:cxnSpLocks/>
            <a:stCxn id="39" idx="1"/>
            <a:endCxn id="29" idx="3"/>
          </p:cNvCxnSpPr>
          <p:nvPr/>
        </p:nvCxnSpPr>
        <p:spPr>
          <a:xfrm flipH="1" flipV="1">
            <a:off x="7812799" y="4183180"/>
            <a:ext cx="470449" cy="12669"/>
          </a:xfrm>
          <a:prstGeom prst="straightConnector1">
            <a:avLst/>
          </a:prstGeom>
          <a:ln w="38100">
            <a:solidFill>
              <a:schemeClr val="bg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49" name="Connector: Elbow 48">
            <a:extLst>
              <a:ext uri="{FF2B5EF4-FFF2-40B4-BE49-F238E27FC236}">
                <a16:creationId xmlns:a16="http://schemas.microsoft.com/office/drawing/2014/main" id="{73325222-CC5E-2A11-9BF0-5511B2FD9789}"/>
              </a:ext>
            </a:extLst>
          </p:cNvPr>
          <p:cNvCxnSpPr>
            <a:cxnSpLocks/>
            <a:stCxn id="29" idx="0"/>
          </p:cNvCxnSpPr>
          <p:nvPr/>
        </p:nvCxnSpPr>
        <p:spPr>
          <a:xfrm rot="5400000" flipH="1" flipV="1">
            <a:off x="7447856" y="2328981"/>
            <a:ext cx="1194990" cy="2028091"/>
          </a:xfrm>
          <a:prstGeom prst="bentConnector2">
            <a:avLst/>
          </a:prstGeom>
          <a:ln w="38100">
            <a:solidFill>
              <a:schemeClr val="bg1"/>
            </a:solidFill>
            <a:prstDash val="sysDash"/>
            <a:tailEnd type="triangle"/>
          </a:ln>
        </p:spPr>
        <p:style>
          <a:lnRef idx="2">
            <a:schemeClr val="accent1"/>
          </a:lnRef>
          <a:fillRef idx="0">
            <a:schemeClr val="accent1"/>
          </a:fillRef>
          <a:effectRef idx="1">
            <a:schemeClr val="accent1"/>
          </a:effectRef>
          <a:fontRef idx="minor">
            <a:schemeClr val="tx1"/>
          </a:fontRef>
        </p:style>
      </p:cxnSp>
      <p:sp>
        <p:nvSpPr>
          <p:cNvPr id="11" name="Rectangle 10">
            <a:extLst>
              <a:ext uri="{FF2B5EF4-FFF2-40B4-BE49-F238E27FC236}">
                <a16:creationId xmlns:a16="http://schemas.microsoft.com/office/drawing/2014/main" id="{4048EBEC-78B7-1616-F097-2DCA959C1B66}"/>
              </a:ext>
            </a:extLst>
          </p:cNvPr>
          <p:cNvSpPr/>
          <p:nvPr/>
        </p:nvSpPr>
        <p:spPr>
          <a:xfrm>
            <a:off x="8204105" y="-2425"/>
            <a:ext cx="1727718" cy="1851769"/>
          </a:xfrm>
          <a:prstGeom prst="rect">
            <a:avLst/>
          </a:prstGeom>
          <a:noFill/>
          <a:ln w="28575">
            <a:solidFill>
              <a:schemeClr val="accent4">
                <a:lumMod val="20000"/>
                <a:lumOff val="8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cxnSp>
        <p:nvCxnSpPr>
          <p:cNvPr id="17" name="Connector: Elbow 16">
            <a:extLst>
              <a:ext uri="{FF2B5EF4-FFF2-40B4-BE49-F238E27FC236}">
                <a16:creationId xmlns:a16="http://schemas.microsoft.com/office/drawing/2014/main" id="{378546A9-30A6-50AE-2478-345A1E7BF0D2}"/>
              </a:ext>
            </a:extLst>
          </p:cNvPr>
          <p:cNvCxnSpPr>
            <a:endCxn id="28" idx="0"/>
          </p:cNvCxnSpPr>
          <p:nvPr/>
        </p:nvCxnSpPr>
        <p:spPr>
          <a:xfrm rot="10800000" flipV="1">
            <a:off x="7036982" y="713362"/>
            <a:ext cx="2016636" cy="243266"/>
          </a:xfrm>
          <a:prstGeom prst="bentConnector2">
            <a:avLst/>
          </a:prstGeom>
          <a:ln w="28575">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18" name="Connector: Elbow 17">
            <a:extLst>
              <a:ext uri="{FF2B5EF4-FFF2-40B4-BE49-F238E27FC236}">
                <a16:creationId xmlns:a16="http://schemas.microsoft.com/office/drawing/2014/main" id="{186233F7-7D31-717A-2DD1-4929A238443F}"/>
              </a:ext>
            </a:extLst>
          </p:cNvPr>
          <p:cNvCxnSpPr>
            <a:cxnSpLocks/>
            <a:endCxn id="26" idx="0"/>
          </p:cNvCxnSpPr>
          <p:nvPr/>
        </p:nvCxnSpPr>
        <p:spPr>
          <a:xfrm>
            <a:off x="9055402" y="716820"/>
            <a:ext cx="2037100" cy="239808"/>
          </a:xfrm>
          <a:prstGeom prst="bentConnector2">
            <a:avLst/>
          </a:prstGeom>
          <a:ln w="28575">
            <a:solidFill>
              <a:schemeClr val="bg1"/>
            </a:solidFill>
            <a:tailEnd type="triangle"/>
          </a:ln>
        </p:spPr>
        <p:style>
          <a:lnRef idx="2">
            <a:schemeClr val="accent1"/>
          </a:lnRef>
          <a:fillRef idx="0">
            <a:schemeClr val="accent1"/>
          </a:fillRef>
          <a:effectRef idx="1">
            <a:schemeClr val="accent1"/>
          </a:effectRef>
          <a:fontRef idx="minor">
            <a:schemeClr val="tx1"/>
          </a:fontRef>
        </p:style>
      </p:cxnSp>
      <p:pic>
        <p:nvPicPr>
          <p:cNvPr id="3" name="Picture 2" descr="A red sign with white text and a graph&#10;&#10;Description automatically generated">
            <a:extLst>
              <a:ext uri="{FF2B5EF4-FFF2-40B4-BE49-F238E27FC236}">
                <a16:creationId xmlns:a16="http://schemas.microsoft.com/office/drawing/2014/main" id="{1739B214-2C33-BB52-539E-433F92843BA6}"/>
              </a:ext>
            </a:extLst>
          </p:cNvPr>
          <p:cNvPicPr>
            <a:picLocks noChangeAspect="1"/>
          </p:cNvPicPr>
          <p:nvPr/>
        </p:nvPicPr>
        <p:blipFill>
          <a:blip r:embed="rId3"/>
          <a:stretch>
            <a:fillRect/>
          </a:stretch>
        </p:blipFill>
        <p:spPr>
          <a:xfrm>
            <a:off x="6096000" y="4864100"/>
            <a:ext cx="1651000" cy="1714500"/>
          </a:xfrm>
          <a:prstGeom prst="rect">
            <a:avLst/>
          </a:prstGeom>
        </p:spPr>
      </p:pic>
      <p:pic>
        <p:nvPicPr>
          <p:cNvPr id="6" name="Picture 5" descr="A logo on an orange background&#10;&#10;Description automatically generated">
            <a:extLst>
              <a:ext uri="{FF2B5EF4-FFF2-40B4-BE49-F238E27FC236}">
                <a16:creationId xmlns:a16="http://schemas.microsoft.com/office/drawing/2014/main" id="{7A5F8746-72B6-B1D1-7044-5C03666BB1CB}"/>
              </a:ext>
            </a:extLst>
          </p:cNvPr>
          <p:cNvPicPr>
            <a:picLocks noChangeAspect="1"/>
          </p:cNvPicPr>
          <p:nvPr/>
        </p:nvPicPr>
        <p:blipFill>
          <a:blip r:embed="rId4"/>
          <a:stretch>
            <a:fillRect/>
          </a:stretch>
        </p:blipFill>
        <p:spPr>
          <a:xfrm>
            <a:off x="10185400" y="4864100"/>
            <a:ext cx="1689100" cy="1714500"/>
          </a:xfrm>
          <a:prstGeom prst="rect">
            <a:avLst/>
          </a:prstGeom>
        </p:spPr>
      </p:pic>
      <p:sp>
        <p:nvSpPr>
          <p:cNvPr id="8" name="TextBox 7">
            <a:extLst>
              <a:ext uri="{FF2B5EF4-FFF2-40B4-BE49-F238E27FC236}">
                <a16:creationId xmlns:a16="http://schemas.microsoft.com/office/drawing/2014/main" id="{4A19ED88-FA49-6D8E-6E58-5B77E6E18701}"/>
              </a:ext>
            </a:extLst>
          </p:cNvPr>
          <p:cNvSpPr txBox="1"/>
          <p:nvPr/>
        </p:nvSpPr>
        <p:spPr>
          <a:xfrm>
            <a:off x="8064500" y="6007100"/>
            <a:ext cx="1866900" cy="5078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900">
                <a:solidFill>
                  <a:srgbClr val="F8FBFE"/>
                </a:solidFill>
                <a:ea typeface="+mn-lt"/>
                <a:cs typeface="+mn-lt"/>
              </a:rPr>
              <a:t>https://www.un.org/sustainabledevelopment/news/communications-material/</a:t>
            </a:r>
            <a:endParaRPr lang="en-US" sz="900">
              <a:solidFill>
                <a:srgbClr val="F8FBFE"/>
              </a:solidFill>
            </a:endParaRPr>
          </a:p>
        </p:txBody>
      </p:sp>
    </p:spTree>
    <p:extLst>
      <p:ext uri="{BB962C8B-B14F-4D97-AF65-F5344CB8AC3E}">
        <p14:creationId xmlns:p14="http://schemas.microsoft.com/office/powerpoint/2010/main" val="93493346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6B1F44-5446-1D55-01DA-7E13A4F65072}"/>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8266DB48-8E9A-28A0-7ED5-2FC097BD51CA}"/>
              </a:ext>
            </a:extLst>
          </p:cNvPr>
          <p:cNvSpPr/>
          <p:nvPr/>
        </p:nvSpPr>
        <p:spPr>
          <a:xfrm>
            <a:off x="-61310" y="-17517"/>
            <a:ext cx="6770413" cy="691055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538BD612-5273-B3B6-1B1E-35200631FB0B}"/>
              </a:ext>
            </a:extLst>
          </p:cNvPr>
          <p:cNvSpPr/>
          <p:nvPr/>
        </p:nvSpPr>
        <p:spPr>
          <a:xfrm>
            <a:off x="6953621" y="373324"/>
            <a:ext cx="5277320" cy="530070"/>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a:solidFill>
                <a:schemeClr val="tx1"/>
              </a:solidFill>
            </a:endParaRPr>
          </a:p>
        </p:txBody>
      </p:sp>
      <p:pic>
        <p:nvPicPr>
          <p:cNvPr id="7" name="Picture 6" descr="A diagram of a team&#10;&#10;Description automatically generated">
            <a:extLst>
              <a:ext uri="{FF2B5EF4-FFF2-40B4-BE49-F238E27FC236}">
                <a16:creationId xmlns:a16="http://schemas.microsoft.com/office/drawing/2014/main" id="{B852F672-F0A7-9692-CBD6-319F46A6E433}"/>
              </a:ext>
            </a:extLst>
          </p:cNvPr>
          <p:cNvPicPr>
            <a:picLocks noChangeAspect="1"/>
          </p:cNvPicPr>
          <p:nvPr/>
        </p:nvPicPr>
        <p:blipFill>
          <a:blip r:embed="rId3"/>
          <a:stretch>
            <a:fillRect/>
          </a:stretch>
        </p:blipFill>
        <p:spPr>
          <a:xfrm>
            <a:off x="183208" y="844188"/>
            <a:ext cx="6270464" cy="4808560"/>
          </a:xfrm>
          <a:prstGeom prst="rect">
            <a:avLst/>
          </a:prstGeom>
        </p:spPr>
      </p:pic>
      <p:sp>
        <p:nvSpPr>
          <p:cNvPr id="2" name="Title 1">
            <a:extLst>
              <a:ext uri="{FF2B5EF4-FFF2-40B4-BE49-F238E27FC236}">
                <a16:creationId xmlns:a16="http://schemas.microsoft.com/office/drawing/2014/main" id="{B487758E-60FF-2F60-5DC0-A99440CD99D0}"/>
              </a:ext>
            </a:extLst>
          </p:cNvPr>
          <p:cNvSpPr>
            <a:spLocks noGrp="1"/>
          </p:cNvSpPr>
          <p:nvPr>
            <p:ph type="title"/>
          </p:nvPr>
        </p:nvSpPr>
        <p:spPr>
          <a:xfrm>
            <a:off x="5655418" y="-17681"/>
            <a:ext cx="7873725" cy="984905"/>
          </a:xfrm>
        </p:spPr>
        <p:txBody>
          <a:bodyPr>
            <a:normAutofit/>
          </a:bodyPr>
          <a:lstStyle/>
          <a:p>
            <a:pPr algn="ctr"/>
            <a:r>
              <a:rPr lang="en-US" b="1">
                <a:latin typeface="+mn-lt"/>
              </a:rPr>
              <a:t>GROUP STRUCTURE</a:t>
            </a:r>
            <a:endParaRPr lang="en-US" b="1"/>
          </a:p>
        </p:txBody>
      </p:sp>
      <p:sp>
        <p:nvSpPr>
          <p:cNvPr id="33" name="TextBox 32">
            <a:extLst>
              <a:ext uri="{FF2B5EF4-FFF2-40B4-BE49-F238E27FC236}">
                <a16:creationId xmlns:a16="http://schemas.microsoft.com/office/drawing/2014/main" id="{F18564BA-8600-467D-B1F5-B6E3984F080B}"/>
              </a:ext>
            </a:extLst>
          </p:cNvPr>
          <p:cNvSpPr txBox="1"/>
          <p:nvPr/>
        </p:nvSpPr>
        <p:spPr>
          <a:xfrm>
            <a:off x="-103909" y="6642966"/>
            <a:ext cx="4451261"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000">
                <a:solidFill>
                  <a:srgbClr val="F8FBFE"/>
                </a:solidFill>
                <a:ea typeface="+mn-lt"/>
                <a:cs typeface="+mn-lt"/>
              </a:rPr>
              <a:t>https://www.bitesizelearning.co.uk/resources/belbin-team-roles-explained</a:t>
            </a:r>
            <a:endParaRPr lang="en-US" sz="1100">
              <a:solidFill>
                <a:srgbClr val="F8FBFE"/>
              </a:solidFill>
            </a:endParaRPr>
          </a:p>
        </p:txBody>
      </p:sp>
      <p:grpSp>
        <p:nvGrpSpPr>
          <p:cNvPr id="16" name="Group 15">
            <a:extLst>
              <a:ext uri="{FF2B5EF4-FFF2-40B4-BE49-F238E27FC236}">
                <a16:creationId xmlns:a16="http://schemas.microsoft.com/office/drawing/2014/main" id="{947676CE-7394-74D4-2BA5-51378AA89E9D}"/>
              </a:ext>
            </a:extLst>
          </p:cNvPr>
          <p:cNvGrpSpPr/>
          <p:nvPr/>
        </p:nvGrpSpPr>
        <p:grpSpPr>
          <a:xfrm>
            <a:off x="3889291" y="865776"/>
            <a:ext cx="7940308" cy="5588000"/>
            <a:chOff x="517644" y="1145310"/>
            <a:chExt cx="7940308" cy="5588000"/>
          </a:xfrm>
        </p:grpSpPr>
        <p:sp>
          <p:nvSpPr>
            <p:cNvPr id="4" name="TextBox 3">
              <a:extLst>
                <a:ext uri="{FF2B5EF4-FFF2-40B4-BE49-F238E27FC236}">
                  <a16:creationId xmlns:a16="http://schemas.microsoft.com/office/drawing/2014/main" id="{88448F66-F477-7FA1-BAAA-1B1734B781AF}"/>
                </a:ext>
              </a:extLst>
            </p:cNvPr>
            <p:cNvSpPr txBox="1"/>
            <p:nvPr/>
          </p:nvSpPr>
          <p:spPr>
            <a:xfrm>
              <a:off x="3934918" y="5134131"/>
              <a:ext cx="4229724"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t>Communication Logistics:</a:t>
              </a:r>
            </a:p>
            <a:p>
              <a:pPr marL="285750" indent="-285750" algn="ctr">
                <a:buFont typeface="Arial"/>
                <a:buChar char="•"/>
              </a:pPr>
              <a:r>
                <a:rPr lang="en-US"/>
                <a:t>Online meetings once a week</a:t>
              </a:r>
            </a:p>
            <a:p>
              <a:pPr marL="285750" indent="-285750" algn="ctr">
                <a:buFont typeface="Arial"/>
                <a:buChar char="•"/>
              </a:pPr>
              <a:r>
                <a:rPr lang="en-US"/>
                <a:t>WhatsApp progress reports</a:t>
              </a:r>
            </a:p>
            <a:p>
              <a:pPr marL="285750" indent="-285750" algn="ctr">
                <a:buFont typeface="Arial"/>
                <a:buChar char="•"/>
              </a:pPr>
              <a:r>
                <a:rPr lang="en-US"/>
                <a:t>OneDrive for shared documents</a:t>
              </a:r>
            </a:p>
            <a:p>
              <a:pPr marL="285750" indent="-285750" algn="ctr">
                <a:buFont typeface="Arial"/>
                <a:buChar char="•"/>
              </a:pPr>
              <a:r>
                <a:rPr lang="en-US"/>
                <a:t>Supervisor meetings every 2 weeks</a:t>
              </a:r>
            </a:p>
          </p:txBody>
        </p:sp>
        <p:grpSp>
          <p:nvGrpSpPr>
            <p:cNvPr id="13" name="Group 12">
              <a:extLst>
                <a:ext uri="{FF2B5EF4-FFF2-40B4-BE49-F238E27FC236}">
                  <a16:creationId xmlns:a16="http://schemas.microsoft.com/office/drawing/2014/main" id="{DD13FA9F-6037-00FD-E0F1-5903C9558BA1}"/>
                </a:ext>
              </a:extLst>
            </p:cNvPr>
            <p:cNvGrpSpPr/>
            <p:nvPr/>
          </p:nvGrpSpPr>
          <p:grpSpPr>
            <a:xfrm>
              <a:off x="517644" y="1145310"/>
              <a:ext cx="7812676" cy="5588000"/>
              <a:chOff x="517644" y="1145310"/>
              <a:chExt cx="7812676" cy="5588000"/>
            </a:xfrm>
          </p:grpSpPr>
          <p:grpSp>
            <p:nvGrpSpPr>
              <p:cNvPr id="22" name="Group 21">
                <a:extLst>
                  <a:ext uri="{FF2B5EF4-FFF2-40B4-BE49-F238E27FC236}">
                    <a16:creationId xmlns:a16="http://schemas.microsoft.com/office/drawing/2014/main" id="{C62D8C8D-0CA4-037E-D73B-50B05E3EEE5F}"/>
                  </a:ext>
                </a:extLst>
              </p:cNvPr>
              <p:cNvGrpSpPr/>
              <p:nvPr/>
            </p:nvGrpSpPr>
            <p:grpSpPr>
              <a:xfrm>
                <a:off x="517644" y="1145310"/>
                <a:ext cx="7812676" cy="5588000"/>
                <a:chOff x="399744" y="1203563"/>
                <a:chExt cx="8020112" cy="5588151"/>
              </a:xfrm>
            </p:grpSpPr>
            <p:sp>
              <p:nvSpPr>
                <p:cNvPr id="21" name="Rectangle 20">
                  <a:extLst>
                    <a:ext uri="{FF2B5EF4-FFF2-40B4-BE49-F238E27FC236}">
                      <a16:creationId xmlns:a16="http://schemas.microsoft.com/office/drawing/2014/main" id="{D8B2AC36-7604-92F3-FCE8-AC397948AC72}"/>
                    </a:ext>
                  </a:extLst>
                </p:cNvPr>
                <p:cNvSpPr/>
                <p:nvPr/>
              </p:nvSpPr>
              <p:spPr>
                <a:xfrm>
                  <a:off x="5411053" y="1594543"/>
                  <a:ext cx="1369894" cy="2588985"/>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p>
              </p:txBody>
            </p:sp>
            <p:sp>
              <p:nvSpPr>
                <p:cNvPr id="24" name="Rectangle 23">
                  <a:extLst>
                    <a:ext uri="{FF2B5EF4-FFF2-40B4-BE49-F238E27FC236}">
                      <a16:creationId xmlns:a16="http://schemas.microsoft.com/office/drawing/2014/main" id="{2CC1B8B2-2F32-1E85-AFEF-2E3F627FD4C2}"/>
                    </a:ext>
                  </a:extLst>
                </p:cNvPr>
                <p:cNvSpPr/>
                <p:nvPr/>
              </p:nvSpPr>
              <p:spPr>
                <a:xfrm>
                  <a:off x="3796338" y="1585684"/>
                  <a:ext cx="1369894" cy="2588666"/>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p>
              </p:txBody>
            </p:sp>
            <p:sp>
              <p:nvSpPr>
                <p:cNvPr id="26" name="Rectangle 25">
                  <a:extLst>
                    <a:ext uri="{FF2B5EF4-FFF2-40B4-BE49-F238E27FC236}">
                      <a16:creationId xmlns:a16="http://schemas.microsoft.com/office/drawing/2014/main" id="{02D1382A-6837-422C-751E-FB752B017BF6}"/>
                    </a:ext>
                  </a:extLst>
                </p:cNvPr>
                <p:cNvSpPr/>
                <p:nvPr/>
              </p:nvSpPr>
              <p:spPr>
                <a:xfrm>
                  <a:off x="7031103" y="1603508"/>
                  <a:ext cx="1378858" cy="2581994"/>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p>
              </p:txBody>
            </p:sp>
            <p:sp>
              <p:nvSpPr>
                <p:cNvPr id="32" name="TextBox 31">
                  <a:extLst>
                    <a:ext uri="{FF2B5EF4-FFF2-40B4-BE49-F238E27FC236}">
                      <a16:creationId xmlns:a16="http://schemas.microsoft.com/office/drawing/2014/main" id="{DF79CDF9-2D87-DF50-1AC1-CB592A5EEE68}"/>
                    </a:ext>
                  </a:extLst>
                </p:cNvPr>
                <p:cNvSpPr txBox="1"/>
                <p:nvPr/>
              </p:nvSpPr>
              <p:spPr>
                <a:xfrm>
                  <a:off x="399744" y="1203563"/>
                  <a:ext cx="153389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p:txBody>
            </p:sp>
            <p:sp>
              <p:nvSpPr>
                <p:cNvPr id="34" name="Rectangle 33">
                  <a:extLst>
                    <a:ext uri="{FF2B5EF4-FFF2-40B4-BE49-F238E27FC236}">
                      <a16:creationId xmlns:a16="http://schemas.microsoft.com/office/drawing/2014/main" id="{F36DBFE3-D4C4-427E-6786-674978E46EB3}"/>
                    </a:ext>
                  </a:extLst>
                </p:cNvPr>
                <p:cNvSpPr/>
                <p:nvPr/>
              </p:nvSpPr>
              <p:spPr>
                <a:xfrm>
                  <a:off x="3835983" y="5098241"/>
                  <a:ext cx="4520034" cy="1693473"/>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t>re</a:t>
                  </a:r>
                </a:p>
              </p:txBody>
            </p:sp>
            <p:sp>
              <p:nvSpPr>
                <p:cNvPr id="36" name="Right Brace 35">
                  <a:extLst>
                    <a:ext uri="{FF2B5EF4-FFF2-40B4-BE49-F238E27FC236}">
                      <a16:creationId xmlns:a16="http://schemas.microsoft.com/office/drawing/2014/main" id="{C36E8185-B34F-A966-C07B-60E8EEA3E153}"/>
                    </a:ext>
                  </a:extLst>
                </p:cNvPr>
                <p:cNvSpPr/>
                <p:nvPr/>
              </p:nvSpPr>
              <p:spPr>
                <a:xfrm rot="5400000">
                  <a:off x="5159869" y="2921117"/>
                  <a:ext cx="253915" cy="2980978"/>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39" name="Right Brace 38">
                  <a:extLst>
                    <a:ext uri="{FF2B5EF4-FFF2-40B4-BE49-F238E27FC236}">
                      <a16:creationId xmlns:a16="http://schemas.microsoft.com/office/drawing/2014/main" id="{08ED1877-CFC7-B1B9-A974-7F727A0A6425}"/>
                    </a:ext>
                  </a:extLst>
                </p:cNvPr>
                <p:cNvSpPr/>
                <p:nvPr/>
              </p:nvSpPr>
              <p:spPr>
                <a:xfrm rot="5400000">
                  <a:off x="7612294" y="3723765"/>
                  <a:ext cx="253915" cy="1361208"/>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grpSp>
          <p:sp>
            <p:nvSpPr>
              <p:cNvPr id="5" name="TextBox 4">
                <a:extLst>
                  <a:ext uri="{FF2B5EF4-FFF2-40B4-BE49-F238E27FC236}">
                    <a16:creationId xmlns:a16="http://schemas.microsoft.com/office/drawing/2014/main" id="{85E70E67-F45C-4600-1A45-B627E6B4D69C}"/>
                  </a:ext>
                </a:extLst>
              </p:cNvPr>
              <p:cNvSpPr txBox="1"/>
              <p:nvPr/>
            </p:nvSpPr>
            <p:spPr>
              <a:xfrm>
                <a:off x="3822492" y="1598950"/>
                <a:ext cx="1336622" cy="246221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t>Ezyar</a:t>
                </a:r>
              </a:p>
              <a:p>
                <a:pPr algn="ctr"/>
                <a:endParaRPr lang="en-US"/>
              </a:p>
              <a:p>
                <a:pPr algn="ctr"/>
                <a:endParaRPr lang="en-US"/>
              </a:p>
              <a:p>
                <a:pPr algn="ctr"/>
                <a:endParaRPr lang="en-US"/>
              </a:p>
              <a:p>
                <a:pPr algn="ctr"/>
                <a:endParaRPr lang="en-US"/>
              </a:p>
              <a:p>
                <a:pPr algn="ctr"/>
                <a:endParaRPr lang="en-US"/>
              </a:p>
              <a:p>
                <a:pPr algn="ctr"/>
                <a:endParaRPr lang="en-US"/>
              </a:p>
              <a:p>
                <a:pPr algn="ctr"/>
                <a:r>
                  <a:rPr lang="en-US" sz="1400"/>
                  <a:t>Coordinator</a:t>
                </a:r>
              </a:p>
              <a:p>
                <a:pPr algn="ctr"/>
                <a:r>
                  <a:rPr lang="en-US" sz="1400"/>
                  <a:t>(Group Leader)</a:t>
                </a:r>
              </a:p>
            </p:txBody>
          </p:sp>
          <p:sp>
            <p:nvSpPr>
              <p:cNvPr id="6" name="TextBox 5">
                <a:extLst>
                  <a:ext uri="{FF2B5EF4-FFF2-40B4-BE49-F238E27FC236}">
                    <a16:creationId xmlns:a16="http://schemas.microsoft.com/office/drawing/2014/main" id="{754713AD-B917-0F24-0620-30A2ECDE1646}"/>
                  </a:ext>
                </a:extLst>
              </p:cNvPr>
              <p:cNvSpPr txBox="1"/>
              <p:nvPr/>
            </p:nvSpPr>
            <p:spPr>
              <a:xfrm>
                <a:off x="5458918" y="1586458"/>
                <a:ext cx="1211704"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t>Nathan</a:t>
                </a:r>
              </a:p>
              <a:p>
                <a:pPr algn="ctr"/>
                <a:endParaRPr lang="en-US"/>
              </a:p>
              <a:p>
                <a:pPr algn="ctr"/>
                <a:endParaRPr lang="en-US"/>
              </a:p>
              <a:p>
                <a:pPr algn="ctr"/>
                <a:endParaRPr lang="en-US"/>
              </a:p>
              <a:p>
                <a:pPr algn="ctr"/>
                <a:endParaRPr lang="en-US"/>
              </a:p>
              <a:p>
                <a:pPr algn="ctr"/>
                <a:endParaRPr lang="en-US"/>
              </a:p>
              <a:p>
                <a:pPr algn="ctr"/>
                <a:endParaRPr lang="en-US"/>
              </a:p>
              <a:p>
                <a:pPr algn="ctr"/>
                <a:r>
                  <a:rPr lang="en-US" sz="1400"/>
                  <a:t>Implementer</a:t>
                </a:r>
              </a:p>
            </p:txBody>
          </p:sp>
          <p:sp>
            <p:nvSpPr>
              <p:cNvPr id="8" name="TextBox 7">
                <a:extLst>
                  <a:ext uri="{FF2B5EF4-FFF2-40B4-BE49-F238E27FC236}">
                    <a16:creationId xmlns:a16="http://schemas.microsoft.com/office/drawing/2014/main" id="{97B73BA0-D67D-0D54-A44F-53C608529592}"/>
                  </a:ext>
                </a:extLst>
              </p:cNvPr>
              <p:cNvSpPr txBox="1"/>
              <p:nvPr/>
            </p:nvSpPr>
            <p:spPr>
              <a:xfrm>
                <a:off x="7020393" y="1598950"/>
                <a:ext cx="1224196"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t>Hayyaan</a:t>
                </a:r>
              </a:p>
              <a:p>
                <a:pPr algn="ctr"/>
                <a:endParaRPr lang="en-US"/>
              </a:p>
              <a:p>
                <a:pPr algn="ctr"/>
                <a:endParaRPr lang="en-US"/>
              </a:p>
              <a:p>
                <a:pPr algn="ctr"/>
                <a:endParaRPr lang="en-US"/>
              </a:p>
              <a:p>
                <a:pPr algn="ctr"/>
                <a:endParaRPr lang="en-US"/>
              </a:p>
              <a:p>
                <a:pPr algn="ctr"/>
                <a:endParaRPr lang="en-US"/>
              </a:p>
              <a:p>
                <a:pPr algn="ctr"/>
                <a:endParaRPr lang="en-US"/>
              </a:p>
              <a:p>
                <a:pPr algn="ctr"/>
                <a:r>
                  <a:rPr lang="en-US" sz="1400"/>
                  <a:t>Plant</a:t>
                </a:r>
              </a:p>
            </p:txBody>
          </p:sp>
          <p:pic>
            <p:nvPicPr>
              <p:cNvPr id="9" name="Picture 8">
                <a:extLst>
                  <a:ext uri="{FF2B5EF4-FFF2-40B4-BE49-F238E27FC236}">
                    <a16:creationId xmlns:a16="http://schemas.microsoft.com/office/drawing/2014/main" id="{D2DCA250-A446-6636-2C5C-9BA25F4002F0}"/>
                  </a:ext>
                </a:extLst>
              </p:cNvPr>
              <p:cNvPicPr>
                <a:picLocks noChangeAspect="1"/>
              </p:cNvPicPr>
              <p:nvPr/>
            </p:nvPicPr>
            <p:blipFill>
              <a:blip r:embed="rId4"/>
              <a:stretch>
                <a:fillRect/>
              </a:stretch>
            </p:blipFill>
            <p:spPr>
              <a:xfrm>
                <a:off x="4164377" y="2127197"/>
                <a:ext cx="652852" cy="1192030"/>
              </a:xfrm>
              <a:prstGeom prst="rect">
                <a:avLst/>
              </a:prstGeom>
            </p:spPr>
          </p:pic>
          <p:pic>
            <p:nvPicPr>
              <p:cNvPr id="10" name="Picture 9" descr="A close-up of a couple of gears&#10;&#10;Description automatically generated">
                <a:extLst>
                  <a:ext uri="{FF2B5EF4-FFF2-40B4-BE49-F238E27FC236}">
                    <a16:creationId xmlns:a16="http://schemas.microsoft.com/office/drawing/2014/main" id="{8FE8795E-AF64-9B2B-D64C-FCC3D76CAEB2}"/>
                  </a:ext>
                </a:extLst>
              </p:cNvPr>
              <p:cNvPicPr>
                <a:picLocks noChangeAspect="1"/>
              </p:cNvPicPr>
              <p:nvPr/>
            </p:nvPicPr>
            <p:blipFill>
              <a:blip r:embed="rId5"/>
              <a:stretch>
                <a:fillRect/>
              </a:stretch>
            </p:blipFill>
            <p:spPr>
              <a:xfrm>
                <a:off x="5606790" y="2349162"/>
                <a:ext cx="928453" cy="723119"/>
              </a:xfrm>
              <a:prstGeom prst="rect">
                <a:avLst/>
              </a:prstGeom>
            </p:spPr>
          </p:pic>
          <p:pic>
            <p:nvPicPr>
              <p:cNvPr id="11" name="Picture 10" descr="A light bulb with rays of light&#10;&#10;Description automatically generated">
                <a:extLst>
                  <a:ext uri="{FF2B5EF4-FFF2-40B4-BE49-F238E27FC236}">
                    <a16:creationId xmlns:a16="http://schemas.microsoft.com/office/drawing/2014/main" id="{8E9F5A77-4C50-A2C1-3AC4-B4EF56E1FFC9}"/>
                  </a:ext>
                </a:extLst>
              </p:cNvPr>
              <p:cNvPicPr>
                <a:picLocks noChangeAspect="1"/>
              </p:cNvPicPr>
              <p:nvPr/>
            </p:nvPicPr>
            <p:blipFill>
              <a:blip r:embed="rId6"/>
              <a:stretch>
                <a:fillRect/>
              </a:stretch>
            </p:blipFill>
            <p:spPr>
              <a:xfrm>
                <a:off x="7174824" y="2278349"/>
                <a:ext cx="902845" cy="864745"/>
              </a:xfrm>
              <a:prstGeom prst="rect">
                <a:avLst/>
              </a:prstGeom>
            </p:spPr>
          </p:pic>
        </p:grpSp>
        <p:sp>
          <p:nvSpPr>
            <p:cNvPr id="12" name="TextBox 11">
              <a:extLst>
                <a:ext uri="{FF2B5EF4-FFF2-40B4-BE49-F238E27FC236}">
                  <a16:creationId xmlns:a16="http://schemas.microsoft.com/office/drawing/2014/main" id="{C994E203-662F-4D82-94B2-A01FB654F769}"/>
                </a:ext>
              </a:extLst>
            </p:cNvPr>
            <p:cNvSpPr txBox="1"/>
            <p:nvPr/>
          </p:nvSpPr>
          <p:spPr>
            <a:xfrm>
              <a:off x="3826116" y="4533918"/>
              <a:ext cx="288902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t>Floating Foundation</a:t>
              </a:r>
            </a:p>
          </p:txBody>
        </p:sp>
        <p:sp>
          <p:nvSpPr>
            <p:cNvPr id="14" name="TextBox 13">
              <a:extLst>
                <a:ext uri="{FF2B5EF4-FFF2-40B4-BE49-F238E27FC236}">
                  <a16:creationId xmlns:a16="http://schemas.microsoft.com/office/drawing/2014/main" id="{274566E9-A965-31FA-408D-FC17082B29AD}"/>
                </a:ext>
              </a:extLst>
            </p:cNvPr>
            <p:cNvSpPr txBox="1"/>
            <p:nvPr/>
          </p:nvSpPr>
          <p:spPr>
            <a:xfrm>
              <a:off x="6956318" y="4535126"/>
              <a:ext cx="150163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t>Turbine Shaft</a:t>
              </a:r>
            </a:p>
          </p:txBody>
        </p:sp>
      </p:grpSp>
    </p:spTree>
    <p:extLst>
      <p:ext uri="{BB962C8B-B14F-4D97-AF65-F5344CB8AC3E}">
        <p14:creationId xmlns:p14="http://schemas.microsoft.com/office/powerpoint/2010/main" val="363129430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C72DB7-503D-F690-8B3C-5402105B8932}"/>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BABC14B2-AFF8-3DE7-CDF3-EA84C7E685F1}"/>
              </a:ext>
            </a:extLst>
          </p:cNvPr>
          <p:cNvSpPr/>
          <p:nvPr/>
        </p:nvSpPr>
        <p:spPr>
          <a:xfrm>
            <a:off x="-152926" y="804748"/>
            <a:ext cx="12503264" cy="531290"/>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DB474B4-21A8-4D01-D9DA-70F4C37D128F}"/>
              </a:ext>
            </a:extLst>
          </p:cNvPr>
          <p:cNvSpPr>
            <a:spLocks noGrp="1"/>
          </p:cNvSpPr>
          <p:nvPr>
            <p:ph type="title"/>
          </p:nvPr>
        </p:nvSpPr>
        <p:spPr>
          <a:xfrm>
            <a:off x="331029" y="280674"/>
            <a:ext cx="10515600" cy="1325563"/>
          </a:xfrm>
        </p:spPr>
        <p:txBody>
          <a:bodyPr>
            <a:normAutofit/>
          </a:bodyPr>
          <a:lstStyle/>
          <a:p>
            <a:r>
              <a:rPr lang="en-GB" sz="5400" b="1"/>
              <a:t>Process Overview</a:t>
            </a:r>
          </a:p>
        </p:txBody>
      </p:sp>
      <p:grpSp>
        <p:nvGrpSpPr>
          <p:cNvPr id="5" name="Group 4">
            <a:extLst>
              <a:ext uri="{FF2B5EF4-FFF2-40B4-BE49-F238E27FC236}">
                <a16:creationId xmlns:a16="http://schemas.microsoft.com/office/drawing/2014/main" id="{EF7AE974-C2FB-410E-C47A-B16C89E1FD92}"/>
              </a:ext>
            </a:extLst>
          </p:cNvPr>
          <p:cNvGrpSpPr/>
          <p:nvPr/>
        </p:nvGrpSpPr>
        <p:grpSpPr>
          <a:xfrm>
            <a:off x="131363" y="2322656"/>
            <a:ext cx="1889167" cy="3922856"/>
            <a:chOff x="393290" y="2300748"/>
            <a:chExt cx="2271252" cy="4192127"/>
          </a:xfrm>
        </p:grpSpPr>
        <p:sp>
          <p:nvSpPr>
            <p:cNvPr id="3" name="Rectangle 2">
              <a:extLst>
                <a:ext uri="{FF2B5EF4-FFF2-40B4-BE49-F238E27FC236}">
                  <a16:creationId xmlns:a16="http://schemas.microsoft.com/office/drawing/2014/main" id="{A34F931A-2E09-985D-6ACB-C70F26C0366A}"/>
                </a:ext>
              </a:extLst>
            </p:cNvPr>
            <p:cNvSpPr/>
            <p:nvPr/>
          </p:nvSpPr>
          <p:spPr>
            <a:xfrm>
              <a:off x="393290" y="2300748"/>
              <a:ext cx="2271252" cy="4192127"/>
            </a:xfrm>
            <a:prstGeom prst="rect">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4" name="Rectangle 3">
              <a:extLst>
                <a:ext uri="{FF2B5EF4-FFF2-40B4-BE49-F238E27FC236}">
                  <a16:creationId xmlns:a16="http://schemas.microsoft.com/office/drawing/2014/main" id="{156FC6D8-D6A4-EA84-D400-6941F3252FF9}"/>
                </a:ext>
              </a:extLst>
            </p:cNvPr>
            <p:cNvSpPr/>
            <p:nvPr/>
          </p:nvSpPr>
          <p:spPr>
            <a:xfrm>
              <a:off x="393290" y="2300748"/>
              <a:ext cx="2271252" cy="619433"/>
            </a:xfrm>
            <a:prstGeom prst="rect">
              <a:avLst/>
            </a:prstGeom>
            <a:solidFill>
              <a:schemeClr val="accent4">
                <a:lumMod val="50000"/>
              </a:schemeClr>
            </a:solid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a:solidFill>
                    <a:schemeClr val="bg1"/>
                  </a:solidFill>
                </a:rPr>
                <a:t>Week 1</a:t>
              </a:r>
            </a:p>
          </p:txBody>
        </p:sp>
      </p:grpSp>
      <p:grpSp>
        <p:nvGrpSpPr>
          <p:cNvPr id="22" name="Group 21">
            <a:extLst>
              <a:ext uri="{FF2B5EF4-FFF2-40B4-BE49-F238E27FC236}">
                <a16:creationId xmlns:a16="http://schemas.microsoft.com/office/drawing/2014/main" id="{7BFD09C2-1036-99FC-7F98-FC04A6C5B5A8}"/>
              </a:ext>
            </a:extLst>
          </p:cNvPr>
          <p:cNvGrpSpPr/>
          <p:nvPr/>
        </p:nvGrpSpPr>
        <p:grpSpPr>
          <a:xfrm>
            <a:off x="2133600" y="2317738"/>
            <a:ext cx="1877962" cy="3922856"/>
            <a:chOff x="393290" y="2300748"/>
            <a:chExt cx="2271252" cy="4192127"/>
          </a:xfrm>
        </p:grpSpPr>
        <p:sp>
          <p:nvSpPr>
            <p:cNvPr id="23" name="Rectangle 22">
              <a:extLst>
                <a:ext uri="{FF2B5EF4-FFF2-40B4-BE49-F238E27FC236}">
                  <a16:creationId xmlns:a16="http://schemas.microsoft.com/office/drawing/2014/main" id="{80B50F5C-2E58-7259-8FB7-33C0A6258603}"/>
                </a:ext>
              </a:extLst>
            </p:cNvPr>
            <p:cNvSpPr/>
            <p:nvPr/>
          </p:nvSpPr>
          <p:spPr>
            <a:xfrm>
              <a:off x="393290" y="2300748"/>
              <a:ext cx="2271252" cy="4192127"/>
            </a:xfrm>
            <a:prstGeom prst="rect">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57705115-563A-1FFB-BE50-7DEFC14934F1}"/>
                </a:ext>
              </a:extLst>
            </p:cNvPr>
            <p:cNvSpPr/>
            <p:nvPr/>
          </p:nvSpPr>
          <p:spPr>
            <a:xfrm>
              <a:off x="393290" y="2300748"/>
              <a:ext cx="2271252" cy="619433"/>
            </a:xfrm>
            <a:prstGeom prst="rect">
              <a:avLst/>
            </a:prstGeom>
            <a:solidFill>
              <a:schemeClr val="accent4">
                <a:lumMod val="75000"/>
              </a:schemeClr>
            </a:solid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a:solidFill>
                    <a:schemeClr val="bg1"/>
                  </a:solidFill>
                </a:rPr>
                <a:t>Week 2</a:t>
              </a:r>
            </a:p>
          </p:txBody>
        </p:sp>
      </p:grpSp>
      <p:grpSp>
        <p:nvGrpSpPr>
          <p:cNvPr id="25" name="Group 24">
            <a:extLst>
              <a:ext uri="{FF2B5EF4-FFF2-40B4-BE49-F238E27FC236}">
                <a16:creationId xmlns:a16="http://schemas.microsoft.com/office/drawing/2014/main" id="{6A38B3EB-151D-3EEC-9B71-A62FCA9EAFE2}"/>
              </a:ext>
            </a:extLst>
          </p:cNvPr>
          <p:cNvGrpSpPr/>
          <p:nvPr/>
        </p:nvGrpSpPr>
        <p:grpSpPr>
          <a:xfrm>
            <a:off x="4119717" y="2317738"/>
            <a:ext cx="1877962" cy="3922856"/>
            <a:chOff x="393290" y="2300748"/>
            <a:chExt cx="2271252" cy="4192127"/>
          </a:xfrm>
        </p:grpSpPr>
        <p:sp>
          <p:nvSpPr>
            <p:cNvPr id="26" name="Rectangle 25">
              <a:extLst>
                <a:ext uri="{FF2B5EF4-FFF2-40B4-BE49-F238E27FC236}">
                  <a16:creationId xmlns:a16="http://schemas.microsoft.com/office/drawing/2014/main" id="{8150E706-08E3-E6D9-4382-B378F07851B4}"/>
                </a:ext>
              </a:extLst>
            </p:cNvPr>
            <p:cNvSpPr/>
            <p:nvPr/>
          </p:nvSpPr>
          <p:spPr>
            <a:xfrm>
              <a:off x="393290" y="2300748"/>
              <a:ext cx="2271252" cy="4192127"/>
            </a:xfrm>
            <a:prstGeom prst="rect">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20C7DFBF-4A1C-1AE4-4171-15A2F146AF8D}"/>
                </a:ext>
              </a:extLst>
            </p:cNvPr>
            <p:cNvSpPr/>
            <p:nvPr/>
          </p:nvSpPr>
          <p:spPr>
            <a:xfrm>
              <a:off x="393290" y="2300748"/>
              <a:ext cx="2271252" cy="619433"/>
            </a:xfrm>
            <a:prstGeom prst="rect">
              <a:avLst/>
            </a:prstGeom>
            <a:solidFill>
              <a:schemeClr val="accent4"/>
            </a:solid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a:solidFill>
                    <a:schemeClr val="bg1"/>
                  </a:solidFill>
                </a:rPr>
                <a:t>Week 3</a:t>
              </a:r>
            </a:p>
          </p:txBody>
        </p:sp>
      </p:grpSp>
      <p:grpSp>
        <p:nvGrpSpPr>
          <p:cNvPr id="28" name="Group 27">
            <a:extLst>
              <a:ext uri="{FF2B5EF4-FFF2-40B4-BE49-F238E27FC236}">
                <a16:creationId xmlns:a16="http://schemas.microsoft.com/office/drawing/2014/main" id="{07B489BE-4549-5690-39AA-1F90951AA254}"/>
              </a:ext>
            </a:extLst>
          </p:cNvPr>
          <p:cNvGrpSpPr/>
          <p:nvPr/>
        </p:nvGrpSpPr>
        <p:grpSpPr>
          <a:xfrm>
            <a:off x="6145161" y="2317737"/>
            <a:ext cx="1877962" cy="3922856"/>
            <a:chOff x="393290" y="2300748"/>
            <a:chExt cx="2271252" cy="4192127"/>
          </a:xfrm>
        </p:grpSpPr>
        <p:sp>
          <p:nvSpPr>
            <p:cNvPr id="29" name="Rectangle 28">
              <a:extLst>
                <a:ext uri="{FF2B5EF4-FFF2-40B4-BE49-F238E27FC236}">
                  <a16:creationId xmlns:a16="http://schemas.microsoft.com/office/drawing/2014/main" id="{9B4A5FE3-FFD8-442F-43D3-02CF785B4694}"/>
                </a:ext>
              </a:extLst>
            </p:cNvPr>
            <p:cNvSpPr/>
            <p:nvPr/>
          </p:nvSpPr>
          <p:spPr>
            <a:xfrm>
              <a:off x="393290" y="2300748"/>
              <a:ext cx="2271252" cy="4192127"/>
            </a:xfrm>
            <a:prstGeom prst="rect">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a:extLst>
                <a:ext uri="{FF2B5EF4-FFF2-40B4-BE49-F238E27FC236}">
                  <a16:creationId xmlns:a16="http://schemas.microsoft.com/office/drawing/2014/main" id="{12EF5FD7-F6B0-2A8D-6D57-9A291D4874A0}"/>
                </a:ext>
              </a:extLst>
            </p:cNvPr>
            <p:cNvSpPr/>
            <p:nvPr/>
          </p:nvSpPr>
          <p:spPr>
            <a:xfrm>
              <a:off x="393290" y="2300748"/>
              <a:ext cx="2271252" cy="619433"/>
            </a:xfrm>
            <a:prstGeom prst="rect">
              <a:avLst/>
            </a:prstGeom>
            <a:solidFill>
              <a:schemeClr val="accent4">
                <a:lumMod val="60000"/>
                <a:lumOff val="40000"/>
              </a:schemeClr>
            </a:solid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a:solidFill>
                    <a:schemeClr val="bg1"/>
                  </a:solidFill>
                </a:rPr>
                <a:t>Week 4</a:t>
              </a:r>
            </a:p>
          </p:txBody>
        </p:sp>
      </p:grpSp>
      <p:grpSp>
        <p:nvGrpSpPr>
          <p:cNvPr id="31" name="Group 30">
            <a:extLst>
              <a:ext uri="{FF2B5EF4-FFF2-40B4-BE49-F238E27FC236}">
                <a16:creationId xmlns:a16="http://schemas.microsoft.com/office/drawing/2014/main" id="{D1731000-4B3A-FEC4-CA9F-48B192F706FB}"/>
              </a:ext>
            </a:extLst>
          </p:cNvPr>
          <p:cNvGrpSpPr/>
          <p:nvPr/>
        </p:nvGrpSpPr>
        <p:grpSpPr>
          <a:xfrm>
            <a:off x="8170605" y="2317737"/>
            <a:ext cx="1877962" cy="3922856"/>
            <a:chOff x="393290" y="2300748"/>
            <a:chExt cx="2271252" cy="4192127"/>
          </a:xfrm>
        </p:grpSpPr>
        <p:sp>
          <p:nvSpPr>
            <p:cNvPr id="32" name="Rectangle 31">
              <a:extLst>
                <a:ext uri="{FF2B5EF4-FFF2-40B4-BE49-F238E27FC236}">
                  <a16:creationId xmlns:a16="http://schemas.microsoft.com/office/drawing/2014/main" id="{68909309-CD7B-1CF9-52FF-D86A78AA930D}"/>
                </a:ext>
              </a:extLst>
            </p:cNvPr>
            <p:cNvSpPr/>
            <p:nvPr/>
          </p:nvSpPr>
          <p:spPr>
            <a:xfrm>
              <a:off x="393290" y="2300748"/>
              <a:ext cx="2271252" cy="4192127"/>
            </a:xfrm>
            <a:prstGeom prst="rect">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a16="http://schemas.microsoft.com/office/drawing/2014/main" id="{73F7A340-92F4-9C14-08D8-2EC1F72C414A}"/>
                </a:ext>
              </a:extLst>
            </p:cNvPr>
            <p:cNvSpPr/>
            <p:nvPr/>
          </p:nvSpPr>
          <p:spPr>
            <a:xfrm>
              <a:off x="393290" y="2300748"/>
              <a:ext cx="2271252" cy="619433"/>
            </a:xfrm>
            <a:prstGeom prst="rect">
              <a:avLst/>
            </a:prstGeom>
            <a:solidFill>
              <a:schemeClr val="accent4">
                <a:lumMod val="40000"/>
                <a:lumOff val="60000"/>
              </a:schemeClr>
            </a:solid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a:solidFill>
                    <a:schemeClr val="bg1"/>
                  </a:solidFill>
                </a:rPr>
                <a:t>Week 5</a:t>
              </a:r>
            </a:p>
          </p:txBody>
        </p:sp>
      </p:grpSp>
      <p:grpSp>
        <p:nvGrpSpPr>
          <p:cNvPr id="34" name="Group 33">
            <a:extLst>
              <a:ext uri="{FF2B5EF4-FFF2-40B4-BE49-F238E27FC236}">
                <a16:creationId xmlns:a16="http://schemas.microsoft.com/office/drawing/2014/main" id="{D61EB862-D4CB-3387-CB63-459D37333E9F}"/>
              </a:ext>
            </a:extLst>
          </p:cNvPr>
          <p:cNvGrpSpPr/>
          <p:nvPr/>
        </p:nvGrpSpPr>
        <p:grpSpPr>
          <a:xfrm>
            <a:off x="10196049" y="2317737"/>
            <a:ext cx="1877962" cy="3922856"/>
            <a:chOff x="393290" y="2300748"/>
            <a:chExt cx="2271252" cy="4192127"/>
          </a:xfrm>
        </p:grpSpPr>
        <p:sp>
          <p:nvSpPr>
            <p:cNvPr id="35" name="Rectangle 34">
              <a:extLst>
                <a:ext uri="{FF2B5EF4-FFF2-40B4-BE49-F238E27FC236}">
                  <a16:creationId xmlns:a16="http://schemas.microsoft.com/office/drawing/2014/main" id="{13D361AF-F7B8-69EA-A50A-DA3061CB1025}"/>
                </a:ext>
              </a:extLst>
            </p:cNvPr>
            <p:cNvSpPr/>
            <p:nvPr/>
          </p:nvSpPr>
          <p:spPr>
            <a:xfrm>
              <a:off x="393290" y="2300748"/>
              <a:ext cx="2271252" cy="4192127"/>
            </a:xfrm>
            <a:prstGeom prst="rect">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a:extLst>
                <a:ext uri="{FF2B5EF4-FFF2-40B4-BE49-F238E27FC236}">
                  <a16:creationId xmlns:a16="http://schemas.microsoft.com/office/drawing/2014/main" id="{BD7E481F-336B-CFC5-C42F-E95102EE6E9D}"/>
                </a:ext>
              </a:extLst>
            </p:cNvPr>
            <p:cNvSpPr/>
            <p:nvPr/>
          </p:nvSpPr>
          <p:spPr>
            <a:xfrm>
              <a:off x="393290" y="2300748"/>
              <a:ext cx="2271252" cy="619433"/>
            </a:xfrm>
            <a:prstGeom prst="rect">
              <a:avLst/>
            </a:prstGeom>
            <a:solidFill>
              <a:schemeClr val="accent4">
                <a:lumMod val="20000"/>
                <a:lumOff val="80000"/>
              </a:schemeClr>
            </a:solid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a:solidFill>
                    <a:schemeClr val="bg1"/>
                  </a:solidFill>
                </a:rPr>
                <a:t>Week 6</a:t>
              </a:r>
            </a:p>
          </p:txBody>
        </p:sp>
      </p:grpSp>
      <p:sp>
        <p:nvSpPr>
          <p:cNvPr id="37" name="TextBox 36">
            <a:extLst>
              <a:ext uri="{FF2B5EF4-FFF2-40B4-BE49-F238E27FC236}">
                <a16:creationId xmlns:a16="http://schemas.microsoft.com/office/drawing/2014/main" id="{3E1DA658-5743-1519-197B-DEB2E4E5B7A4}"/>
              </a:ext>
            </a:extLst>
          </p:cNvPr>
          <p:cNvSpPr txBox="1"/>
          <p:nvPr/>
        </p:nvSpPr>
        <p:spPr>
          <a:xfrm>
            <a:off x="126159" y="2937344"/>
            <a:ext cx="1877962" cy="2554545"/>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GB" sz="1600">
                <a:latin typeface="Arial"/>
                <a:cs typeface="Arial"/>
              </a:rPr>
              <a:t>Understand the challenge</a:t>
            </a:r>
            <a:endParaRPr lang="en-GB" sz="160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GB" sz="160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600">
                <a:latin typeface="Arial"/>
                <a:cs typeface="Arial"/>
              </a:rPr>
              <a:t>Brainstorm ideas</a:t>
            </a:r>
            <a:endParaRPr lang="en-GB" sz="160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GB" sz="160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600">
                <a:latin typeface="Arial"/>
                <a:cs typeface="Arial"/>
              </a:rPr>
              <a:t>look into locations that would be suitable</a:t>
            </a:r>
            <a:endParaRPr lang="en-GB" sz="1600">
              <a:latin typeface="Arial" panose="020B0604020202020204" pitchFamily="34" charset="0"/>
              <a:cs typeface="Arial" panose="020B0604020202020204" pitchFamily="34" charset="0"/>
            </a:endParaRPr>
          </a:p>
        </p:txBody>
      </p:sp>
      <p:sp>
        <p:nvSpPr>
          <p:cNvPr id="38" name="TextBox 37">
            <a:extLst>
              <a:ext uri="{FF2B5EF4-FFF2-40B4-BE49-F238E27FC236}">
                <a16:creationId xmlns:a16="http://schemas.microsoft.com/office/drawing/2014/main" id="{1DB4D7C6-22C5-836C-3875-515C44EE8165}"/>
              </a:ext>
            </a:extLst>
          </p:cNvPr>
          <p:cNvSpPr txBox="1"/>
          <p:nvPr/>
        </p:nvSpPr>
        <p:spPr>
          <a:xfrm>
            <a:off x="2136350" y="2688150"/>
            <a:ext cx="1889167" cy="3046988"/>
          </a:xfrm>
          <a:prstGeom prst="rect">
            <a:avLst/>
          </a:prstGeom>
          <a:noFill/>
        </p:spPr>
        <p:txBody>
          <a:bodyPr wrap="square" lIns="91440" tIns="45720" rIns="91440" bIns="45720" rtlCol="0" anchor="t">
            <a:spAutoFit/>
          </a:bodyPr>
          <a:lstStyle/>
          <a:p>
            <a:endParaRPr lang="en-GB" sz="160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600">
                <a:latin typeface="Arial"/>
                <a:cs typeface="Arial"/>
              </a:rPr>
              <a:t>Decide on location</a:t>
            </a:r>
          </a:p>
          <a:p>
            <a:pPr marL="285750" indent="-285750">
              <a:buFont typeface="Arial" panose="020B0604020202020204" pitchFamily="34" charset="0"/>
              <a:buChar char="•"/>
            </a:pPr>
            <a:endParaRPr lang="en-GB" sz="160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600">
                <a:latin typeface="Arial"/>
                <a:cs typeface="Arial"/>
              </a:rPr>
              <a:t>Research current floating energy islands </a:t>
            </a:r>
            <a:endParaRPr lang="en-GB" sz="160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GB" sz="1600">
              <a:latin typeface="Arial"/>
              <a:cs typeface="Arial"/>
            </a:endParaRPr>
          </a:p>
          <a:p>
            <a:pPr marL="285750" indent="-285750">
              <a:buFont typeface="Arial" panose="020B0604020202020204" pitchFamily="34" charset="0"/>
              <a:buChar char="•"/>
            </a:pPr>
            <a:r>
              <a:rPr lang="en-GB" sz="1600">
                <a:latin typeface="Arial"/>
                <a:cs typeface="Arial"/>
              </a:rPr>
              <a:t>Explore the risks as well as the limitations of the island</a:t>
            </a:r>
          </a:p>
        </p:txBody>
      </p:sp>
      <p:sp>
        <p:nvSpPr>
          <p:cNvPr id="39" name="TextBox 38">
            <a:extLst>
              <a:ext uri="{FF2B5EF4-FFF2-40B4-BE49-F238E27FC236}">
                <a16:creationId xmlns:a16="http://schemas.microsoft.com/office/drawing/2014/main" id="{5513B947-8D97-7548-34C8-CEA8E26C66C9}"/>
              </a:ext>
            </a:extLst>
          </p:cNvPr>
          <p:cNvSpPr txBox="1"/>
          <p:nvPr/>
        </p:nvSpPr>
        <p:spPr>
          <a:xfrm>
            <a:off x="8185360" y="2950805"/>
            <a:ext cx="1877962" cy="3293209"/>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GB" sz="1600">
                <a:latin typeface="Arial"/>
                <a:cs typeface="Arial"/>
              </a:rPr>
              <a:t>Using the concept design and the research conducted, create a final design</a:t>
            </a:r>
          </a:p>
          <a:p>
            <a:pPr marL="285750" indent="-285750">
              <a:buFont typeface="Arial" panose="020B0604020202020204" pitchFamily="34" charset="0"/>
              <a:buChar char="•"/>
            </a:pPr>
            <a:endParaRPr lang="en-GB" sz="160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600">
                <a:latin typeface="Arial"/>
                <a:cs typeface="Arial"/>
              </a:rPr>
              <a:t>Create a presentation using the information gathered</a:t>
            </a:r>
            <a:endParaRPr lang="en-GB"/>
          </a:p>
        </p:txBody>
      </p:sp>
      <p:sp>
        <p:nvSpPr>
          <p:cNvPr id="40" name="TextBox 39">
            <a:extLst>
              <a:ext uri="{FF2B5EF4-FFF2-40B4-BE49-F238E27FC236}">
                <a16:creationId xmlns:a16="http://schemas.microsoft.com/office/drawing/2014/main" id="{CE266CA2-F734-014E-E370-56711F1C81DD}"/>
              </a:ext>
            </a:extLst>
          </p:cNvPr>
          <p:cNvSpPr txBox="1"/>
          <p:nvPr/>
        </p:nvSpPr>
        <p:spPr>
          <a:xfrm>
            <a:off x="6148711" y="2939600"/>
            <a:ext cx="1956402" cy="2800767"/>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GB" sz="1600">
                <a:latin typeface="Arial"/>
                <a:cs typeface="Arial"/>
              </a:rPr>
              <a:t>Create detailed concepts</a:t>
            </a:r>
          </a:p>
          <a:p>
            <a:pPr marL="285750" indent="-285750">
              <a:buFont typeface="Arial" panose="020B0604020202020204" pitchFamily="34" charset="0"/>
              <a:buChar char="•"/>
            </a:pPr>
            <a:endParaRPr lang="en-GB" sz="160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GB" sz="160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600">
                <a:latin typeface="Arial"/>
                <a:cs typeface="Arial"/>
              </a:rPr>
              <a:t>Continue research the materials used, the foundations and the constraints.</a:t>
            </a:r>
            <a:endParaRPr lang="en-GB" sz="1600">
              <a:solidFill>
                <a:srgbClr val="808080"/>
              </a:solidFill>
              <a:latin typeface="Arial"/>
              <a:cs typeface="Arial"/>
            </a:endParaRPr>
          </a:p>
          <a:p>
            <a:pPr marL="285750" indent="-285750">
              <a:buFont typeface="Arial" panose="020B0604020202020204" pitchFamily="34" charset="0"/>
              <a:buChar char="•"/>
            </a:pPr>
            <a:endParaRPr lang="en-GB" sz="1600">
              <a:latin typeface="Arial" panose="020B0604020202020204" pitchFamily="34" charset="0"/>
              <a:cs typeface="Arial" panose="020B0604020202020204" pitchFamily="34" charset="0"/>
            </a:endParaRPr>
          </a:p>
        </p:txBody>
      </p:sp>
      <p:sp>
        <p:nvSpPr>
          <p:cNvPr id="41" name="TextBox 40">
            <a:extLst>
              <a:ext uri="{FF2B5EF4-FFF2-40B4-BE49-F238E27FC236}">
                <a16:creationId xmlns:a16="http://schemas.microsoft.com/office/drawing/2014/main" id="{A06CDC5C-ED61-54DD-B44D-FD6CD28B6132}"/>
              </a:ext>
            </a:extLst>
          </p:cNvPr>
          <p:cNvSpPr txBox="1"/>
          <p:nvPr/>
        </p:nvSpPr>
        <p:spPr>
          <a:xfrm>
            <a:off x="4100054" y="2941490"/>
            <a:ext cx="1877962" cy="2308324"/>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GB" sz="1600">
                <a:latin typeface="Arial"/>
                <a:cs typeface="Arial"/>
              </a:rPr>
              <a:t>Delegate roles within the team</a:t>
            </a:r>
          </a:p>
          <a:p>
            <a:pPr marL="285750" indent="-285750">
              <a:buFont typeface="Arial" panose="020B0604020202020204" pitchFamily="34" charset="0"/>
              <a:buChar char="•"/>
            </a:pPr>
            <a:endParaRPr lang="en-GB" sz="160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600">
                <a:latin typeface="Arial"/>
                <a:cs typeface="Arial"/>
              </a:rPr>
              <a:t>Begin research into the materials used, the foundations and the constraints.</a:t>
            </a:r>
            <a:endParaRPr lang="en-GB" sz="1600">
              <a:latin typeface="Arial" panose="020B0604020202020204" pitchFamily="34" charset="0"/>
              <a:cs typeface="Arial" panose="020B0604020202020204" pitchFamily="34" charset="0"/>
            </a:endParaRPr>
          </a:p>
        </p:txBody>
      </p:sp>
      <p:sp>
        <p:nvSpPr>
          <p:cNvPr id="42" name="TextBox 41">
            <a:extLst>
              <a:ext uri="{FF2B5EF4-FFF2-40B4-BE49-F238E27FC236}">
                <a16:creationId xmlns:a16="http://schemas.microsoft.com/office/drawing/2014/main" id="{FD7D6DD4-1018-8C4B-A62E-B99543C516D4}"/>
              </a:ext>
            </a:extLst>
          </p:cNvPr>
          <p:cNvSpPr txBox="1"/>
          <p:nvPr/>
        </p:nvSpPr>
        <p:spPr>
          <a:xfrm>
            <a:off x="10196049" y="2941490"/>
            <a:ext cx="1877962" cy="584775"/>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GB" sz="1600">
                <a:latin typeface="Arial"/>
                <a:cs typeface="Arial"/>
              </a:rPr>
              <a:t> present presentation</a:t>
            </a:r>
            <a:endParaRPr lang="en-US"/>
          </a:p>
        </p:txBody>
      </p:sp>
      <p:sp>
        <p:nvSpPr>
          <p:cNvPr id="9" name="TextBox 8">
            <a:extLst>
              <a:ext uri="{FF2B5EF4-FFF2-40B4-BE49-F238E27FC236}">
                <a16:creationId xmlns:a16="http://schemas.microsoft.com/office/drawing/2014/main" id="{2983170F-0801-DF32-25B8-AD891D686F05}"/>
              </a:ext>
            </a:extLst>
          </p:cNvPr>
          <p:cNvSpPr txBox="1"/>
          <p:nvPr/>
        </p:nvSpPr>
        <p:spPr>
          <a:xfrm>
            <a:off x="331029" y="1457047"/>
            <a:ext cx="6302608" cy="461665"/>
          </a:xfrm>
          <a:prstGeom prst="rect">
            <a:avLst/>
          </a:prstGeom>
          <a:noFill/>
        </p:spPr>
        <p:txBody>
          <a:bodyPr wrap="square" lIns="91440" tIns="45720" rIns="91440" bIns="45720" anchor="t">
            <a:spAutoFit/>
          </a:bodyPr>
          <a:lstStyle/>
          <a:p>
            <a:r>
              <a:rPr lang="en-GB" sz="2400" i="1">
                <a:latin typeface="Arial"/>
                <a:cs typeface="Arial"/>
              </a:rPr>
              <a:t>Our journey so far...</a:t>
            </a:r>
            <a:endParaRPr lang="en-GB" sz="2400" i="1"/>
          </a:p>
        </p:txBody>
      </p:sp>
      <p:pic>
        <p:nvPicPr>
          <p:cNvPr id="11" name="Graphic 10" descr="Chevron arrows with solid fill">
            <a:extLst>
              <a:ext uri="{FF2B5EF4-FFF2-40B4-BE49-F238E27FC236}">
                <a16:creationId xmlns:a16="http://schemas.microsoft.com/office/drawing/2014/main" id="{5CEBDD42-8F63-24C2-8475-E8E285B218F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586148" y="612488"/>
            <a:ext cx="914400" cy="914400"/>
          </a:xfrm>
          <a:prstGeom prst="rect">
            <a:avLst/>
          </a:prstGeom>
        </p:spPr>
      </p:pic>
      <p:pic>
        <p:nvPicPr>
          <p:cNvPr id="12" name="Graphic 11" descr="Chevron arrows with solid fill">
            <a:extLst>
              <a:ext uri="{FF2B5EF4-FFF2-40B4-BE49-F238E27FC236}">
                <a16:creationId xmlns:a16="http://schemas.microsoft.com/office/drawing/2014/main" id="{E0A6F006-4AD2-8217-0754-CB7948BF814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99924" y="612488"/>
            <a:ext cx="914400" cy="914400"/>
          </a:xfrm>
          <a:prstGeom prst="rect">
            <a:avLst/>
          </a:prstGeom>
        </p:spPr>
      </p:pic>
    </p:spTree>
    <p:extLst>
      <p:ext uri="{BB962C8B-B14F-4D97-AF65-F5344CB8AC3E}">
        <p14:creationId xmlns:p14="http://schemas.microsoft.com/office/powerpoint/2010/main" val="2805330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D21DED-0439-E562-AA0C-E418F0839492}"/>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AA513CBE-D011-5EF2-4220-1DF30DB1A044}"/>
              </a:ext>
            </a:extLst>
          </p:cNvPr>
          <p:cNvSpPr/>
          <p:nvPr/>
        </p:nvSpPr>
        <p:spPr>
          <a:xfrm>
            <a:off x="-1" y="170121"/>
            <a:ext cx="8211313" cy="501537"/>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38102413-592E-2E0B-BBE8-D56942CFD634}"/>
              </a:ext>
            </a:extLst>
          </p:cNvPr>
          <p:cNvSpPr>
            <a:spLocks noGrp="1"/>
          </p:cNvSpPr>
          <p:nvPr>
            <p:ph type="title"/>
          </p:nvPr>
        </p:nvSpPr>
        <p:spPr>
          <a:xfrm>
            <a:off x="0" y="-380116"/>
            <a:ext cx="8010144" cy="1325563"/>
          </a:xfrm>
        </p:spPr>
        <p:txBody>
          <a:bodyPr/>
          <a:lstStyle/>
          <a:p>
            <a:r>
              <a:rPr lang="en-US" b="1"/>
              <a:t>STATEMENT OF REQUIREMENTS</a:t>
            </a:r>
          </a:p>
        </p:txBody>
      </p:sp>
      <p:graphicFrame>
        <p:nvGraphicFramePr>
          <p:cNvPr id="19" name="Table 18">
            <a:extLst>
              <a:ext uri="{FF2B5EF4-FFF2-40B4-BE49-F238E27FC236}">
                <a16:creationId xmlns:a16="http://schemas.microsoft.com/office/drawing/2014/main" id="{8D01BF12-AD4D-1438-829C-74AAFF2E803D}"/>
              </a:ext>
            </a:extLst>
          </p:cNvPr>
          <p:cNvGraphicFramePr>
            <a:graphicFrameLocks noGrp="1"/>
          </p:cNvGraphicFramePr>
          <p:nvPr>
            <p:extLst>
              <p:ext uri="{D42A27DB-BD31-4B8C-83A1-F6EECF244321}">
                <p14:modId xmlns:p14="http://schemas.microsoft.com/office/powerpoint/2010/main" val="1171255554"/>
              </p:ext>
            </p:extLst>
          </p:nvPr>
        </p:nvGraphicFramePr>
        <p:xfrm>
          <a:off x="148856" y="827110"/>
          <a:ext cx="11865665" cy="5883095"/>
        </p:xfrm>
        <a:graphic>
          <a:graphicData uri="http://schemas.openxmlformats.org/drawingml/2006/table">
            <a:tbl>
              <a:tblPr firstRow="1" bandRow="1">
                <a:tableStyleId>{5C22544A-7EE6-4342-B048-85BDC9FD1C3A}</a:tableStyleId>
              </a:tblPr>
              <a:tblGrid>
                <a:gridCol w="2995448">
                  <a:extLst>
                    <a:ext uri="{9D8B030D-6E8A-4147-A177-3AD203B41FA5}">
                      <a16:colId xmlns:a16="http://schemas.microsoft.com/office/drawing/2014/main" val="1153323756"/>
                    </a:ext>
                  </a:extLst>
                </a:gridCol>
                <a:gridCol w="8870217">
                  <a:extLst>
                    <a:ext uri="{9D8B030D-6E8A-4147-A177-3AD203B41FA5}">
                      <a16:colId xmlns:a16="http://schemas.microsoft.com/office/drawing/2014/main" val="3182983082"/>
                    </a:ext>
                  </a:extLst>
                </a:gridCol>
              </a:tblGrid>
              <a:tr h="359381">
                <a:tc>
                  <a:txBody>
                    <a:bodyPr/>
                    <a:lstStyle/>
                    <a:p>
                      <a:r>
                        <a:rPr lang="en-US"/>
                        <a:t>Aspect</a:t>
                      </a:r>
                    </a:p>
                  </a:txBody>
                  <a:tcPr/>
                </a:tc>
                <a:tc>
                  <a:txBody>
                    <a:bodyPr/>
                    <a:lstStyle/>
                    <a:p>
                      <a:r>
                        <a:rPr lang="en-US"/>
                        <a:t>Objective</a:t>
                      </a:r>
                    </a:p>
                  </a:txBody>
                  <a:tcPr/>
                </a:tc>
                <a:extLst>
                  <a:ext uri="{0D108BD9-81ED-4DB2-BD59-A6C34878D82A}">
                    <a16:rowId xmlns:a16="http://schemas.microsoft.com/office/drawing/2014/main" val="1150427537"/>
                  </a:ext>
                </a:extLst>
              </a:tr>
              <a:tr h="1150734">
                <a:tc>
                  <a:txBody>
                    <a:bodyPr/>
                    <a:lstStyle/>
                    <a:p>
                      <a:r>
                        <a:rPr lang="en-US"/>
                        <a:t>Size</a:t>
                      </a:r>
                    </a:p>
                  </a:txBody>
                  <a:tcPr/>
                </a:tc>
                <a:tc>
                  <a:txBody>
                    <a:bodyPr/>
                    <a:lstStyle/>
                    <a:p>
                      <a:pPr lvl="0" algn="l">
                        <a:lnSpc>
                          <a:spcPct val="100000"/>
                        </a:lnSpc>
                        <a:spcBef>
                          <a:spcPts val="0"/>
                        </a:spcBef>
                        <a:spcAft>
                          <a:spcPts val="0"/>
                        </a:spcAft>
                        <a:buNone/>
                      </a:pPr>
                      <a:r>
                        <a:rPr lang="en-US" sz="1800" b="0" i="0" u="none" strike="noStrike" noProof="0">
                          <a:solidFill>
                            <a:srgbClr val="000000"/>
                          </a:solidFill>
                        </a:rPr>
                        <a:t>Total area must be a compromise between number of solar panels required to generate the energy target and how big the island can be without harming the structural integrity.</a:t>
                      </a:r>
                      <a:endParaRPr lang="en-US"/>
                    </a:p>
                  </a:txBody>
                  <a:tcPr/>
                </a:tc>
                <a:extLst>
                  <a:ext uri="{0D108BD9-81ED-4DB2-BD59-A6C34878D82A}">
                    <a16:rowId xmlns:a16="http://schemas.microsoft.com/office/drawing/2014/main" val="3254534232"/>
                  </a:ext>
                </a:extLst>
              </a:tr>
              <a:tr h="883897">
                <a:tc>
                  <a:txBody>
                    <a:bodyPr/>
                    <a:lstStyle/>
                    <a:p>
                      <a:r>
                        <a:rPr lang="en-US"/>
                        <a:t>Materials</a:t>
                      </a:r>
                    </a:p>
                  </a:txBody>
                  <a:tcPr/>
                </a:tc>
                <a:tc>
                  <a:txBody>
                    <a:bodyPr/>
                    <a:lstStyle/>
                    <a:p>
                      <a:pPr lvl="0" algn="l">
                        <a:lnSpc>
                          <a:spcPct val="100000"/>
                        </a:lnSpc>
                        <a:spcBef>
                          <a:spcPts val="0"/>
                        </a:spcBef>
                        <a:spcAft>
                          <a:spcPts val="0"/>
                        </a:spcAft>
                        <a:buNone/>
                      </a:pPr>
                      <a:r>
                        <a:rPr lang="en-US" sz="1800" b="0" i="0" u="none" strike="noStrike" noProof="0">
                          <a:solidFill>
                            <a:srgbClr val="000000"/>
                          </a:solidFill>
                          <a:latin typeface="Aptos"/>
                        </a:rPr>
                        <a:t>Materials used must be durable to survive harsh marine conditions. Resistance to corrosion is also a key factor along with providing sufficient buoyancy.</a:t>
                      </a:r>
                      <a:endParaRPr lang="en-US"/>
                    </a:p>
                  </a:txBody>
                  <a:tcPr/>
                </a:tc>
                <a:extLst>
                  <a:ext uri="{0D108BD9-81ED-4DB2-BD59-A6C34878D82A}">
                    <a16:rowId xmlns:a16="http://schemas.microsoft.com/office/drawing/2014/main" val="938467070"/>
                  </a:ext>
                </a:extLst>
              </a:tr>
              <a:tr h="1150734">
                <a:tc>
                  <a:txBody>
                    <a:bodyPr/>
                    <a:lstStyle/>
                    <a:p>
                      <a:r>
                        <a:rPr lang="en-US"/>
                        <a:t>Maintenance</a:t>
                      </a:r>
                    </a:p>
                  </a:txBody>
                  <a:tcPr/>
                </a:tc>
                <a:tc>
                  <a:txBody>
                    <a:bodyPr/>
                    <a:lstStyle/>
                    <a:p>
                      <a:pPr lvl="0" algn="l">
                        <a:lnSpc>
                          <a:spcPct val="100000"/>
                        </a:lnSpc>
                        <a:spcBef>
                          <a:spcPts val="0"/>
                        </a:spcBef>
                        <a:spcAft>
                          <a:spcPts val="0"/>
                        </a:spcAft>
                        <a:buNone/>
                      </a:pPr>
                      <a:r>
                        <a:rPr lang="en-US" sz="1800" b="0" i="0" u="none" strike="noStrike" noProof="0">
                          <a:solidFill>
                            <a:srgbClr val="000000"/>
                          </a:solidFill>
                          <a:latin typeface="Aptos"/>
                        </a:rPr>
                        <a:t>Ease of access is the key factor when it comes to maintenance. Additionally, having data driven technology in place will send reports back to the mainland to inform if maintenance is required. </a:t>
                      </a:r>
                      <a:endParaRPr lang="en-US"/>
                    </a:p>
                  </a:txBody>
                  <a:tcPr/>
                </a:tc>
                <a:extLst>
                  <a:ext uri="{0D108BD9-81ED-4DB2-BD59-A6C34878D82A}">
                    <a16:rowId xmlns:a16="http://schemas.microsoft.com/office/drawing/2014/main" val="819855130"/>
                  </a:ext>
                </a:extLst>
              </a:tr>
              <a:tr h="1417570">
                <a:tc>
                  <a:txBody>
                    <a:bodyPr/>
                    <a:lstStyle/>
                    <a:p>
                      <a:r>
                        <a:rPr lang="en-US"/>
                        <a:t>Performance</a:t>
                      </a:r>
                    </a:p>
                  </a:txBody>
                  <a:tcPr/>
                </a:tc>
                <a:tc>
                  <a:txBody>
                    <a:bodyPr/>
                    <a:lstStyle/>
                    <a:p>
                      <a:pPr lvl="0" algn="l">
                        <a:lnSpc>
                          <a:spcPct val="100000"/>
                        </a:lnSpc>
                        <a:spcBef>
                          <a:spcPts val="0"/>
                        </a:spcBef>
                        <a:spcAft>
                          <a:spcPts val="0"/>
                        </a:spcAft>
                        <a:buNone/>
                      </a:pPr>
                      <a:r>
                        <a:rPr lang="en-US" sz="1800" b="0" i="0" u="none" strike="noStrike" noProof="0">
                          <a:solidFill>
                            <a:srgbClr val="000000"/>
                          </a:solidFill>
                          <a:latin typeface="Aptos"/>
                        </a:rPr>
                        <a:t>The Island must be able to carry the total load of the solar panels and control hubs. It will also be designed to adapt to changing sea conditions, including fluctuations in water level, wave height and wind speed, while maintaining performance and stability.</a:t>
                      </a:r>
                      <a:endParaRPr lang="en-US"/>
                    </a:p>
                  </a:txBody>
                  <a:tcPr/>
                </a:tc>
                <a:extLst>
                  <a:ext uri="{0D108BD9-81ED-4DB2-BD59-A6C34878D82A}">
                    <a16:rowId xmlns:a16="http://schemas.microsoft.com/office/drawing/2014/main" val="2338207186"/>
                  </a:ext>
                </a:extLst>
              </a:tr>
              <a:tr h="898452">
                <a:tc>
                  <a:txBody>
                    <a:bodyPr/>
                    <a:lstStyle/>
                    <a:p>
                      <a:r>
                        <a:rPr lang="en-US"/>
                        <a:t>Environmental impacts</a:t>
                      </a:r>
                    </a:p>
                  </a:txBody>
                  <a:tcPr/>
                </a:tc>
                <a:tc>
                  <a:txBody>
                    <a:bodyPr/>
                    <a:lstStyle/>
                    <a:p>
                      <a:pPr lvl="0" algn="l">
                        <a:lnSpc>
                          <a:spcPct val="100000"/>
                        </a:lnSpc>
                        <a:spcBef>
                          <a:spcPts val="0"/>
                        </a:spcBef>
                        <a:spcAft>
                          <a:spcPts val="0"/>
                        </a:spcAft>
                        <a:buNone/>
                      </a:pPr>
                      <a:r>
                        <a:rPr lang="en-US" sz="1800" b="0" i="0" u="none" strike="noStrike" noProof="0">
                          <a:solidFill>
                            <a:srgbClr val="000000"/>
                          </a:solidFill>
                          <a:latin typeface="Aptos"/>
                        </a:rPr>
                        <a:t>The island is required to have minimal impact on marine life and must not ruin the landscape and cause noise pollution considering that the local economy relies on tourism.</a:t>
                      </a:r>
                      <a:endParaRPr lang="en-US"/>
                    </a:p>
                  </a:txBody>
                  <a:tcPr/>
                </a:tc>
                <a:extLst>
                  <a:ext uri="{0D108BD9-81ED-4DB2-BD59-A6C34878D82A}">
                    <a16:rowId xmlns:a16="http://schemas.microsoft.com/office/drawing/2014/main" val="350675290"/>
                  </a:ext>
                </a:extLst>
              </a:tr>
            </a:tbl>
          </a:graphicData>
        </a:graphic>
      </p:graphicFrame>
    </p:spTree>
    <p:extLst>
      <p:ext uri="{BB962C8B-B14F-4D97-AF65-F5344CB8AC3E}">
        <p14:creationId xmlns:p14="http://schemas.microsoft.com/office/powerpoint/2010/main" val="154094940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FFE00E-BE61-6E8F-C87A-BF7871CD3702}"/>
            </a:ext>
          </a:extLst>
        </p:cNvPr>
        <p:cNvGrpSpPr/>
        <p:nvPr/>
      </p:nvGrpSpPr>
      <p:grpSpPr>
        <a:xfrm>
          <a:off x="0" y="0"/>
          <a:ext cx="0" cy="0"/>
          <a:chOff x="0" y="0"/>
          <a:chExt cx="0" cy="0"/>
        </a:xfrm>
      </p:grpSpPr>
      <p:sp>
        <p:nvSpPr>
          <p:cNvPr id="30" name="Wave 29">
            <a:extLst>
              <a:ext uri="{FF2B5EF4-FFF2-40B4-BE49-F238E27FC236}">
                <a16:creationId xmlns:a16="http://schemas.microsoft.com/office/drawing/2014/main" id="{7EC5DE94-D51D-A75E-4664-C9EFADEBC61B}"/>
              </a:ext>
            </a:extLst>
          </p:cNvPr>
          <p:cNvSpPr/>
          <p:nvPr/>
        </p:nvSpPr>
        <p:spPr>
          <a:xfrm rot="5400000" flipV="1">
            <a:off x="5841942" y="-1610700"/>
            <a:ext cx="6997701" cy="9939700"/>
          </a:xfrm>
          <a:prstGeom prst="wave">
            <a:avLst>
              <a:gd name="adj1" fmla="val 6269"/>
              <a:gd name="adj2" fmla="val 0"/>
            </a:avLst>
          </a:prstGeom>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 name="Content Placeholder 2">
            <a:extLst>
              <a:ext uri="{FF2B5EF4-FFF2-40B4-BE49-F238E27FC236}">
                <a16:creationId xmlns:a16="http://schemas.microsoft.com/office/drawing/2014/main" id="{702B4BC8-341E-A923-1E18-042322E7F2FD}"/>
              </a:ext>
            </a:extLst>
          </p:cNvPr>
          <p:cNvSpPr>
            <a:spLocks noGrp="1"/>
          </p:cNvSpPr>
          <p:nvPr>
            <p:ph idx="1"/>
          </p:nvPr>
        </p:nvSpPr>
        <p:spPr>
          <a:xfrm>
            <a:off x="315885" y="2065700"/>
            <a:ext cx="4055057" cy="3903579"/>
          </a:xfrm>
        </p:spPr>
        <p:txBody>
          <a:bodyPr vert="horz" lIns="91440" tIns="45720" rIns="91440" bIns="45720" rtlCol="0" anchor="t">
            <a:normAutofit/>
          </a:bodyPr>
          <a:lstStyle/>
          <a:p>
            <a:pPr marL="0" indent="0">
              <a:buNone/>
            </a:pPr>
            <a:endParaRPr lang="en-US" sz="2000"/>
          </a:p>
          <a:p>
            <a:endParaRPr lang="en-US"/>
          </a:p>
          <a:p>
            <a:endParaRPr lang="en-US"/>
          </a:p>
          <a:p>
            <a:endParaRPr lang="en-US"/>
          </a:p>
          <a:p>
            <a:endParaRPr lang="en-US"/>
          </a:p>
          <a:p>
            <a:endParaRPr lang="en-US"/>
          </a:p>
          <a:p>
            <a:endParaRPr lang="en-US"/>
          </a:p>
          <a:p>
            <a:endParaRPr lang="en-US"/>
          </a:p>
        </p:txBody>
      </p:sp>
      <p:sp>
        <p:nvSpPr>
          <p:cNvPr id="8" name="Rectangle: Single Corner Rounded 7">
            <a:extLst>
              <a:ext uri="{FF2B5EF4-FFF2-40B4-BE49-F238E27FC236}">
                <a16:creationId xmlns:a16="http://schemas.microsoft.com/office/drawing/2014/main" id="{7EB9897F-966B-0D5E-2C6C-54DB4D142814}"/>
              </a:ext>
            </a:extLst>
          </p:cNvPr>
          <p:cNvSpPr/>
          <p:nvPr/>
        </p:nvSpPr>
        <p:spPr>
          <a:xfrm>
            <a:off x="8855934" y="1302023"/>
            <a:ext cx="3038475" cy="2438400"/>
          </a:xfrm>
          <a:prstGeom prst="round1Rect">
            <a:avLst/>
          </a:prstGeom>
          <a:solidFill>
            <a:srgbClr val="CAD3D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Single Corner Rounded 8">
            <a:extLst>
              <a:ext uri="{FF2B5EF4-FFF2-40B4-BE49-F238E27FC236}">
                <a16:creationId xmlns:a16="http://schemas.microsoft.com/office/drawing/2014/main" id="{87E9765D-6512-86CF-CE5E-1D6D8069A72F}"/>
              </a:ext>
            </a:extLst>
          </p:cNvPr>
          <p:cNvSpPr/>
          <p:nvPr/>
        </p:nvSpPr>
        <p:spPr>
          <a:xfrm rot="10800000">
            <a:off x="5693633" y="3730898"/>
            <a:ext cx="3162300" cy="2438400"/>
          </a:xfrm>
          <a:prstGeom prst="round1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Single Corner Rounded 9">
            <a:extLst>
              <a:ext uri="{FF2B5EF4-FFF2-40B4-BE49-F238E27FC236}">
                <a16:creationId xmlns:a16="http://schemas.microsoft.com/office/drawing/2014/main" id="{BEE505B6-CA14-0437-F22F-AFDF7261DBEA}"/>
              </a:ext>
            </a:extLst>
          </p:cNvPr>
          <p:cNvSpPr/>
          <p:nvPr/>
        </p:nvSpPr>
        <p:spPr>
          <a:xfrm rot="5400000">
            <a:off x="9160734" y="3435623"/>
            <a:ext cx="2428875" cy="3038475"/>
          </a:xfrm>
          <a:prstGeom prst="round1Rect">
            <a:avLst/>
          </a:prstGeom>
          <a:solidFill>
            <a:srgbClr val="C4D1B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Single Corner Rounded 10">
            <a:extLst>
              <a:ext uri="{FF2B5EF4-FFF2-40B4-BE49-F238E27FC236}">
                <a16:creationId xmlns:a16="http://schemas.microsoft.com/office/drawing/2014/main" id="{C58723A1-14B2-196C-109A-D4EB96B68F28}"/>
              </a:ext>
            </a:extLst>
          </p:cNvPr>
          <p:cNvSpPr/>
          <p:nvPr/>
        </p:nvSpPr>
        <p:spPr>
          <a:xfrm rot="-5400000">
            <a:off x="6055584" y="940072"/>
            <a:ext cx="2438400" cy="3162300"/>
          </a:xfrm>
          <a:prstGeom prst="round1Rect">
            <a:avLst/>
          </a:prstGeom>
          <a:solidFill>
            <a:srgbClr val="9BAD8D"/>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p>
        </p:txBody>
      </p:sp>
      <p:sp>
        <p:nvSpPr>
          <p:cNvPr id="13" name="Content Placeholder 2">
            <a:extLst>
              <a:ext uri="{FF2B5EF4-FFF2-40B4-BE49-F238E27FC236}">
                <a16:creationId xmlns:a16="http://schemas.microsoft.com/office/drawing/2014/main" id="{52C29EDD-A601-C5A8-F418-991D9D9683DE}"/>
              </a:ext>
            </a:extLst>
          </p:cNvPr>
          <p:cNvSpPr txBox="1">
            <a:spLocks/>
          </p:cNvSpPr>
          <p:nvPr/>
        </p:nvSpPr>
        <p:spPr>
          <a:xfrm>
            <a:off x="5826169" y="1068844"/>
            <a:ext cx="2920221" cy="342389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1600"/>
          </a:p>
          <a:p>
            <a:pPr marL="0" indent="0">
              <a:buNone/>
            </a:pPr>
            <a:endParaRPr lang="en-US"/>
          </a:p>
          <a:p>
            <a:endParaRPr lang="en-US"/>
          </a:p>
          <a:p>
            <a:endParaRPr lang="en-US"/>
          </a:p>
          <a:p>
            <a:endParaRPr lang="en-US"/>
          </a:p>
          <a:p>
            <a:endParaRPr lang="en-US"/>
          </a:p>
          <a:p>
            <a:endParaRPr lang="en-US"/>
          </a:p>
          <a:p>
            <a:endParaRPr lang="en-US"/>
          </a:p>
        </p:txBody>
      </p:sp>
      <p:sp>
        <p:nvSpPr>
          <p:cNvPr id="14" name="Content Placeholder 2">
            <a:extLst>
              <a:ext uri="{FF2B5EF4-FFF2-40B4-BE49-F238E27FC236}">
                <a16:creationId xmlns:a16="http://schemas.microsoft.com/office/drawing/2014/main" id="{C06F65C4-ED87-0EEF-80F6-C42D8265D1FD}"/>
              </a:ext>
            </a:extLst>
          </p:cNvPr>
          <p:cNvSpPr txBox="1">
            <a:spLocks/>
          </p:cNvSpPr>
          <p:nvPr/>
        </p:nvSpPr>
        <p:spPr>
          <a:xfrm>
            <a:off x="9025511" y="1068843"/>
            <a:ext cx="2872596" cy="342389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1600"/>
          </a:p>
          <a:p>
            <a:endParaRPr lang="en-US"/>
          </a:p>
          <a:p>
            <a:endParaRPr lang="en-US"/>
          </a:p>
          <a:p>
            <a:endParaRPr lang="en-US"/>
          </a:p>
          <a:p>
            <a:endParaRPr lang="en-US"/>
          </a:p>
          <a:p>
            <a:endParaRPr lang="en-US"/>
          </a:p>
          <a:p>
            <a:endParaRPr lang="en-US"/>
          </a:p>
          <a:p>
            <a:endParaRPr lang="en-US"/>
          </a:p>
        </p:txBody>
      </p:sp>
      <p:sp>
        <p:nvSpPr>
          <p:cNvPr id="15" name="Content Placeholder 2">
            <a:extLst>
              <a:ext uri="{FF2B5EF4-FFF2-40B4-BE49-F238E27FC236}">
                <a16:creationId xmlns:a16="http://schemas.microsoft.com/office/drawing/2014/main" id="{3F698144-2AC4-2DC4-1CB3-635E0466115D}"/>
              </a:ext>
            </a:extLst>
          </p:cNvPr>
          <p:cNvSpPr txBox="1">
            <a:spLocks/>
          </p:cNvSpPr>
          <p:nvPr/>
        </p:nvSpPr>
        <p:spPr>
          <a:xfrm>
            <a:off x="5826169" y="3516768"/>
            <a:ext cx="2872596" cy="342389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p>
          <a:p>
            <a:endParaRPr lang="en-US"/>
          </a:p>
          <a:p>
            <a:endParaRPr lang="en-US"/>
          </a:p>
          <a:p>
            <a:endParaRPr lang="en-US"/>
          </a:p>
          <a:p>
            <a:endParaRPr lang="en-US"/>
          </a:p>
          <a:p>
            <a:endParaRPr lang="en-US"/>
          </a:p>
          <a:p>
            <a:endParaRPr lang="en-US"/>
          </a:p>
        </p:txBody>
      </p:sp>
      <p:sp>
        <p:nvSpPr>
          <p:cNvPr id="16" name="Content Placeholder 2">
            <a:extLst>
              <a:ext uri="{FF2B5EF4-FFF2-40B4-BE49-F238E27FC236}">
                <a16:creationId xmlns:a16="http://schemas.microsoft.com/office/drawing/2014/main" id="{19972C48-3131-109E-A4B0-ADEFC580C691}"/>
              </a:ext>
            </a:extLst>
          </p:cNvPr>
          <p:cNvSpPr txBox="1">
            <a:spLocks/>
          </p:cNvSpPr>
          <p:nvPr/>
        </p:nvSpPr>
        <p:spPr>
          <a:xfrm>
            <a:off x="8912269" y="3516768"/>
            <a:ext cx="2920221" cy="342389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400">
                <a:ea typeface="+mn-lt"/>
                <a:cs typeface="+mn-lt"/>
              </a:rPr>
              <a:t>.</a:t>
            </a:r>
            <a:endParaRPr lang="en-US" sz="1400"/>
          </a:p>
          <a:p>
            <a:endParaRPr lang="en-US"/>
          </a:p>
          <a:p>
            <a:endParaRPr lang="en-US"/>
          </a:p>
          <a:p>
            <a:endParaRPr lang="en-US"/>
          </a:p>
          <a:p>
            <a:endParaRPr lang="en-US"/>
          </a:p>
          <a:p>
            <a:endParaRPr lang="en-US"/>
          </a:p>
          <a:p>
            <a:endParaRPr lang="en-US"/>
          </a:p>
          <a:p>
            <a:endParaRPr lang="en-US"/>
          </a:p>
        </p:txBody>
      </p:sp>
      <p:sp>
        <p:nvSpPr>
          <p:cNvPr id="22" name="Rectangle 21">
            <a:extLst>
              <a:ext uri="{FF2B5EF4-FFF2-40B4-BE49-F238E27FC236}">
                <a16:creationId xmlns:a16="http://schemas.microsoft.com/office/drawing/2014/main" id="{3FB0A867-043B-2CB6-EE84-50CB3F9E8336}"/>
              </a:ext>
            </a:extLst>
          </p:cNvPr>
          <p:cNvSpPr/>
          <p:nvPr/>
        </p:nvSpPr>
        <p:spPr>
          <a:xfrm>
            <a:off x="8858253" y="3375529"/>
            <a:ext cx="457200" cy="361950"/>
          </a:xfrm>
          <a:prstGeom prst="rect">
            <a:avLst/>
          </a:prstGeom>
          <a:solidFill>
            <a:srgbClr val="EAF6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solidFill>
                  <a:schemeClr val="accent3"/>
                </a:solidFill>
                <a:ea typeface="+mn-lt"/>
                <a:cs typeface="+mn-lt"/>
              </a:rPr>
              <a:t>W</a:t>
            </a:r>
            <a:endParaRPr lang="en-US"/>
          </a:p>
        </p:txBody>
      </p:sp>
      <p:sp>
        <p:nvSpPr>
          <p:cNvPr id="23" name="Rectangle 22">
            <a:extLst>
              <a:ext uri="{FF2B5EF4-FFF2-40B4-BE49-F238E27FC236}">
                <a16:creationId xmlns:a16="http://schemas.microsoft.com/office/drawing/2014/main" id="{B1C77D69-2864-2806-0759-85D68C0939B0}"/>
              </a:ext>
            </a:extLst>
          </p:cNvPr>
          <p:cNvSpPr/>
          <p:nvPr/>
        </p:nvSpPr>
        <p:spPr>
          <a:xfrm>
            <a:off x="8858252" y="3747004"/>
            <a:ext cx="457200" cy="361950"/>
          </a:xfrm>
          <a:prstGeom prst="rect">
            <a:avLst/>
          </a:prstGeom>
          <a:solidFill>
            <a:srgbClr val="9BAD8D"/>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b="1">
                <a:solidFill>
                  <a:schemeClr val="accent2">
                    <a:lumMod val="50000"/>
                  </a:schemeClr>
                </a:solidFill>
              </a:rPr>
              <a:t>T</a:t>
            </a:r>
          </a:p>
        </p:txBody>
      </p:sp>
      <p:sp>
        <p:nvSpPr>
          <p:cNvPr id="24" name="Rectangle 23">
            <a:extLst>
              <a:ext uri="{FF2B5EF4-FFF2-40B4-BE49-F238E27FC236}">
                <a16:creationId xmlns:a16="http://schemas.microsoft.com/office/drawing/2014/main" id="{1E64B4D7-F6DF-1E09-D61E-8A64EB324F9B}"/>
              </a:ext>
            </a:extLst>
          </p:cNvPr>
          <p:cNvSpPr/>
          <p:nvPr/>
        </p:nvSpPr>
        <p:spPr>
          <a:xfrm>
            <a:off x="8401052" y="3747004"/>
            <a:ext cx="457200" cy="361950"/>
          </a:xfrm>
          <a:prstGeom prst="rect">
            <a:avLst/>
          </a:prstGeom>
          <a:solidFill>
            <a:srgbClr val="CAD3DC"/>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b="1">
                <a:solidFill>
                  <a:schemeClr val="accent5">
                    <a:lumMod val="75000"/>
                  </a:schemeClr>
                </a:solidFill>
              </a:rPr>
              <a:t>O</a:t>
            </a:r>
          </a:p>
        </p:txBody>
      </p:sp>
      <p:sp>
        <p:nvSpPr>
          <p:cNvPr id="25" name="Rectangle 24">
            <a:extLst>
              <a:ext uri="{FF2B5EF4-FFF2-40B4-BE49-F238E27FC236}">
                <a16:creationId xmlns:a16="http://schemas.microsoft.com/office/drawing/2014/main" id="{670E0B28-9935-79D6-2884-82EB24742B52}"/>
              </a:ext>
            </a:extLst>
          </p:cNvPr>
          <p:cNvSpPr/>
          <p:nvPr/>
        </p:nvSpPr>
        <p:spPr>
          <a:xfrm>
            <a:off x="8401052" y="3375529"/>
            <a:ext cx="457200" cy="361950"/>
          </a:xfrm>
          <a:prstGeom prst="rect">
            <a:avLst/>
          </a:prstGeom>
          <a:solidFill>
            <a:srgbClr val="C4D1BD"/>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b="1">
                <a:solidFill>
                  <a:schemeClr val="tx2">
                    <a:lumMod val="90000"/>
                    <a:lumOff val="10000"/>
                  </a:schemeClr>
                </a:solidFill>
              </a:rPr>
              <a:t>S</a:t>
            </a:r>
          </a:p>
        </p:txBody>
      </p:sp>
      <p:sp>
        <p:nvSpPr>
          <p:cNvPr id="27" name="Title 1">
            <a:extLst>
              <a:ext uri="{FF2B5EF4-FFF2-40B4-BE49-F238E27FC236}">
                <a16:creationId xmlns:a16="http://schemas.microsoft.com/office/drawing/2014/main" id="{D181F661-F1B4-638A-5FEA-F75B73078203}"/>
              </a:ext>
            </a:extLst>
          </p:cNvPr>
          <p:cNvSpPr txBox="1">
            <a:spLocks/>
          </p:cNvSpPr>
          <p:nvPr/>
        </p:nvSpPr>
        <p:spPr>
          <a:xfrm>
            <a:off x="7406797" y="306279"/>
            <a:ext cx="507578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a:solidFill>
                  <a:srgbClr val="FFFFFF"/>
                </a:solidFill>
                <a:ea typeface="+mj-lt"/>
                <a:cs typeface="+mj-lt"/>
              </a:rPr>
              <a:t>SWOT</a:t>
            </a:r>
            <a:r>
              <a:rPr lang="en-US" sz="3600">
                <a:solidFill>
                  <a:schemeClr val="bg1"/>
                </a:solidFill>
              </a:rPr>
              <a:t> Analysis</a:t>
            </a:r>
            <a:endParaRPr lang="en-US">
              <a:solidFill>
                <a:schemeClr val="bg1"/>
              </a:solidFill>
            </a:endParaRPr>
          </a:p>
        </p:txBody>
      </p:sp>
      <p:sp>
        <p:nvSpPr>
          <p:cNvPr id="19" name="Rectangle 18">
            <a:extLst>
              <a:ext uri="{FF2B5EF4-FFF2-40B4-BE49-F238E27FC236}">
                <a16:creationId xmlns:a16="http://schemas.microsoft.com/office/drawing/2014/main" id="{FC3B8B51-D587-FF2F-4E80-0F044797AE6B}"/>
              </a:ext>
            </a:extLst>
          </p:cNvPr>
          <p:cNvSpPr/>
          <p:nvPr/>
        </p:nvSpPr>
        <p:spPr>
          <a:xfrm>
            <a:off x="-35565" y="525864"/>
            <a:ext cx="4357421" cy="362857"/>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itle 6">
            <a:extLst>
              <a:ext uri="{FF2B5EF4-FFF2-40B4-BE49-F238E27FC236}">
                <a16:creationId xmlns:a16="http://schemas.microsoft.com/office/drawing/2014/main" id="{71B2042A-0924-044B-289F-884D8E8BA240}"/>
              </a:ext>
            </a:extLst>
          </p:cNvPr>
          <p:cNvSpPr>
            <a:spLocks noGrp="1"/>
          </p:cNvSpPr>
          <p:nvPr>
            <p:ph type="title"/>
          </p:nvPr>
        </p:nvSpPr>
        <p:spPr>
          <a:xfrm>
            <a:off x="-1565958" y="-37662"/>
            <a:ext cx="7468442" cy="1161999"/>
          </a:xfrm>
        </p:spPr>
        <p:txBody>
          <a:bodyPr>
            <a:noAutofit/>
          </a:bodyPr>
          <a:lstStyle/>
          <a:p>
            <a:pPr algn="ctr"/>
            <a:r>
              <a:rPr lang="en-GB" sz="3200" b="1">
                <a:effectLst>
                  <a:outerShdw blurRad="38100" dist="38100" dir="2700000" algn="tl">
                    <a:srgbClr val="000000">
                      <a:alpha val="43137"/>
                    </a:srgbClr>
                  </a:outerShdw>
                </a:effectLst>
              </a:rPr>
              <a:t>QUALITY MANAGEMENT</a:t>
            </a:r>
          </a:p>
        </p:txBody>
      </p:sp>
      <p:sp>
        <p:nvSpPr>
          <p:cNvPr id="5" name="TextBox 4">
            <a:extLst>
              <a:ext uri="{FF2B5EF4-FFF2-40B4-BE49-F238E27FC236}">
                <a16:creationId xmlns:a16="http://schemas.microsoft.com/office/drawing/2014/main" id="{DCD86724-E9B0-E7DE-9275-3465C48CB9A4}"/>
              </a:ext>
            </a:extLst>
          </p:cNvPr>
          <p:cNvSpPr txBox="1"/>
          <p:nvPr/>
        </p:nvSpPr>
        <p:spPr>
          <a:xfrm>
            <a:off x="5747650" y="3821264"/>
            <a:ext cx="3214937" cy="1938992"/>
          </a:xfrm>
          <a:prstGeom prst="rect">
            <a:avLst/>
          </a:prstGeom>
          <a:noFill/>
        </p:spPr>
        <p:txBody>
          <a:bodyPr wrap="square" lIns="91440" tIns="45720" rIns="91440" bIns="45720" rtlCol="0" anchor="t">
            <a:spAutoFit/>
          </a:bodyPr>
          <a:lstStyle/>
          <a:p>
            <a:pPr algn="ctr"/>
            <a:r>
              <a:rPr lang="en-GB" b="1"/>
              <a:t>Opportunities </a:t>
            </a:r>
          </a:p>
          <a:p>
            <a:br>
              <a:rPr lang="en-GB"/>
            </a:br>
            <a:r>
              <a:rPr lang="en-GB" sz="1400" b="1"/>
              <a:t>Pioneer Project – </a:t>
            </a:r>
            <a:r>
              <a:rPr lang="en-GB" sz="1400"/>
              <a:t>The design provides an example for Crete to set in setting off a new wave of offshore energy islands and can make a significant impact on Crete's renewable energy targets.</a:t>
            </a:r>
          </a:p>
        </p:txBody>
      </p:sp>
      <p:sp>
        <p:nvSpPr>
          <p:cNvPr id="6" name="TextBox 5">
            <a:extLst>
              <a:ext uri="{FF2B5EF4-FFF2-40B4-BE49-F238E27FC236}">
                <a16:creationId xmlns:a16="http://schemas.microsoft.com/office/drawing/2014/main" id="{044710DA-7AC1-ABC2-29C4-124C099E13FE}"/>
              </a:ext>
            </a:extLst>
          </p:cNvPr>
          <p:cNvSpPr txBox="1"/>
          <p:nvPr/>
        </p:nvSpPr>
        <p:spPr>
          <a:xfrm>
            <a:off x="8844675" y="1314552"/>
            <a:ext cx="2973637" cy="2092881"/>
          </a:xfrm>
          <a:prstGeom prst="rect">
            <a:avLst/>
          </a:prstGeom>
          <a:noFill/>
        </p:spPr>
        <p:txBody>
          <a:bodyPr wrap="square" lIns="91440" tIns="45720" rIns="91440" bIns="45720" rtlCol="0" anchor="t">
            <a:spAutoFit/>
          </a:bodyPr>
          <a:lstStyle/>
          <a:p>
            <a:pPr algn="ctr"/>
            <a:r>
              <a:rPr lang="en-GB" b="1"/>
              <a:t>Weaknesses </a:t>
            </a:r>
            <a:br>
              <a:rPr lang="en-GB"/>
            </a:br>
            <a:r>
              <a:rPr lang="en-GB" sz="1400" b="1"/>
              <a:t> Setup Costs – </a:t>
            </a:r>
            <a:r>
              <a:rPr lang="en-GB" sz="1400"/>
              <a:t>Offshore energy islands require huge upfront costs for very long-term gains</a:t>
            </a:r>
            <a:endParaRPr lang="en-US"/>
          </a:p>
          <a:p>
            <a:r>
              <a:rPr lang="en-GB" sz="1400" b="1"/>
              <a:t> Construction Challenges </a:t>
            </a:r>
            <a:r>
              <a:rPr lang="en-GB" sz="1400"/>
              <a:t>–  construction of marine structures requires very specialised vehicles and contractors, which are in very short supply.</a:t>
            </a:r>
          </a:p>
        </p:txBody>
      </p:sp>
      <p:sp>
        <p:nvSpPr>
          <p:cNvPr id="7" name="TextBox 6">
            <a:extLst>
              <a:ext uri="{FF2B5EF4-FFF2-40B4-BE49-F238E27FC236}">
                <a16:creationId xmlns:a16="http://schemas.microsoft.com/office/drawing/2014/main" id="{D1CE88C3-9753-386B-092E-6E8EC3A0A0D7}"/>
              </a:ext>
            </a:extLst>
          </p:cNvPr>
          <p:cNvSpPr txBox="1"/>
          <p:nvPr/>
        </p:nvSpPr>
        <p:spPr>
          <a:xfrm>
            <a:off x="8824909" y="3734939"/>
            <a:ext cx="3214937" cy="2369880"/>
          </a:xfrm>
          <a:prstGeom prst="rect">
            <a:avLst/>
          </a:prstGeom>
          <a:noFill/>
        </p:spPr>
        <p:txBody>
          <a:bodyPr wrap="square" lIns="91440" tIns="45720" rIns="91440" bIns="45720" rtlCol="0" anchor="t">
            <a:spAutoFit/>
          </a:bodyPr>
          <a:lstStyle/>
          <a:p>
            <a:pPr algn="ctr"/>
            <a:r>
              <a:rPr lang="en-GB" b="1"/>
              <a:t>Threats </a:t>
            </a:r>
          </a:p>
          <a:p>
            <a:br>
              <a:rPr lang="en-GB"/>
            </a:br>
            <a:r>
              <a:rPr lang="en-GB" sz="1400" b="1"/>
              <a:t>Maintenance Costs  </a:t>
            </a:r>
            <a:r>
              <a:rPr lang="en-GB" sz="1400"/>
              <a:t>– marine environments can cause significant corrosion and expensive repairs over time</a:t>
            </a:r>
            <a:br>
              <a:rPr lang="en-GB" sz="1400"/>
            </a:br>
            <a:r>
              <a:rPr lang="en-GB" sz="1400" b="1"/>
              <a:t>Extreme Weather </a:t>
            </a:r>
            <a:r>
              <a:rPr lang="en-GB" sz="1400"/>
              <a:t>– Events such as floods or earthquakes can cause severe damage and interrupt function of the facility.</a:t>
            </a:r>
          </a:p>
        </p:txBody>
      </p:sp>
      <p:sp>
        <p:nvSpPr>
          <p:cNvPr id="12" name="TextBox 11">
            <a:extLst>
              <a:ext uri="{FF2B5EF4-FFF2-40B4-BE49-F238E27FC236}">
                <a16:creationId xmlns:a16="http://schemas.microsoft.com/office/drawing/2014/main" id="{CA94CE7D-1C30-A2CD-3272-AF3769B49314}"/>
              </a:ext>
            </a:extLst>
          </p:cNvPr>
          <p:cNvSpPr txBox="1"/>
          <p:nvPr/>
        </p:nvSpPr>
        <p:spPr>
          <a:xfrm>
            <a:off x="5609953" y="1303652"/>
            <a:ext cx="3214937" cy="1661993"/>
          </a:xfrm>
          <a:prstGeom prst="rect">
            <a:avLst/>
          </a:prstGeom>
          <a:noFill/>
        </p:spPr>
        <p:txBody>
          <a:bodyPr wrap="square" lIns="91440" tIns="45720" rIns="91440" bIns="45720" rtlCol="0" anchor="t">
            <a:spAutoFit/>
          </a:bodyPr>
          <a:lstStyle/>
          <a:p>
            <a:pPr algn="ctr"/>
            <a:r>
              <a:rPr lang="en-GB" b="1"/>
              <a:t>Strengths</a:t>
            </a:r>
            <a:br>
              <a:rPr lang="en-GB"/>
            </a:br>
            <a:r>
              <a:rPr lang="en-GB" sz="1400" b="1"/>
              <a:t>Prior Knowledge </a:t>
            </a:r>
            <a:r>
              <a:rPr lang="en-GB" sz="1400"/>
              <a:t>– use research done for floating oil rig designs in the past and current literature on offshore energy generation to ensure feasibility and take advantage of new advancements</a:t>
            </a:r>
          </a:p>
        </p:txBody>
      </p:sp>
      <p:sp>
        <p:nvSpPr>
          <p:cNvPr id="17" name="TextBox 16">
            <a:extLst>
              <a:ext uri="{FF2B5EF4-FFF2-40B4-BE49-F238E27FC236}">
                <a16:creationId xmlns:a16="http://schemas.microsoft.com/office/drawing/2014/main" id="{2935C8AE-1DE5-F964-15AA-08F1895C80C2}"/>
              </a:ext>
            </a:extLst>
          </p:cNvPr>
          <p:cNvSpPr txBox="1"/>
          <p:nvPr/>
        </p:nvSpPr>
        <p:spPr>
          <a:xfrm>
            <a:off x="321984" y="1879526"/>
            <a:ext cx="3992337" cy="3349187"/>
          </a:xfrm>
          <a:prstGeom prst="rect">
            <a:avLst/>
          </a:prstGeom>
          <a:noFill/>
        </p:spPr>
        <p:txBody>
          <a:bodyPr wrap="square" lIns="91440" tIns="45720" rIns="91440" bIns="45720" rtlCol="0" anchor="t">
            <a:spAutoFit/>
          </a:bodyPr>
          <a:lstStyle/>
          <a:p>
            <a:pPr marL="285750" indent="-285750">
              <a:lnSpc>
                <a:spcPct val="90000"/>
              </a:lnSpc>
              <a:spcBef>
                <a:spcPts val="1000"/>
              </a:spcBef>
              <a:buFont typeface="Arial" panose="020B0604020202020204" pitchFamily="34" charset="0"/>
              <a:buChar char="•"/>
            </a:pPr>
            <a:r>
              <a:rPr lang="en-US">
                <a:solidFill>
                  <a:srgbClr val="000000"/>
                </a:solidFill>
                <a:latin typeface="Aptos"/>
                <a:cs typeface="Arial"/>
              </a:rPr>
              <a:t>Use the available </a:t>
            </a:r>
            <a:r>
              <a:rPr lang="en-US" b="1">
                <a:solidFill>
                  <a:srgbClr val="000000"/>
                </a:solidFill>
                <a:latin typeface="Aptos"/>
                <a:cs typeface="Arial"/>
              </a:rPr>
              <a:t>literature</a:t>
            </a:r>
            <a:r>
              <a:rPr lang="en-US">
                <a:solidFill>
                  <a:srgbClr val="000000"/>
                </a:solidFill>
                <a:latin typeface="Aptos"/>
                <a:cs typeface="Arial"/>
              </a:rPr>
              <a:t> along with </a:t>
            </a:r>
            <a:r>
              <a:rPr lang="en-US" b="1">
                <a:solidFill>
                  <a:srgbClr val="000000"/>
                </a:solidFill>
                <a:latin typeface="Aptos"/>
                <a:cs typeface="Arial"/>
              </a:rPr>
              <a:t>evidence </a:t>
            </a:r>
            <a:r>
              <a:rPr lang="en-US">
                <a:solidFill>
                  <a:srgbClr val="000000"/>
                </a:solidFill>
                <a:latin typeface="Aptos"/>
                <a:cs typeface="Arial"/>
              </a:rPr>
              <a:t>to </a:t>
            </a:r>
            <a:r>
              <a:rPr lang="en-US" b="1">
                <a:solidFill>
                  <a:srgbClr val="000000"/>
                </a:solidFill>
                <a:latin typeface="Aptos"/>
                <a:cs typeface="Arial"/>
              </a:rPr>
              <a:t>guide design decisions</a:t>
            </a:r>
          </a:p>
          <a:p>
            <a:pPr marL="285750" indent="-285750">
              <a:lnSpc>
                <a:spcPct val="90000"/>
              </a:lnSpc>
              <a:spcBef>
                <a:spcPts val="1000"/>
              </a:spcBef>
              <a:buFont typeface="Arial" panose="020B0604020202020204" pitchFamily="34" charset="0"/>
              <a:buChar char="•"/>
            </a:pPr>
            <a:r>
              <a:rPr lang="en-US">
                <a:solidFill>
                  <a:srgbClr val="000000"/>
                </a:solidFill>
                <a:latin typeface="Aptos"/>
                <a:cs typeface="Arial"/>
              </a:rPr>
              <a:t>Use the </a:t>
            </a:r>
            <a:r>
              <a:rPr lang="en-US" b="1">
                <a:solidFill>
                  <a:srgbClr val="000000"/>
                </a:solidFill>
                <a:latin typeface="Aptos"/>
                <a:cs typeface="Arial"/>
              </a:rPr>
              <a:t>SWOT Analysis</a:t>
            </a:r>
            <a:r>
              <a:rPr lang="en-US">
                <a:solidFill>
                  <a:srgbClr val="000000"/>
                </a:solidFill>
                <a:latin typeface="Aptos"/>
                <a:cs typeface="Arial"/>
              </a:rPr>
              <a:t> to </a:t>
            </a:r>
            <a:r>
              <a:rPr lang="en-US" err="1">
                <a:solidFill>
                  <a:srgbClr val="000000"/>
                </a:solidFill>
                <a:latin typeface="Aptos"/>
                <a:cs typeface="Arial"/>
              </a:rPr>
              <a:t>capitalise</a:t>
            </a:r>
            <a:r>
              <a:rPr lang="en-US">
                <a:solidFill>
                  <a:srgbClr val="000000"/>
                </a:solidFill>
                <a:latin typeface="Aptos"/>
                <a:cs typeface="Arial"/>
              </a:rPr>
              <a:t> on strengths and compensate for weaknesses</a:t>
            </a:r>
          </a:p>
          <a:p>
            <a:pPr marL="285750" indent="-285750">
              <a:lnSpc>
                <a:spcPct val="90000"/>
              </a:lnSpc>
              <a:spcBef>
                <a:spcPts val="1000"/>
              </a:spcBef>
              <a:buFont typeface="Arial" panose="020B0604020202020204" pitchFamily="34" charset="0"/>
              <a:buChar char="•"/>
            </a:pPr>
            <a:r>
              <a:rPr lang="en-US" b="1">
                <a:latin typeface="Aptos"/>
                <a:cs typeface="Arial"/>
              </a:rPr>
              <a:t>Compliance </a:t>
            </a:r>
            <a:r>
              <a:rPr lang="en-US">
                <a:latin typeface="Aptos"/>
                <a:cs typeface="Arial"/>
              </a:rPr>
              <a:t>with local regulatory standards</a:t>
            </a:r>
            <a:endParaRPr lang="en-US">
              <a:solidFill>
                <a:srgbClr val="808080"/>
              </a:solidFill>
              <a:latin typeface="Aptos"/>
              <a:cs typeface="Arial"/>
            </a:endParaRPr>
          </a:p>
          <a:p>
            <a:pPr marL="285750" indent="-285750">
              <a:lnSpc>
                <a:spcPct val="90000"/>
              </a:lnSpc>
              <a:spcBef>
                <a:spcPts val="1000"/>
              </a:spcBef>
              <a:buFont typeface="Arial" panose="020B0604020202020204" pitchFamily="34" charset="0"/>
              <a:buChar char="•"/>
            </a:pPr>
            <a:r>
              <a:rPr lang="en-US">
                <a:latin typeface="Aptos"/>
                <a:cs typeface="Arial"/>
              </a:rPr>
              <a:t>Ensure the </a:t>
            </a:r>
            <a:r>
              <a:rPr lang="en-US" b="1">
                <a:latin typeface="Aptos"/>
                <a:cs typeface="Arial"/>
              </a:rPr>
              <a:t>Gantt Chart</a:t>
            </a:r>
            <a:r>
              <a:rPr lang="en-US">
                <a:latin typeface="Aptos"/>
                <a:cs typeface="Arial"/>
              </a:rPr>
              <a:t> is followed</a:t>
            </a:r>
            <a:endParaRPr lang="en-US">
              <a:solidFill>
                <a:srgbClr val="808080"/>
              </a:solidFill>
              <a:latin typeface="Aptos"/>
              <a:cs typeface="Arial"/>
            </a:endParaRPr>
          </a:p>
          <a:p>
            <a:pPr marL="285750" indent="-285750">
              <a:lnSpc>
                <a:spcPct val="90000"/>
              </a:lnSpc>
              <a:spcBef>
                <a:spcPts val="1000"/>
              </a:spcBef>
              <a:buFont typeface="Arial" panose="020B0604020202020204" pitchFamily="34" charset="0"/>
              <a:buChar char="•"/>
            </a:pPr>
            <a:r>
              <a:rPr lang="en-US">
                <a:latin typeface="Aptos"/>
                <a:cs typeface="Arial"/>
              </a:rPr>
              <a:t>Ensure there is efficient </a:t>
            </a:r>
            <a:r>
              <a:rPr lang="en-US" b="1">
                <a:latin typeface="Aptos"/>
                <a:cs typeface="Arial"/>
              </a:rPr>
              <a:t>delegation of tasks</a:t>
            </a:r>
            <a:r>
              <a:rPr lang="en-US">
                <a:latin typeface="Aptos"/>
                <a:cs typeface="Arial"/>
              </a:rPr>
              <a:t> to maximize work output</a:t>
            </a:r>
            <a:endParaRPr lang="en-GB">
              <a:latin typeface="Aptos"/>
            </a:endParaRPr>
          </a:p>
        </p:txBody>
      </p:sp>
    </p:spTree>
    <p:extLst>
      <p:ext uri="{BB962C8B-B14F-4D97-AF65-F5344CB8AC3E}">
        <p14:creationId xmlns:p14="http://schemas.microsoft.com/office/powerpoint/2010/main" val="154986213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B37363-B4AA-A7F1-FF1F-2D2A4DA1B21E}"/>
            </a:ext>
          </a:extLst>
        </p:cNvPr>
        <p:cNvGrpSpPr/>
        <p:nvPr/>
      </p:nvGrpSpPr>
      <p:grpSpPr>
        <a:xfrm>
          <a:off x="0" y="0"/>
          <a:ext cx="0" cy="0"/>
          <a:chOff x="0" y="0"/>
          <a:chExt cx="0" cy="0"/>
        </a:xfrm>
      </p:grpSpPr>
      <p:sp>
        <p:nvSpPr>
          <p:cNvPr id="8" name="Wave 7">
            <a:extLst>
              <a:ext uri="{FF2B5EF4-FFF2-40B4-BE49-F238E27FC236}">
                <a16:creationId xmlns:a16="http://schemas.microsoft.com/office/drawing/2014/main" id="{DDC095FC-7881-2457-CBD1-7F9873EB4C01}"/>
              </a:ext>
            </a:extLst>
          </p:cNvPr>
          <p:cNvSpPr/>
          <p:nvPr/>
        </p:nvSpPr>
        <p:spPr>
          <a:xfrm rot="5400000" flipV="1">
            <a:off x="5930233" y="-1208837"/>
            <a:ext cx="6997701" cy="9275672"/>
          </a:xfrm>
          <a:prstGeom prst="wave">
            <a:avLst>
              <a:gd name="adj1" fmla="val 6269"/>
              <a:gd name="adj2" fmla="val 0"/>
            </a:avLst>
          </a:prstGeom>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1AF3FB5A-7E79-69CB-D227-B934E1F71EE1}"/>
              </a:ext>
            </a:extLst>
          </p:cNvPr>
          <p:cNvSpPr/>
          <p:nvPr/>
        </p:nvSpPr>
        <p:spPr>
          <a:xfrm>
            <a:off x="-95943" y="419755"/>
            <a:ext cx="4917855" cy="472822"/>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03AE3C30-3701-FA08-20A4-22FCC94084BE}"/>
              </a:ext>
            </a:extLst>
          </p:cNvPr>
          <p:cNvSpPr txBox="1"/>
          <p:nvPr/>
        </p:nvSpPr>
        <p:spPr>
          <a:xfrm>
            <a:off x="59591" y="29346"/>
            <a:ext cx="4816254" cy="707886"/>
          </a:xfrm>
          <a:prstGeom prst="rect">
            <a:avLst/>
          </a:prstGeom>
          <a:noFill/>
        </p:spPr>
        <p:txBody>
          <a:bodyPr wrap="square" lIns="91440" tIns="45720" rIns="91440" bIns="45720" rtlCol="0" anchor="t">
            <a:spAutoFit/>
          </a:bodyPr>
          <a:lstStyle/>
          <a:p>
            <a:r>
              <a:rPr lang="en-GB" sz="4000" b="1">
                <a:effectLst>
                  <a:outerShdw blurRad="38100" dist="38100" dir="2700000" algn="tl">
                    <a:srgbClr val="000000">
                      <a:alpha val="43137"/>
                    </a:srgbClr>
                  </a:outerShdw>
                </a:effectLst>
              </a:rPr>
              <a:t>TEAM INTEGRATION</a:t>
            </a:r>
          </a:p>
        </p:txBody>
      </p:sp>
      <p:grpSp>
        <p:nvGrpSpPr>
          <p:cNvPr id="35" name="Group 34">
            <a:extLst>
              <a:ext uri="{FF2B5EF4-FFF2-40B4-BE49-F238E27FC236}">
                <a16:creationId xmlns:a16="http://schemas.microsoft.com/office/drawing/2014/main" id="{DF48F20A-D5BE-48A5-E44A-C590F881B4F1}"/>
              </a:ext>
            </a:extLst>
          </p:cNvPr>
          <p:cNvGrpSpPr/>
          <p:nvPr/>
        </p:nvGrpSpPr>
        <p:grpSpPr>
          <a:xfrm>
            <a:off x="-92746" y="1053483"/>
            <a:ext cx="4871661" cy="2758409"/>
            <a:chOff x="-92746" y="1053483"/>
            <a:chExt cx="4871661" cy="2758409"/>
          </a:xfrm>
        </p:grpSpPr>
        <p:grpSp>
          <p:nvGrpSpPr>
            <p:cNvPr id="15" name="Group 14">
              <a:extLst>
                <a:ext uri="{FF2B5EF4-FFF2-40B4-BE49-F238E27FC236}">
                  <a16:creationId xmlns:a16="http://schemas.microsoft.com/office/drawing/2014/main" id="{B675CE8A-9CA8-8A34-635E-24A600C7E6D3}"/>
                </a:ext>
              </a:extLst>
            </p:cNvPr>
            <p:cNvGrpSpPr/>
            <p:nvPr/>
          </p:nvGrpSpPr>
          <p:grpSpPr>
            <a:xfrm>
              <a:off x="-92746" y="1053483"/>
              <a:ext cx="4871661" cy="574411"/>
              <a:chOff x="-92746" y="1053483"/>
              <a:chExt cx="4871661" cy="574411"/>
            </a:xfrm>
          </p:grpSpPr>
          <p:grpSp>
            <p:nvGrpSpPr>
              <p:cNvPr id="3" name="Group 2">
                <a:extLst>
                  <a:ext uri="{FF2B5EF4-FFF2-40B4-BE49-F238E27FC236}">
                    <a16:creationId xmlns:a16="http://schemas.microsoft.com/office/drawing/2014/main" id="{ED3D5746-E926-7BD7-72C5-9E146F3F4D8E}"/>
                  </a:ext>
                </a:extLst>
              </p:cNvPr>
              <p:cNvGrpSpPr/>
              <p:nvPr/>
            </p:nvGrpSpPr>
            <p:grpSpPr>
              <a:xfrm>
                <a:off x="-92746" y="1053483"/>
                <a:ext cx="2533650" cy="472822"/>
                <a:chOff x="-107687" y="1942483"/>
                <a:chExt cx="2533650" cy="472822"/>
              </a:xfrm>
            </p:grpSpPr>
            <p:sp>
              <p:nvSpPr>
                <p:cNvPr id="5" name="Rectangle 4">
                  <a:extLst>
                    <a:ext uri="{FF2B5EF4-FFF2-40B4-BE49-F238E27FC236}">
                      <a16:creationId xmlns:a16="http://schemas.microsoft.com/office/drawing/2014/main" id="{828BA220-C205-DBDD-63B1-35AB6B9DDFBD}"/>
                    </a:ext>
                  </a:extLst>
                </p:cNvPr>
                <p:cNvSpPr/>
                <p:nvPr/>
              </p:nvSpPr>
              <p:spPr>
                <a:xfrm>
                  <a:off x="-107687" y="1942483"/>
                  <a:ext cx="2533650" cy="472822"/>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71F7AE1D-C174-39E2-56F4-62DAF9EA64DC}"/>
                    </a:ext>
                  </a:extLst>
                </p:cNvPr>
                <p:cNvSpPr txBox="1"/>
                <p:nvPr/>
              </p:nvSpPr>
              <p:spPr>
                <a:xfrm>
                  <a:off x="466909" y="1978839"/>
                  <a:ext cx="1914604" cy="400110"/>
                </a:xfrm>
                <a:prstGeom prst="rect">
                  <a:avLst/>
                </a:prstGeom>
                <a:noFill/>
              </p:spPr>
              <p:txBody>
                <a:bodyPr wrap="square" lIns="91440" tIns="45720" rIns="91440" bIns="45720" rtlCol="0" anchor="t">
                  <a:spAutoFit/>
                </a:bodyPr>
                <a:lstStyle/>
                <a:p>
                  <a:r>
                    <a:rPr lang="en-GB" sz="2000" b="1"/>
                    <a:t>Inputs</a:t>
                  </a:r>
                </a:p>
              </p:txBody>
            </p:sp>
          </p:grpSp>
          <p:cxnSp>
            <p:nvCxnSpPr>
              <p:cNvPr id="9" name="Straight Connector 8">
                <a:extLst>
                  <a:ext uri="{FF2B5EF4-FFF2-40B4-BE49-F238E27FC236}">
                    <a16:creationId xmlns:a16="http://schemas.microsoft.com/office/drawing/2014/main" id="{E85A72B5-7F21-354E-040C-A5CEC7D4BDDD}"/>
                  </a:ext>
                </a:extLst>
              </p:cNvPr>
              <p:cNvCxnSpPr/>
              <p:nvPr/>
            </p:nvCxnSpPr>
            <p:spPr>
              <a:xfrm>
                <a:off x="100742" y="1627894"/>
                <a:ext cx="4678173" cy="0"/>
              </a:xfrm>
              <a:prstGeom prst="line">
                <a:avLst/>
              </a:prstGeom>
              <a:ln w="38100"/>
            </p:spPr>
            <p:style>
              <a:lnRef idx="2">
                <a:schemeClr val="accent1"/>
              </a:lnRef>
              <a:fillRef idx="0">
                <a:schemeClr val="accent1"/>
              </a:fillRef>
              <a:effectRef idx="1">
                <a:schemeClr val="accent1"/>
              </a:effectRef>
              <a:fontRef idx="minor">
                <a:schemeClr val="tx1"/>
              </a:fontRef>
            </p:style>
          </p:cxnSp>
        </p:grpSp>
        <p:sp>
          <p:nvSpPr>
            <p:cNvPr id="16" name="TextBox 15">
              <a:extLst>
                <a:ext uri="{FF2B5EF4-FFF2-40B4-BE49-F238E27FC236}">
                  <a16:creationId xmlns:a16="http://schemas.microsoft.com/office/drawing/2014/main" id="{61159F0A-49AE-916A-7CA6-5D663A9575AC}"/>
                </a:ext>
              </a:extLst>
            </p:cNvPr>
            <p:cNvSpPr txBox="1"/>
            <p:nvPr/>
          </p:nvSpPr>
          <p:spPr>
            <a:xfrm>
              <a:off x="159307" y="1719011"/>
              <a:ext cx="4616823" cy="209288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1400"/>
                <a:t>Turbine Spacing (MEng Mech 3)</a:t>
              </a:r>
            </a:p>
            <a:p>
              <a:pPr marL="285750" indent="-285750">
                <a:buFont typeface="Arial"/>
                <a:buChar char="•"/>
              </a:pPr>
              <a:r>
                <a:rPr lang="en-US" sz="1400"/>
                <a:t>Rotor/Blade Diameter (MEng Mech 3)</a:t>
              </a:r>
            </a:p>
            <a:p>
              <a:pPr marL="285750" indent="-285750">
                <a:buFont typeface="Arial"/>
                <a:buChar char="•"/>
              </a:pPr>
              <a:r>
                <a:rPr lang="en-US" sz="1400"/>
                <a:t>Solar Panel Mounting Method &amp; Space Requirements (BEng Mech 3)</a:t>
              </a:r>
            </a:p>
            <a:p>
              <a:pPr marL="285750" indent="-285750">
                <a:buFont typeface="Arial"/>
                <a:buChar char="•"/>
              </a:pPr>
              <a:r>
                <a:rPr lang="en-US" sz="1400"/>
                <a:t>Power Generation Requirements (Team)</a:t>
              </a:r>
            </a:p>
            <a:p>
              <a:pPr marL="285750" indent="-285750">
                <a:buFont typeface="Arial"/>
                <a:buChar char="•"/>
              </a:pPr>
              <a:r>
                <a:rPr lang="en-US" sz="1400"/>
                <a:t>Location (Team)</a:t>
              </a:r>
            </a:p>
            <a:p>
              <a:pPr marL="285750" indent="-285750">
                <a:buFont typeface="Arial"/>
                <a:buChar char="•"/>
              </a:pPr>
              <a:r>
                <a:rPr lang="en-US" sz="1400"/>
                <a:t>Turbine &amp; Solar Panel Lifespan (BEng &amp; MEng Mech 3)</a:t>
              </a:r>
            </a:p>
            <a:p>
              <a:pPr marL="285750" indent="-285750">
                <a:buFont typeface="Arial"/>
                <a:buChar char="•"/>
              </a:pPr>
              <a:r>
                <a:rPr lang="en-US" sz="1400"/>
                <a:t>Control Systems Requirements (BEng EESE 3)</a:t>
              </a:r>
            </a:p>
            <a:p>
              <a:pPr marL="285750" indent="-285750">
                <a:buFont typeface="Arial"/>
                <a:buChar char="•"/>
              </a:pPr>
              <a:endParaRPr lang="en-US"/>
            </a:p>
          </p:txBody>
        </p:sp>
      </p:grpSp>
      <p:grpSp>
        <p:nvGrpSpPr>
          <p:cNvPr id="36" name="Group 35">
            <a:extLst>
              <a:ext uri="{FF2B5EF4-FFF2-40B4-BE49-F238E27FC236}">
                <a16:creationId xmlns:a16="http://schemas.microsoft.com/office/drawing/2014/main" id="{C0F2E308-BC85-1DD5-2575-07F941060303}"/>
              </a:ext>
            </a:extLst>
          </p:cNvPr>
          <p:cNvGrpSpPr/>
          <p:nvPr/>
        </p:nvGrpSpPr>
        <p:grpSpPr>
          <a:xfrm>
            <a:off x="-96333" y="3485557"/>
            <a:ext cx="4879132" cy="3858518"/>
            <a:chOff x="-96333" y="3485557"/>
            <a:chExt cx="4879132" cy="3858518"/>
          </a:xfrm>
        </p:grpSpPr>
        <p:grpSp>
          <p:nvGrpSpPr>
            <p:cNvPr id="10" name="Group 9">
              <a:extLst>
                <a:ext uri="{FF2B5EF4-FFF2-40B4-BE49-F238E27FC236}">
                  <a16:creationId xmlns:a16="http://schemas.microsoft.com/office/drawing/2014/main" id="{F660E455-6F53-FC65-2690-9FB846E0629D}"/>
                </a:ext>
              </a:extLst>
            </p:cNvPr>
            <p:cNvGrpSpPr/>
            <p:nvPr/>
          </p:nvGrpSpPr>
          <p:grpSpPr>
            <a:xfrm>
              <a:off x="-96333" y="3485557"/>
              <a:ext cx="4879132" cy="574411"/>
              <a:chOff x="-96333" y="3485557"/>
              <a:chExt cx="4879132" cy="574411"/>
            </a:xfrm>
          </p:grpSpPr>
          <p:grpSp>
            <p:nvGrpSpPr>
              <p:cNvPr id="4" name="Group 3">
                <a:extLst>
                  <a:ext uri="{FF2B5EF4-FFF2-40B4-BE49-F238E27FC236}">
                    <a16:creationId xmlns:a16="http://schemas.microsoft.com/office/drawing/2014/main" id="{2D074E0D-40EB-BCB2-110D-67375982F6CA}"/>
                  </a:ext>
                </a:extLst>
              </p:cNvPr>
              <p:cNvGrpSpPr/>
              <p:nvPr/>
            </p:nvGrpSpPr>
            <p:grpSpPr>
              <a:xfrm>
                <a:off x="-96333" y="3485557"/>
                <a:ext cx="2533650" cy="472822"/>
                <a:chOff x="-126215" y="4710733"/>
                <a:chExt cx="2533650" cy="472822"/>
              </a:xfrm>
            </p:grpSpPr>
            <p:sp>
              <p:nvSpPr>
                <p:cNvPr id="11" name="Rectangle 10">
                  <a:extLst>
                    <a:ext uri="{FF2B5EF4-FFF2-40B4-BE49-F238E27FC236}">
                      <a16:creationId xmlns:a16="http://schemas.microsoft.com/office/drawing/2014/main" id="{E274EC43-F7D3-83FE-F656-E1DE283E7FB3}"/>
                    </a:ext>
                  </a:extLst>
                </p:cNvPr>
                <p:cNvSpPr/>
                <p:nvPr/>
              </p:nvSpPr>
              <p:spPr>
                <a:xfrm>
                  <a:off x="-126215" y="4710733"/>
                  <a:ext cx="2533650" cy="472822"/>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AF25FD26-8526-990E-C0EB-8958DD415158}"/>
                    </a:ext>
                  </a:extLst>
                </p:cNvPr>
                <p:cNvSpPr txBox="1"/>
                <p:nvPr/>
              </p:nvSpPr>
              <p:spPr>
                <a:xfrm>
                  <a:off x="448381" y="4747089"/>
                  <a:ext cx="1914604" cy="400110"/>
                </a:xfrm>
                <a:prstGeom prst="rect">
                  <a:avLst/>
                </a:prstGeom>
                <a:noFill/>
              </p:spPr>
              <p:txBody>
                <a:bodyPr wrap="square" lIns="91440" tIns="45720" rIns="91440" bIns="45720" rtlCol="0" anchor="t">
                  <a:spAutoFit/>
                </a:bodyPr>
                <a:lstStyle/>
                <a:p>
                  <a:r>
                    <a:rPr lang="en-GB" sz="2000" b="1"/>
                    <a:t>Outputs</a:t>
                  </a:r>
                  <a:endParaRPr lang="en-US"/>
                </a:p>
              </p:txBody>
            </p:sp>
          </p:grpSp>
          <p:cxnSp>
            <p:nvCxnSpPr>
              <p:cNvPr id="13" name="Straight Connector 12">
                <a:extLst>
                  <a:ext uri="{FF2B5EF4-FFF2-40B4-BE49-F238E27FC236}">
                    <a16:creationId xmlns:a16="http://schemas.microsoft.com/office/drawing/2014/main" id="{17054AEB-4962-1579-D821-D26AB3FD6F1A}"/>
                  </a:ext>
                </a:extLst>
              </p:cNvPr>
              <p:cNvCxnSpPr/>
              <p:nvPr/>
            </p:nvCxnSpPr>
            <p:spPr>
              <a:xfrm>
                <a:off x="104626" y="4059968"/>
                <a:ext cx="4678173" cy="0"/>
              </a:xfrm>
              <a:prstGeom prst="line">
                <a:avLst/>
              </a:prstGeom>
              <a:ln w="38100"/>
            </p:spPr>
            <p:style>
              <a:lnRef idx="2">
                <a:schemeClr val="accent1"/>
              </a:lnRef>
              <a:fillRef idx="0">
                <a:schemeClr val="accent1"/>
              </a:fillRef>
              <a:effectRef idx="1">
                <a:schemeClr val="accent1"/>
              </a:effectRef>
              <a:fontRef idx="minor">
                <a:schemeClr val="tx1"/>
              </a:fontRef>
            </p:style>
          </p:cxnSp>
        </p:grpSp>
        <p:sp>
          <p:nvSpPr>
            <p:cNvPr id="17" name="TextBox 16">
              <a:extLst>
                <a:ext uri="{FF2B5EF4-FFF2-40B4-BE49-F238E27FC236}">
                  <a16:creationId xmlns:a16="http://schemas.microsoft.com/office/drawing/2014/main" id="{8182C792-BDEB-E0A8-EB6D-0E50FA5BF3BC}"/>
                </a:ext>
              </a:extLst>
            </p:cNvPr>
            <p:cNvSpPr txBox="1"/>
            <p:nvPr/>
          </p:nvSpPr>
          <p:spPr>
            <a:xfrm>
              <a:off x="158337" y="4235532"/>
              <a:ext cx="4572000" cy="31085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1400"/>
                <a:t>Island Area (Team)</a:t>
              </a:r>
            </a:p>
            <a:p>
              <a:pPr marL="742950" lvl="1" indent="-285750">
                <a:buFont typeface="Courier New"/>
                <a:buChar char="o"/>
              </a:pPr>
              <a:r>
                <a:rPr lang="en-US" sz="1400"/>
                <a:t>Area Available for Solar Panels (BEng Mech 3)</a:t>
              </a:r>
            </a:p>
            <a:p>
              <a:pPr marL="285750" indent="-285750">
                <a:buFont typeface="Arial"/>
                <a:buChar char="•"/>
              </a:pPr>
              <a:r>
                <a:rPr lang="en-US" sz="1400"/>
                <a:t>Island Load Capacity (Buoyancy and Structural Integrity) (Team)</a:t>
              </a:r>
            </a:p>
            <a:p>
              <a:pPr marL="285750" indent="-285750">
                <a:buFont typeface="Arial"/>
                <a:buChar char="•"/>
              </a:pPr>
              <a:r>
                <a:rPr lang="en-US" sz="1400"/>
                <a:t>Construction Time &amp; Process (Team)</a:t>
              </a:r>
            </a:p>
            <a:p>
              <a:pPr marL="285750" indent="-285750">
                <a:buFont typeface="Arial"/>
                <a:buChar char="•"/>
              </a:pPr>
              <a:r>
                <a:rPr lang="en-US" sz="1400"/>
                <a:t>Turbine Height (MEng Mech 3)</a:t>
              </a:r>
            </a:p>
            <a:p>
              <a:pPr marL="285750" indent="-285750">
                <a:buFont typeface="Arial"/>
                <a:buChar char="•"/>
              </a:pPr>
              <a:r>
                <a:rPr lang="en-US" sz="1400"/>
                <a:t>Island/Turbine Foundation Design (Team)</a:t>
              </a:r>
            </a:p>
            <a:p>
              <a:pPr marL="285750" indent="-285750">
                <a:buFont typeface="Arial"/>
                <a:buChar char="•"/>
              </a:pPr>
              <a:r>
                <a:rPr lang="en-US" sz="1400"/>
                <a:t>Material Choices (Team)</a:t>
              </a:r>
            </a:p>
            <a:p>
              <a:pPr marL="285750" indent="-285750">
                <a:buFont typeface="Arial"/>
                <a:buChar char="•"/>
              </a:pPr>
              <a:r>
                <a:rPr lang="en-US" sz="1400"/>
                <a:t>Estimated Lifespan for Wind Turbine Foundation and Island Foundation (Team)</a:t>
              </a:r>
            </a:p>
            <a:p>
              <a:pPr marL="285750" indent="-285750">
                <a:buFont typeface="Arial"/>
                <a:buChar char="•"/>
              </a:pPr>
              <a:r>
                <a:rPr lang="en-US" sz="1400"/>
                <a:t>Loads on Turbine and Expected Impacts on Island (MEng Mech 3 &amp; Team)</a:t>
              </a:r>
            </a:p>
            <a:p>
              <a:pPr marL="285750" indent="-285750">
                <a:buFont typeface="Arial"/>
                <a:buChar char="•"/>
              </a:pPr>
              <a:endParaRPr lang="en-US" sz="1400"/>
            </a:p>
            <a:p>
              <a:pPr marL="285750" indent="-285750">
                <a:buFont typeface="Arial"/>
                <a:buChar char="•"/>
              </a:pPr>
              <a:endParaRPr lang="en-US" sz="1400"/>
            </a:p>
          </p:txBody>
        </p:sp>
      </p:grpSp>
      <p:grpSp>
        <p:nvGrpSpPr>
          <p:cNvPr id="38" name="Group 37">
            <a:extLst>
              <a:ext uri="{FF2B5EF4-FFF2-40B4-BE49-F238E27FC236}">
                <a16:creationId xmlns:a16="http://schemas.microsoft.com/office/drawing/2014/main" id="{A86F25CC-7342-B28B-A0B2-9DE619F7CA9D}"/>
              </a:ext>
            </a:extLst>
          </p:cNvPr>
          <p:cNvGrpSpPr/>
          <p:nvPr/>
        </p:nvGrpSpPr>
        <p:grpSpPr>
          <a:xfrm>
            <a:off x="5193551" y="831779"/>
            <a:ext cx="6600701" cy="4377255"/>
            <a:chOff x="5809013" y="870856"/>
            <a:chExt cx="6600701" cy="4377255"/>
          </a:xfrm>
        </p:grpSpPr>
        <p:grpSp>
          <p:nvGrpSpPr>
            <p:cNvPr id="34" name="Group 33">
              <a:extLst>
                <a:ext uri="{FF2B5EF4-FFF2-40B4-BE49-F238E27FC236}">
                  <a16:creationId xmlns:a16="http://schemas.microsoft.com/office/drawing/2014/main" id="{B7171E7F-FC1C-3BDD-92AB-E7D0F933399D}"/>
                </a:ext>
              </a:extLst>
            </p:cNvPr>
            <p:cNvGrpSpPr/>
            <p:nvPr/>
          </p:nvGrpSpPr>
          <p:grpSpPr>
            <a:xfrm>
              <a:off x="5809013" y="870856"/>
              <a:ext cx="6600701" cy="4377255"/>
              <a:chOff x="5809013" y="870856"/>
              <a:chExt cx="6600701" cy="4377255"/>
            </a:xfrm>
          </p:grpSpPr>
          <p:sp>
            <p:nvSpPr>
              <p:cNvPr id="18" name="TextBox 17">
                <a:extLst>
                  <a:ext uri="{FF2B5EF4-FFF2-40B4-BE49-F238E27FC236}">
                    <a16:creationId xmlns:a16="http://schemas.microsoft.com/office/drawing/2014/main" id="{24367168-142E-3F30-28B6-749756ED25DE}"/>
                  </a:ext>
                </a:extLst>
              </p:cNvPr>
              <p:cNvSpPr txBox="1"/>
              <p:nvPr/>
            </p:nvSpPr>
            <p:spPr>
              <a:xfrm>
                <a:off x="7619998" y="870856"/>
                <a:ext cx="3245922" cy="369332"/>
              </a:xfrm>
              <a:prstGeom prst="rect">
                <a:avLst/>
              </a:prstGeom>
              <a:solidFill>
                <a:srgbClr val="C00000"/>
              </a:solidFill>
              <a:ln w="12700">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t>BEng Civil 3</a:t>
                </a:r>
              </a:p>
            </p:txBody>
          </p:sp>
          <p:sp>
            <p:nvSpPr>
              <p:cNvPr id="19" name="TextBox 18">
                <a:extLst>
                  <a:ext uri="{FF2B5EF4-FFF2-40B4-BE49-F238E27FC236}">
                    <a16:creationId xmlns:a16="http://schemas.microsoft.com/office/drawing/2014/main" id="{73473BA0-5D01-1125-5A42-5805719AE6A3}"/>
                  </a:ext>
                </a:extLst>
              </p:cNvPr>
              <p:cNvSpPr txBox="1"/>
              <p:nvPr/>
            </p:nvSpPr>
            <p:spPr>
              <a:xfrm>
                <a:off x="6392883" y="3829791"/>
                <a:ext cx="2177141" cy="369332"/>
              </a:xfrm>
              <a:prstGeom prst="rect">
                <a:avLst/>
              </a:prstGeom>
              <a:solidFill>
                <a:srgbClr val="FFC000"/>
              </a:solidFill>
              <a:ln w="12700">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t>MEng EESE 3</a:t>
                </a:r>
              </a:p>
            </p:txBody>
          </p:sp>
          <p:sp>
            <p:nvSpPr>
              <p:cNvPr id="20" name="TextBox 19">
                <a:extLst>
                  <a:ext uri="{FF2B5EF4-FFF2-40B4-BE49-F238E27FC236}">
                    <a16:creationId xmlns:a16="http://schemas.microsoft.com/office/drawing/2014/main" id="{3C30583D-8FC1-4201-4222-4C2A2DA2878F}"/>
                  </a:ext>
                </a:extLst>
              </p:cNvPr>
              <p:cNvSpPr txBox="1"/>
              <p:nvPr/>
            </p:nvSpPr>
            <p:spPr>
              <a:xfrm>
                <a:off x="5809013" y="2483921"/>
                <a:ext cx="2177142" cy="369332"/>
              </a:xfrm>
              <a:prstGeom prst="rect">
                <a:avLst/>
              </a:prstGeom>
              <a:solidFill>
                <a:srgbClr val="FFFF00"/>
              </a:solidFill>
              <a:ln w="12700">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t>BEng EESE 3</a:t>
                </a:r>
              </a:p>
            </p:txBody>
          </p:sp>
          <p:sp>
            <p:nvSpPr>
              <p:cNvPr id="21" name="TextBox 20">
                <a:extLst>
                  <a:ext uri="{FF2B5EF4-FFF2-40B4-BE49-F238E27FC236}">
                    <a16:creationId xmlns:a16="http://schemas.microsoft.com/office/drawing/2014/main" id="{11661E42-3ABC-E801-2DDD-62C251E396DB}"/>
                  </a:ext>
                </a:extLst>
              </p:cNvPr>
              <p:cNvSpPr txBox="1"/>
              <p:nvPr/>
            </p:nvSpPr>
            <p:spPr>
              <a:xfrm>
                <a:off x="10014857" y="2503713"/>
                <a:ext cx="2394857" cy="369332"/>
              </a:xfrm>
              <a:prstGeom prst="rect">
                <a:avLst/>
              </a:prstGeom>
              <a:solidFill>
                <a:srgbClr val="00B0F0"/>
              </a:solidFill>
              <a:ln w="12700">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t>BEng Mech 3 </a:t>
                </a:r>
              </a:p>
            </p:txBody>
          </p:sp>
          <p:sp>
            <p:nvSpPr>
              <p:cNvPr id="22" name="TextBox 21">
                <a:extLst>
                  <a:ext uri="{FF2B5EF4-FFF2-40B4-BE49-F238E27FC236}">
                    <a16:creationId xmlns:a16="http://schemas.microsoft.com/office/drawing/2014/main" id="{8C1CFE0A-B73F-42A9-143B-465F3834E3A8}"/>
                  </a:ext>
                </a:extLst>
              </p:cNvPr>
              <p:cNvSpPr txBox="1"/>
              <p:nvPr/>
            </p:nvSpPr>
            <p:spPr>
              <a:xfrm>
                <a:off x="9430986" y="3641766"/>
                <a:ext cx="2394857" cy="369332"/>
              </a:xfrm>
              <a:prstGeom prst="rect">
                <a:avLst/>
              </a:prstGeom>
              <a:solidFill>
                <a:srgbClr val="0070C0"/>
              </a:solidFill>
              <a:ln w="12700">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t>BEng Mech 4</a:t>
                </a:r>
              </a:p>
            </p:txBody>
          </p:sp>
          <p:sp>
            <p:nvSpPr>
              <p:cNvPr id="23" name="TextBox 22">
                <a:extLst>
                  <a:ext uri="{FF2B5EF4-FFF2-40B4-BE49-F238E27FC236}">
                    <a16:creationId xmlns:a16="http://schemas.microsoft.com/office/drawing/2014/main" id="{3160BB45-0395-B8EB-68ED-E8C39CC014C2}"/>
                  </a:ext>
                </a:extLst>
              </p:cNvPr>
              <p:cNvSpPr txBox="1"/>
              <p:nvPr/>
            </p:nvSpPr>
            <p:spPr>
              <a:xfrm>
                <a:off x="7778338" y="4878779"/>
                <a:ext cx="2394857" cy="369332"/>
              </a:xfrm>
              <a:prstGeom prst="rect">
                <a:avLst/>
              </a:prstGeom>
              <a:solidFill>
                <a:srgbClr val="7030A0"/>
              </a:solidFill>
              <a:ln w="12700">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t>MEng Mech 3</a:t>
                </a:r>
              </a:p>
            </p:txBody>
          </p:sp>
          <p:sp>
            <p:nvSpPr>
              <p:cNvPr id="29" name="Arrow: Up 28">
                <a:extLst>
                  <a:ext uri="{FF2B5EF4-FFF2-40B4-BE49-F238E27FC236}">
                    <a16:creationId xmlns:a16="http://schemas.microsoft.com/office/drawing/2014/main" id="{BCFEC6B2-E203-F605-559A-AF3A439211D0}"/>
                  </a:ext>
                </a:extLst>
              </p:cNvPr>
              <p:cNvSpPr/>
              <p:nvPr/>
            </p:nvSpPr>
            <p:spPr>
              <a:xfrm>
                <a:off x="7986155" y="1177636"/>
                <a:ext cx="415636" cy="2652155"/>
              </a:xfrm>
              <a:prstGeom prst="upArrow">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31" name="Arrow: Down 30">
                <a:extLst>
                  <a:ext uri="{FF2B5EF4-FFF2-40B4-BE49-F238E27FC236}">
                    <a16:creationId xmlns:a16="http://schemas.microsoft.com/office/drawing/2014/main" id="{5BDE184A-1111-2A19-AF59-74CFE409A460}"/>
                  </a:ext>
                </a:extLst>
              </p:cNvPr>
              <p:cNvSpPr/>
              <p:nvPr/>
            </p:nvSpPr>
            <p:spPr>
              <a:xfrm>
                <a:off x="9579429" y="1217220"/>
                <a:ext cx="465116" cy="2424545"/>
              </a:xfrm>
              <a:prstGeom prst="downArrow">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32" name="Arrow: Up-Down 31">
                <a:extLst>
                  <a:ext uri="{FF2B5EF4-FFF2-40B4-BE49-F238E27FC236}">
                    <a16:creationId xmlns:a16="http://schemas.microsoft.com/office/drawing/2014/main" id="{132E62C8-B820-5188-7C04-A4E81B2A4377}"/>
                  </a:ext>
                </a:extLst>
              </p:cNvPr>
              <p:cNvSpPr/>
              <p:nvPr/>
            </p:nvSpPr>
            <p:spPr>
              <a:xfrm>
                <a:off x="8857013" y="1237013"/>
                <a:ext cx="445324" cy="3681350"/>
              </a:xfrm>
              <a:prstGeom prst="upDownArrow">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33" name="Arrow: Up-Down 32">
                <a:extLst>
                  <a:ext uri="{FF2B5EF4-FFF2-40B4-BE49-F238E27FC236}">
                    <a16:creationId xmlns:a16="http://schemas.microsoft.com/office/drawing/2014/main" id="{5FC425F1-B80D-1D42-29B4-BB0E88FA3503}"/>
                  </a:ext>
                </a:extLst>
              </p:cNvPr>
              <p:cNvSpPr/>
              <p:nvPr/>
            </p:nvSpPr>
            <p:spPr>
              <a:xfrm>
                <a:off x="10341428" y="1237013"/>
                <a:ext cx="465116" cy="1266700"/>
              </a:xfrm>
              <a:prstGeom prst="upDownArrow">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grpSp>
        <p:sp>
          <p:nvSpPr>
            <p:cNvPr id="37" name="Arrow: Up-Down 36">
              <a:extLst>
                <a:ext uri="{FF2B5EF4-FFF2-40B4-BE49-F238E27FC236}">
                  <a16:creationId xmlns:a16="http://schemas.microsoft.com/office/drawing/2014/main" id="{8BDD4CB2-49ED-7209-DC2B-5A5EE171228C}"/>
                </a:ext>
              </a:extLst>
            </p:cNvPr>
            <p:cNvSpPr/>
            <p:nvPr/>
          </p:nvSpPr>
          <p:spPr>
            <a:xfrm>
              <a:off x="7540831" y="1246909"/>
              <a:ext cx="415636" cy="1217220"/>
            </a:xfrm>
            <a:prstGeom prst="upDownArrow">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3501064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EDA24C-85CE-28FF-CAB0-144384EA9AD5}"/>
            </a:ext>
          </a:extLst>
        </p:cNvPr>
        <p:cNvGrpSpPr/>
        <p:nvPr/>
      </p:nvGrpSpPr>
      <p:grpSpPr>
        <a:xfrm>
          <a:off x="0" y="0"/>
          <a:ext cx="0" cy="0"/>
          <a:chOff x="0" y="0"/>
          <a:chExt cx="0" cy="0"/>
        </a:xfrm>
      </p:grpSpPr>
      <p:sp>
        <p:nvSpPr>
          <p:cNvPr id="30" name="Wave 29">
            <a:extLst>
              <a:ext uri="{FF2B5EF4-FFF2-40B4-BE49-F238E27FC236}">
                <a16:creationId xmlns:a16="http://schemas.microsoft.com/office/drawing/2014/main" id="{93E8A24A-EBEA-2074-FACE-92DB44A70275}"/>
              </a:ext>
            </a:extLst>
          </p:cNvPr>
          <p:cNvSpPr/>
          <p:nvPr/>
        </p:nvSpPr>
        <p:spPr>
          <a:xfrm rot="5400000" flipV="1">
            <a:off x="5841942" y="-1610700"/>
            <a:ext cx="6997701" cy="9939700"/>
          </a:xfrm>
          <a:prstGeom prst="wave">
            <a:avLst>
              <a:gd name="adj1" fmla="val 6269"/>
              <a:gd name="adj2" fmla="val 0"/>
            </a:avLst>
          </a:prstGeom>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 name="Content Placeholder 2">
            <a:extLst>
              <a:ext uri="{FF2B5EF4-FFF2-40B4-BE49-F238E27FC236}">
                <a16:creationId xmlns:a16="http://schemas.microsoft.com/office/drawing/2014/main" id="{22690EC5-611E-04B2-1D7C-C8D8F7269FE4}"/>
              </a:ext>
            </a:extLst>
          </p:cNvPr>
          <p:cNvSpPr>
            <a:spLocks noGrp="1"/>
          </p:cNvSpPr>
          <p:nvPr>
            <p:ph idx="1"/>
          </p:nvPr>
        </p:nvSpPr>
        <p:spPr>
          <a:xfrm>
            <a:off x="315885" y="2065700"/>
            <a:ext cx="4055057" cy="3903579"/>
          </a:xfrm>
        </p:spPr>
        <p:txBody>
          <a:bodyPr vert="horz" lIns="91440" tIns="45720" rIns="91440" bIns="45720" rtlCol="0" anchor="t">
            <a:normAutofit/>
          </a:bodyPr>
          <a:lstStyle/>
          <a:p>
            <a:pPr marL="0" indent="0">
              <a:buNone/>
            </a:pPr>
            <a:endParaRPr lang="en-US" sz="2000"/>
          </a:p>
          <a:p>
            <a:endParaRPr lang="en-US"/>
          </a:p>
          <a:p>
            <a:endParaRPr lang="en-US"/>
          </a:p>
          <a:p>
            <a:endParaRPr lang="en-US"/>
          </a:p>
          <a:p>
            <a:endParaRPr lang="en-US"/>
          </a:p>
          <a:p>
            <a:endParaRPr lang="en-US"/>
          </a:p>
          <a:p>
            <a:endParaRPr lang="en-US"/>
          </a:p>
          <a:p>
            <a:endParaRPr lang="en-US"/>
          </a:p>
        </p:txBody>
      </p:sp>
      <p:sp>
        <p:nvSpPr>
          <p:cNvPr id="13" name="Content Placeholder 2">
            <a:extLst>
              <a:ext uri="{FF2B5EF4-FFF2-40B4-BE49-F238E27FC236}">
                <a16:creationId xmlns:a16="http://schemas.microsoft.com/office/drawing/2014/main" id="{C99D6DDE-6BC8-5102-C7C7-C73D9A6FC0BB}"/>
              </a:ext>
            </a:extLst>
          </p:cNvPr>
          <p:cNvSpPr txBox="1">
            <a:spLocks/>
          </p:cNvSpPr>
          <p:nvPr/>
        </p:nvSpPr>
        <p:spPr>
          <a:xfrm>
            <a:off x="5826169" y="1068844"/>
            <a:ext cx="2920221" cy="342389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1600"/>
          </a:p>
          <a:p>
            <a:pPr marL="0" indent="0">
              <a:buNone/>
            </a:pPr>
            <a:endParaRPr lang="en-US"/>
          </a:p>
          <a:p>
            <a:endParaRPr lang="en-US"/>
          </a:p>
          <a:p>
            <a:endParaRPr lang="en-US"/>
          </a:p>
          <a:p>
            <a:endParaRPr lang="en-US"/>
          </a:p>
          <a:p>
            <a:endParaRPr lang="en-US"/>
          </a:p>
          <a:p>
            <a:endParaRPr lang="en-US"/>
          </a:p>
          <a:p>
            <a:endParaRPr lang="en-US"/>
          </a:p>
        </p:txBody>
      </p:sp>
      <p:sp>
        <p:nvSpPr>
          <p:cNvPr id="15" name="Content Placeholder 2">
            <a:extLst>
              <a:ext uri="{FF2B5EF4-FFF2-40B4-BE49-F238E27FC236}">
                <a16:creationId xmlns:a16="http://schemas.microsoft.com/office/drawing/2014/main" id="{9D05ADF6-2667-E0E0-1DAB-94AC5B37A2DF}"/>
              </a:ext>
            </a:extLst>
          </p:cNvPr>
          <p:cNvSpPr txBox="1">
            <a:spLocks/>
          </p:cNvSpPr>
          <p:nvPr/>
        </p:nvSpPr>
        <p:spPr>
          <a:xfrm>
            <a:off x="5826169" y="3516768"/>
            <a:ext cx="2872596" cy="342389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p>
          <a:p>
            <a:endParaRPr lang="en-US"/>
          </a:p>
          <a:p>
            <a:endParaRPr lang="en-US"/>
          </a:p>
          <a:p>
            <a:endParaRPr lang="en-US"/>
          </a:p>
          <a:p>
            <a:endParaRPr lang="en-US"/>
          </a:p>
          <a:p>
            <a:endParaRPr lang="en-US"/>
          </a:p>
          <a:p>
            <a:endParaRPr lang="en-US"/>
          </a:p>
        </p:txBody>
      </p:sp>
      <p:sp>
        <p:nvSpPr>
          <p:cNvPr id="16" name="Content Placeholder 2">
            <a:extLst>
              <a:ext uri="{FF2B5EF4-FFF2-40B4-BE49-F238E27FC236}">
                <a16:creationId xmlns:a16="http://schemas.microsoft.com/office/drawing/2014/main" id="{FD8E2E52-F6BA-D6AE-D523-13C46F39F3E6}"/>
              </a:ext>
            </a:extLst>
          </p:cNvPr>
          <p:cNvSpPr txBox="1">
            <a:spLocks/>
          </p:cNvSpPr>
          <p:nvPr/>
        </p:nvSpPr>
        <p:spPr>
          <a:xfrm>
            <a:off x="8912269" y="3516768"/>
            <a:ext cx="2920221" cy="342389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400">
                <a:ea typeface="+mn-lt"/>
                <a:cs typeface="+mn-lt"/>
              </a:rPr>
              <a:t>.</a:t>
            </a:r>
            <a:endParaRPr lang="en-US" sz="1400"/>
          </a:p>
          <a:p>
            <a:endParaRPr lang="en-US"/>
          </a:p>
          <a:p>
            <a:endParaRPr lang="en-US"/>
          </a:p>
          <a:p>
            <a:endParaRPr lang="en-US"/>
          </a:p>
          <a:p>
            <a:endParaRPr lang="en-US"/>
          </a:p>
          <a:p>
            <a:endParaRPr lang="en-US"/>
          </a:p>
          <a:p>
            <a:endParaRPr lang="en-US"/>
          </a:p>
          <a:p>
            <a:endParaRPr lang="en-US"/>
          </a:p>
        </p:txBody>
      </p:sp>
      <p:sp>
        <p:nvSpPr>
          <p:cNvPr id="19" name="Rectangle 18">
            <a:extLst>
              <a:ext uri="{FF2B5EF4-FFF2-40B4-BE49-F238E27FC236}">
                <a16:creationId xmlns:a16="http://schemas.microsoft.com/office/drawing/2014/main" id="{4C552751-97B3-A29E-501D-6ACE7A77CBFF}"/>
              </a:ext>
            </a:extLst>
          </p:cNvPr>
          <p:cNvSpPr/>
          <p:nvPr/>
        </p:nvSpPr>
        <p:spPr>
          <a:xfrm>
            <a:off x="-118099" y="958754"/>
            <a:ext cx="3655119" cy="482321"/>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itle 6">
            <a:extLst>
              <a:ext uri="{FF2B5EF4-FFF2-40B4-BE49-F238E27FC236}">
                <a16:creationId xmlns:a16="http://schemas.microsoft.com/office/drawing/2014/main" id="{D2276AC9-EB16-7C09-F966-809273E33156}"/>
              </a:ext>
            </a:extLst>
          </p:cNvPr>
          <p:cNvSpPr>
            <a:spLocks noGrp="1"/>
          </p:cNvSpPr>
          <p:nvPr>
            <p:ph type="title"/>
          </p:nvPr>
        </p:nvSpPr>
        <p:spPr>
          <a:xfrm>
            <a:off x="-1028476" y="354473"/>
            <a:ext cx="5233539" cy="1161999"/>
          </a:xfrm>
        </p:spPr>
        <p:txBody>
          <a:bodyPr>
            <a:noAutofit/>
          </a:bodyPr>
          <a:lstStyle/>
          <a:p>
            <a:pPr algn="ctr"/>
            <a:r>
              <a:rPr lang="en-GB" sz="4000" b="1">
                <a:effectLst>
                  <a:outerShdw blurRad="38100" dist="38100" dir="2700000" algn="tl">
                    <a:srgbClr val="000000">
                      <a:alpha val="43137"/>
                    </a:srgbClr>
                  </a:outerShdw>
                </a:effectLst>
                <a:latin typeface="+mn-lt"/>
              </a:rPr>
              <a:t>GANTT CHART</a:t>
            </a:r>
          </a:p>
        </p:txBody>
      </p:sp>
      <p:pic>
        <p:nvPicPr>
          <p:cNvPr id="2" name="Picture 1" descr="A screenshot of a table&#10;&#10;Description automatically generated">
            <a:extLst>
              <a:ext uri="{FF2B5EF4-FFF2-40B4-BE49-F238E27FC236}">
                <a16:creationId xmlns:a16="http://schemas.microsoft.com/office/drawing/2014/main" id="{4D45769A-72B2-51EB-EDFA-0402D35689C7}"/>
              </a:ext>
            </a:extLst>
          </p:cNvPr>
          <p:cNvPicPr>
            <a:picLocks noChangeAspect="1"/>
          </p:cNvPicPr>
          <p:nvPr/>
        </p:nvPicPr>
        <p:blipFill>
          <a:blip r:embed="rId3"/>
          <a:stretch>
            <a:fillRect/>
          </a:stretch>
        </p:blipFill>
        <p:spPr>
          <a:xfrm>
            <a:off x="-118099" y="2539530"/>
            <a:ext cx="12387135" cy="4370075"/>
          </a:xfrm>
          <a:prstGeom prst="rect">
            <a:avLst/>
          </a:prstGeom>
        </p:spPr>
      </p:pic>
    </p:spTree>
    <p:extLst>
      <p:ext uri="{BB962C8B-B14F-4D97-AF65-F5344CB8AC3E}">
        <p14:creationId xmlns:p14="http://schemas.microsoft.com/office/powerpoint/2010/main" val="304506638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C0C159-28EB-9E36-B6C6-8C735CD246B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472EE42-3BFB-0A98-0DA6-CFE2256AD80A}"/>
              </a:ext>
            </a:extLst>
          </p:cNvPr>
          <p:cNvSpPr/>
          <p:nvPr/>
        </p:nvSpPr>
        <p:spPr>
          <a:xfrm>
            <a:off x="0" y="703943"/>
            <a:ext cx="4622800" cy="649870"/>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Chord 4">
            <a:extLst>
              <a:ext uri="{FF2B5EF4-FFF2-40B4-BE49-F238E27FC236}">
                <a16:creationId xmlns:a16="http://schemas.microsoft.com/office/drawing/2014/main" id="{D1627953-7F24-645A-CB33-1F84F0359682}"/>
              </a:ext>
            </a:extLst>
          </p:cNvPr>
          <p:cNvSpPr/>
          <p:nvPr/>
        </p:nvSpPr>
        <p:spPr>
          <a:xfrm rot="1361146">
            <a:off x="-7794915" y="-8310329"/>
            <a:ext cx="10800000" cy="10800000"/>
          </a:xfrm>
          <a:prstGeom prst="chor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CBB89E38-45D3-B50A-ED24-67465D5B4FB4}"/>
              </a:ext>
            </a:extLst>
          </p:cNvPr>
          <p:cNvSpPr txBox="1"/>
          <p:nvPr/>
        </p:nvSpPr>
        <p:spPr>
          <a:xfrm>
            <a:off x="101485" y="339057"/>
            <a:ext cx="5248145" cy="1261884"/>
          </a:xfrm>
          <a:prstGeom prst="rect">
            <a:avLst/>
          </a:prstGeom>
          <a:noFill/>
        </p:spPr>
        <p:txBody>
          <a:bodyPr wrap="square" lIns="91440" tIns="45720" rIns="91440" bIns="45720" rtlCol="0" anchor="t">
            <a:spAutoFit/>
          </a:bodyPr>
          <a:lstStyle/>
          <a:p>
            <a:r>
              <a:rPr lang="en-GB" sz="4000" b="1">
                <a:effectLst>
                  <a:outerShdw blurRad="38100" dist="38100" dir="2700000" algn="tl">
                    <a:srgbClr val="000000">
                      <a:alpha val="43137"/>
                    </a:srgbClr>
                  </a:outerShdw>
                </a:effectLst>
              </a:rPr>
              <a:t>WIND TURBINES</a:t>
            </a:r>
            <a:br>
              <a:rPr lang="en-GB" sz="3600" b="1">
                <a:effectLst>
                  <a:outerShdw blurRad="38100" dist="38100" dir="2700000" algn="tl">
                    <a:srgbClr val="000000">
                      <a:alpha val="43137"/>
                    </a:srgbClr>
                  </a:outerShdw>
                </a:effectLst>
              </a:rPr>
            </a:br>
            <a:r>
              <a:rPr lang="en-GB" sz="3600" b="1">
                <a:effectLst>
                  <a:outerShdw blurRad="38100" dist="38100" dir="2700000" algn="tl">
                    <a:srgbClr val="000000">
                      <a:alpha val="43137"/>
                    </a:srgbClr>
                  </a:outerShdw>
                </a:effectLst>
              </a:rPr>
              <a:t>		     </a:t>
            </a:r>
            <a:r>
              <a:rPr lang="en-GB" sz="3600">
                <a:effectLst>
                  <a:outerShdw blurRad="38100" dist="38100" dir="2700000" algn="tl">
                    <a:srgbClr val="000000">
                      <a:alpha val="43137"/>
                    </a:srgbClr>
                  </a:outerShdw>
                </a:effectLst>
              </a:rPr>
              <a:t>Foundation</a:t>
            </a:r>
            <a:endParaRPr lang="en-GB" sz="3600" b="1">
              <a:effectLst>
                <a:outerShdw blurRad="38100" dist="38100" dir="2700000" algn="tl">
                  <a:srgbClr val="000000">
                    <a:alpha val="43137"/>
                  </a:srgbClr>
                </a:outerShdw>
              </a:effectLst>
            </a:endParaRPr>
          </a:p>
        </p:txBody>
      </p:sp>
      <p:sp>
        <p:nvSpPr>
          <p:cNvPr id="4" name="TextBox 3">
            <a:extLst>
              <a:ext uri="{FF2B5EF4-FFF2-40B4-BE49-F238E27FC236}">
                <a16:creationId xmlns:a16="http://schemas.microsoft.com/office/drawing/2014/main" id="{25110467-5D71-0FA3-6899-5B33D9AD1928}"/>
              </a:ext>
            </a:extLst>
          </p:cNvPr>
          <p:cNvSpPr txBox="1"/>
          <p:nvPr/>
        </p:nvSpPr>
        <p:spPr>
          <a:xfrm>
            <a:off x="324068" y="1848069"/>
            <a:ext cx="4055241"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a:t>Wind turbines will be located off the island</a:t>
            </a:r>
          </a:p>
          <a:p>
            <a:pPr marL="285750" indent="-285750">
              <a:buFont typeface="Arial"/>
              <a:buChar char="•"/>
            </a:pPr>
            <a:r>
              <a:rPr lang="en-US"/>
              <a:t>They will be spaced out evenly with floating foundation designs</a:t>
            </a:r>
          </a:p>
          <a:p>
            <a:pPr marL="285750" indent="-285750">
              <a:buFont typeface="Arial"/>
              <a:buChar char="•"/>
            </a:pPr>
            <a:r>
              <a:rPr lang="en-US"/>
              <a:t>They will make use of tethers to keep them in position</a:t>
            </a:r>
          </a:p>
          <a:p>
            <a:pPr marL="742950" lvl="1" indent="-285750">
              <a:buFont typeface="Courier New"/>
              <a:buChar char="o"/>
            </a:pPr>
            <a:r>
              <a:rPr lang="en-US"/>
              <a:t>The design will use either a semi-submersible or floating spar foundation, most likely the latter.</a:t>
            </a:r>
          </a:p>
          <a:p>
            <a:pPr marL="285750" indent="-285750">
              <a:buFont typeface="Arial"/>
              <a:buChar char="•"/>
            </a:pPr>
            <a:r>
              <a:rPr lang="en-US"/>
              <a:t>Tower height will be between 100-260m dependent on energy needs and wind loads</a:t>
            </a:r>
          </a:p>
          <a:p>
            <a:pPr marL="285750" indent="-285750">
              <a:buFont typeface="Arial"/>
              <a:buChar char="•"/>
            </a:pPr>
            <a:r>
              <a:rPr lang="en-US"/>
              <a:t>Wave energy generators will be attached to the floating turbine foundation</a:t>
            </a:r>
          </a:p>
        </p:txBody>
      </p:sp>
      <p:sp>
        <p:nvSpPr>
          <p:cNvPr id="6" name="TextBox 5">
            <a:extLst>
              <a:ext uri="{FF2B5EF4-FFF2-40B4-BE49-F238E27FC236}">
                <a16:creationId xmlns:a16="http://schemas.microsoft.com/office/drawing/2014/main" id="{8E10EF35-4EFD-E064-9317-F7B91D8D0BCB}"/>
              </a:ext>
            </a:extLst>
          </p:cNvPr>
          <p:cNvSpPr txBox="1"/>
          <p:nvPr/>
        </p:nvSpPr>
        <p:spPr>
          <a:xfrm>
            <a:off x="-3464" y="6632864"/>
            <a:ext cx="4047836" cy="2308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900"/>
              <a:t>https://www.cowi.com/insights/oceans-unlocked-a-floating-wind-future</a:t>
            </a:r>
          </a:p>
        </p:txBody>
      </p:sp>
      <p:pic>
        <p:nvPicPr>
          <p:cNvPr id="8" name="Picture 7" descr="A diagram of wind turbines&#10;&#10;Description automatically generated">
            <a:extLst>
              <a:ext uri="{FF2B5EF4-FFF2-40B4-BE49-F238E27FC236}">
                <a16:creationId xmlns:a16="http://schemas.microsoft.com/office/drawing/2014/main" id="{25E29C72-88DD-8518-DCAB-11DF8D11B95D}"/>
              </a:ext>
            </a:extLst>
          </p:cNvPr>
          <p:cNvPicPr>
            <a:picLocks noChangeAspect="1"/>
          </p:cNvPicPr>
          <p:nvPr/>
        </p:nvPicPr>
        <p:blipFill>
          <a:blip r:embed="rId2"/>
          <a:stretch>
            <a:fillRect/>
          </a:stretch>
        </p:blipFill>
        <p:spPr>
          <a:xfrm>
            <a:off x="5600700" y="1850677"/>
            <a:ext cx="6286500" cy="3499546"/>
          </a:xfrm>
          <a:prstGeom prst="rect">
            <a:avLst/>
          </a:prstGeom>
        </p:spPr>
      </p:pic>
    </p:spTree>
    <p:extLst>
      <p:ext uri="{BB962C8B-B14F-4D97-AF65-F5344CB8AC3E}">
        <p14:creationId xmlns:p14="http://schemas.microsoft.com/office/powerpoint/2010/main" val="91063109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3EFFF-6E54-72FD-800E-42071E7B9560}"/>
            </a:ext>
          </a:extLst>
        </p:cNvPr>
        <p:cNvGrpSpPr/>
        <p:nvPr/>
      </p:nvGrpSpPr>
      <p:grpSpPr>
        <a:xfrm>
          <a:off x="0" y="0"/>
          <a:ext cx="0" cy="0"/>
          <a:chOff x="0" y="0"/>
          <a:chExt cx="0" cy="0"/>
        </a:xfrm>
      </p:grpSpPr>
      <p:sp>
        <p:nvSpPr>
          <p:cNvPr id="8" name="Wave 7">
            <a:extLst>
              <a:ext uri="{FF2B5EF4-FFF2-40B4-BE49-F238E27FC236}">
                <a16:creationId xmlns:a16="http://schemas.microsoft.com/office/drawing/2014/main" id="{57D35DB9-6522-1AC4-0B0D-F0AE046D44CB}"/>
              </a:ext>
            </a:extLst>
          </p:cNvPr>
          <p:cNvSpPr/>
          <p:nvPr/>
        </p:nvSpPr>
        <p:spPr>
          <a:xfrm rot="5400000" flipV="1">
            <a:off x="6159579" y="-1278898"/>
            <a:ext cx="6997701" cy="9275672"/>
          </a:xfrm>
          <a:prstGeom prst="wave">
            <a:avLst>
              <a:gd name="adj1" fmla="val 6269"/>
              <a:gd name="adj2" fmla="val 0"/>
            </a:avLst>
          </a:prstGeom>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4390CF87-D0D0-257C-B33D-3E68346903B4}"/>
              </a:ext>
            </a:extLst>
          </p:cNvPr>
          <p:cNvSpPr/>
          <p:nvPr/>
        </p:nvSpPr>
        <p:spPr>
          <a:xfrm>
            <a:off x="219386" y="1096945"/>
            <a:ext cx="4464998" cy="640329"/>
          </a:xfrm>
          <a:prstGeom prst="rect">
            <a:avLst/>
          </a:prstGeom>
          <a:solidFill>
            <a:schemeClr val="accent1">
              <a:alpha val="6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i="1"/>
              <a:t>Shows the concept design for the whole island.</a:t>
            </a:r>
          </a:p>
        </p:txBody>
      </p:sp>
      <p:sp>
        <p:nvSpPr>
          <p:cNvPr id="2" name="Rectangle 1">
            <a:extLst>
              <a:ext uri="{FF2B5EF4-FFF2-40B4-BE49-F238E27FC236}">
                <a16:creationId xmlns:a16="http://schemas.microsoft.com/office/drawing/2014/main" id="{BF2CC52E-5517-3802-1025-6ACFCD3FDB60}"/>
              </a:ext>
            </a:extLst>
          </p:cNvPr>
          <p:cNvSpPr/>
          <p:nvPr/>
        </p:nvSpPr>
        <p:spPr>
          <a:xfrm>
            <a:off x="-95943" y="419755"/>
            <a:ext cx="4917855" cy="472822"/>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E3BE4442-A351-DC03-E576-D6B16FC10207}"/>
              </a:ext>
            </a:extLst>
          </p:cNvPr>
          <p:cNvSpPr txBox="1"/>
          <p:nvPr/>
        </p:nvSpPr>
        <p:spPr>
          <a:xfrm>
            <a:off x="92102" y="65812"/>
            <a:ext cx="4816254" cy="707886"/>
          </a:xfrm>
          <a:prstGeom prst="rect">
            <a:avLst/>
          </a:prstGeom>
          <a:noFill/>
        </p:spPr>
        <p:txBody>
          <a:bodyPr wrap="square" lIns="91440" tIns="45720" rIns="91440" bIns="45720" rtlCol="0" anchor="t">
            <a:spAutoFit/>
          </a:bodyPr>
          <a:lstStyle/>
          <a:p>
            <a:r>
              <a:rPr lang="en-GB" sz="4000" b="1">
                <a:effectLst>
                  <a:outerShdw blurRad="38100" dist="38100" dir="2700000" algn="tl">
                    <a:srgbClr val="000000">
                      <a:alpha val="43137"/>
                    </a:srgbClr>
                  </a:outerShdw>
                </a:effectLst>
              </a:rPr>
              <a:t>CONCEPT DESIGN I</a:t>
            </a:r>
          </a:p>
        </p:txBody>
      </p:sp>
      <p:sp>
        <p:nvSpPr>
          <p:cNvPr id="5" name="Rectangle 4">
            <a:extLst>
              <a:ext uri="{FF2B5EF4-FFF2-40B4-BE49-F238E27FC236}">
                <a16:creationId xmlns:a16="http://schemas.microsoft.com/office/drawing/2014/main" id="{A4735E15-F8A7-0DC0-0B6B-FA67F8F8AEA2}"/>
              </a:ext>
            </a:extLst>
          </p:cNvPr>
          <p:cNvSpPr/>
          <p:nvPr/>
        </p:nvSpPr>
        <p:spPr>
          <a:xfrm>
            <a:off x="-107687" y="1942483"/>
            <a:ext cx="2533650" cy="472822"/>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48357FB9-7BF6-FC3C-D716-E5C0C7B74678}"/>
              </a:ext>
            </a:extLst>
          </p:cNvPr>
          <p:cNvSpPr txBox="1"/>
          <p:nvPr/>
        </p:nvSpPr>
        <p:spPr>
          <a:xfrm>
            <a:off x="466909" y="1978839"/>
            <a:ext cx="1914604" cy="400110"/>
          </a:xfrm>
          <a:prstGeom prst="rect">
            <a:avLst/>
          </a:prstGeom>
          <a:noFill/>
        </p:spPr>
        <p:txBody>
          <a:bodyPr wrap="square" rtlCol="0">
            <a:spAutoFit/>
          </a:bodyPr>
          <a:lstStyle/>
          <a:p>
            <a:r>
              <a:rPr lang="en-GB" sz="2000" b="1"/>
              <a:t>Main Features</a:t>
            </a:r>
            <a:endParaRPr lang="en-GB" b="1"/>
          </a:p>
        </p:txBody>
      </p:sp>
      <p:cxnSp>
        <p:nvCxnSpPr>
          <p:cNvPr id="9" name="Straight Connector 8">
            <a:extLst>
              <a:ext uri="{FF2B5EF4-FFF2-40B4-BE49-F238E27FC236}">
                <a16:creationId xmlns:a16="http://schemas.microsoft.com/office/drawing/2014/main" id="{CA2FCC11-20C0-A5CF-BE4A-975B0E02F0FF}"/>
              </a:ext>
            </a:extLst>
          </p:cNvPr>
          <p:cNvCxnSpPr/>
          <p:nvPr/>
        </p:nvCxnSpPr>
        <p:spPr>
          <a:xfrm>
            <a:off x="272566" y="2479542"/>
            <a:ext cx="4678173" cy="0"/>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11" name="Rectangle 10">
            <a:extLst>
              <a:ext uri="{FF2B5EF4-FFF2-40B4-BE49-F238E27FC236}">
                <a16:creationId xmlns:a16="http://schemas.microsoft.com/office/drawing/2014/main" id="{5BABC8CB-A900-2E81-51E6-B47BCEEB18B0}"/>
              </a:ext>
            </a:extLst>
          </p:cNvPr>
          <p:cNvSpPr/>
          <p:nvPr/>
        </p:nvSpPr>
        <p:spPr>
          <a:xfrm>
            <a:off x="-126215" y="4710733"/>
            <a:ext cx="2533650" cy="472822"/>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EFAC3F48-A94F-1BC8-0FF0-CEF0A9D87C10}"/>
              </a:ext>
            </a:extLst>
          </p:cNvPr>
          <p:cNvSpPr txBox="1"/>
          <p:nvPr/>
        </p:nvSpPr>
        <p:spPr>
          <a:xfrm>
            <a:off x="448381" y="4747089"/>
            <a:ext cx="1914604" cy="400110"/>
          </a:xfrm>
          <a:prstGeom prst="rect">
            <a:avLst/>
          </a:prstGeom>
          <a:noFill/>
        </p:spPr>
        <p:txBody>
          <a:bodyPr wrap="square" rtlCol="0">
            <a:spAutoFit/>
          </a:bodyPr>
          <a:lstStyle/>
          <a:p>
            <a:r>
              <a:rPr lang="en-GB" sz="2000" b="1"/>
              <a:t>Limitations</a:t>
            </a:r>
            <a:endParaRPr lang="en-GB" b="1"/>
          </a:p>
        </p:txBody>
      </p:sp>
      <p:cxnSp>
        <p:nvCxnSpPr>
          <p:cNvPr id="13" name="Straight Connector 12">
            <a:extLst>
              <a:ext uri="{FF2B5EF4-FFF2-40B4-BE49-F238E27FC236}">
                <a16:creationId xmlns:a16="http://schemas.microsoft.com/office/drawing/2014/main" id="{BDB36A56-A6D8-6EE4-B52A-E52368479FE0}"/>
              </a:ext>
            </a:extLst>
          </p:cNvPr>
          <p:cNvCxnSpPr/>
          <p:nvPr/>
        </p:nvCxnSpPr>
        <p:spPr>
          <a:xfrm>
            <a:off x="343685" y="5292615"/>
            <a:ext cx="4678173" cy="0"/>
          </a:xfrm>
          <a:prstGeom prst="line">
            <a:avLst/>
          </a:prstGeom>
          <a:ln w="38100"/>
        </p:spPr>
        <p:style>
          <a:lnRef idx="2">
            <a:schemeClr val="accent1"/>
          </a:lnRef>
          <a:fillRef idx="0">
            <a:schemeClr val="accent1"/>
          </a:fillRef>
          <a:effectRef idx="1">
            <a:schemeClr val="accent1"/>
          </a:effectRef>
          <a:fontRef idx="minor">
            <a:schemeClr val="tx1"/>
          </a:fontRef>
        </p:style>
      </p:cxnSp>
      <p:pic>
        <p:nvPicPr>
          <p:cNvPr id="4" name="Picture Placeholder 4" descr="A drawing of a factory and windmills&#10;&#10;Description automatically generated">
            <a:extLst>
              <a:ext uri="{FF2B5EF4-FFF2-40B4-BE49-F238E27FC236}">
                <a16:creationId xmlns:a16="http://schemas.microsoft.com/office/drawing/2014/main" id="{73F43B33-C179-9F37-A937-567D468DFC88}"/>
              </a:ext>
            </a:extLst>
          </p:cNvPr>
          <p:cNvPicPr>
            <a:picLocks noChangeAspect="1"/>
          </p:cNvPicPr>
          <p:nvPr/>
        </p:nvPicPr>
        <p:blipFill>
          <a:blip r:embed="rId2" cstate="print">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t="30355" b="30355"/>
          <a:stretch>
            <a:fillRect/>
          </a:stretch>
        </p:blipFill>
        <p:spPr>
          <a:xfrm flipH="1">
            <a:off x="6871319" y="1804357"/>
            <a:ext cx="5585392" cy="3542538"/>
          </a:xfrm>
          <a:prstGeom prst="rect">
            <a:avLst/>
          </a:prstGeom>
        </p:spPr>
      </p:pic>
      <p:sp>
        <p:nvSpPr>
          <p:cNvPr id="15" name="TextBox 14">
            <a:extLst>
              <a:ext uri="{FF2B5EF4-FFF2-40B4-BE49-F238E27FC236}">
                <a16:creationId xmlns:a16="http://schemas.microsoft.com/office/drawing/2014/main" id="{012E36F4-8E81-8FAE-74F3-C6941626F157}"/>
              </a:ext>
            </a:extLst>
          </p:cNvPr>
          <p:cNvSpPr txBox="1"/>
          <p:nvPr/>
        </p:nvSpPr>
        <p:spPr>
          <a:xfrm>
            <a:off x="-3697" y="2454771"/>
            <a:ext cx="5366711" cy="2246769"/>
          </a:xfrm>
          <a:prstGeom prst="rect">
            <a:avLst/>
          </a:prstGeom>
          <a:noFill/>
        </p:spPr>
        <p:txBody>
          <a:bodyPr wrap="square" lIns="91440" tIns="45720" rIns="91440" bIns="45720" anchor="t">
            <a:spAutoFit/>
          </a:bodyPr>
          <a:lstStyle/>
          <a:p>
            <a:pPr marL="285750" indent="-285750">
              <a:buFont typeface="Arial" panose="020B0604020202020204" pitchFamily="34" charset="0"/>
              <a:buChar char="•"/>
            </a:pPr>
            <a:r>
              <a:rPr lang="en-GB" sz="1400">
                <a:solidFill>
                  <a:srgbClr val="000000"/>
                </a:solidFill>
                <a:latin typeface="Arial"/>
                <a:ea typeface="+mn-lt"/>
                <a:cs typeface="Arial"/>
              </a:rPr>
              <a:t>The floating energy island would serve as a platform for </a:t>
            </a:r>
            <a:r>
              <a:rPr lang="en-GB" sz="1400" b="1">
                <a:solidFill>
                  <a:srgbClr val="000000"/>
                </a:solidFill>
                <a:latin typeface="Arial"/>
                <a:ea typeface="+mn-lt"/>
                <a:cs typeface="Arial"/>
              </a:rPr>
              <a:t>harnessing renewable energy</a:t>
            </a:r>
            <a:r>
              <a:rPr lang="en-GB" sz="1400">
                <a:solidFill>
                  <a:srgbClr val="000000"/>
                </a:solidFill>
                <a:latin typeface="Arial"/>
                <a:ea typeface="+mn-lt"/>
                <a:cs typeface="Arial"/>
              </a:rPr>
              <a:t> sources such as solar, wind, or wave power.</a:t>
            </a:r>
            <a:endParaRPr lang="en-US"/>
          </a:p>
          <a:p>
            <a:endParaRPr lang="en-GB" sz="140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400">
                <a:latin typeface="Arial"/>
                <a:cs typeface="Arial"/>
              </a:rPr>
              <a:t>The energy island would integrate multiple renewable </a:t>
            </a:r>
            <a:r>
              <a:rPr lang="en-GB" sz="1400">
                <a:solidFill>
                  <a:srgbClr val="000000"/>
                </a:solidFill>
                <a:latin typeface="Arial"/>
                <a:cs typeface="Arial"/>
              </a:rPr>
              <a:t>energy systems to </a:t>
            </a:r>
            <a:r>
              <a:rPr lang="en-GB" sz="1400" b="1">
                <a:latin typeface="Arial"/>
                <a:cs typeface="Arial"/>
              </a:rPr>
              <a:t>optimize energy generation and efficiency</a:t>
            </a:r>
            <a:endParaRPr lang="en-GB" b="1"/>
          </a:p>
          <a:p>
            <a:endParaRPr lang="en-GB" sz="140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400">
                <a:latin typeface="Arial"/>
                <a:cs typeface="Arial"/>
              </a:rPr>
              <a:t>Will be constructed using reinforced concrete which will </a:t>
            </a:r>
            <a:r>
              <a:rPr lang="en-GB" sz="1400" b="1">
                <a:latin typeface="Arial"/>
                <a:cs typeface="Arial"/>
              </a:rPr>
              <a:t>ensure the structural integrity of the island</a:t>
            </a:r>
            <a:r>
              <a:rPr lang="en-GB" sz="1400">
                <a:latin typeface="Arial"/>
                <a:cs typeface="Arial"/>
              </a:rPr>
              <a:t> whilst making it suitable for marine applications </a:t>
            </a:r>
            <a:endParaRPr lang="en-GB" sz="1600">
              <a:latin typeface="Arial"/>
              <a:cs typeface="Arial"/>
            </a:endParaRPr>
          </a:p>
        </p:txBody>
      </p:sp>
      <p:sp>
        <p:nvSpPr>
          <p:cNvPr id="17" name="TextBox 16">
            <a:extLst>
              <a:ext uri="{FF2B5EF4-FFF2-40B4-BE49-F238E27FC236}">
                <a16:creationId xmlns:a16="http://schemas.microsoft.com/office/drawing/2014/main" id="{AAED8B11-B291-DC9B-7E14-AA658CE64D76}"/>
              </a:ext>
            </a:extLst>
          </p:cNvPr>
          <p:cNvSpPr txBox="1"/>
          <p:nvPr/>
        </p:nvSpPr>
        <p:spPr>
          <a:xfrm>
            <a:off x="273245" y="5409711"/>
            <a:ext cx="4537477" cy="1169551"/>
          </a:xfrm>
          <a:prstGeom prst="rect">
            <a:avLst/>
          </a:prstGeom>
          <a:noFill/>
        </p:spPr>
        <p:txBody>
          <a:bodyPr wrap="square" lIns="91440" tIns="45720" rIns="91440" bIns="45720" anchor="t">
            <a:spAutoFit/>
          </a:bodyPr>
          <a:lstStyle/>
          <a:p>
            <a:pPr marL="285750" indent="-285750">
              <a:buFont typeface="Arial" panose="020B0604020202020204" pitchFamily="34" charset="0"/>
              <a:buChar char="•"/>
            </a:pPr>
            <a:r>
              <a:rPr lang="en-GB" sz="1400">
                <a:latin typeface="Arial"/>
                <a:cs typeface="Arial"/>
              </a:rPr>
              <a:t>Maintenance and operational costs</a:t>
            </a:r>
            <a:endParaRPr lang="en-US"/>
          </a:p>
          <a:p>
            <a:endParaRPr lang="en-GB" sz="1400">
              <a:latin typeface="Arial"/>
              <a:cs typeface="Arial"/>
            </a:endParaRPr>
          </a:p>
          <a:p>
            <a:pPr marL="285750" indent="-285750">
              <a:buFont typeface="Arial" panose="020B0604020202020204" pitchFamily="34" charset="0"/>
              <a:buChar char="•"/>
            </a:pPr>
            <a:r>
              <a:rPr lang="en-GB" sz="1400">
                <a:latin typeface="Arial"/>
                <a:cs typeface="Arial"/>
              </a:rPr>
              <a:t>Weather and environmental conditions</a:t>
            </a:r>
            <a:endParaRPr lang="en-GB"/>
          </a:p>
          <a:p>
            <a:endParaRPr lang="en-GB" sz="140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400">
                <a:latin typeface="Arial"/>
                <a:cs typeface="Arial"/>
              </a:rPr>
              <a:t>Environmental impact</a:t>
            </a:r>
            <a:endParaRPr lang="en-GB" sz="1600"/>
          </a:p>
        </p:txBody>
      </p:sp>
    </p:spTree>
    <p:extLst>
      <p:ext uri="{BB962C8B-B14F-4D97-AF65-F5344CB8AC3E}">
        <p14:creationId xmlns:p14="http://schemas.microsoft.com/office/powerpoint/2010/main" val="121107125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3EFFF-6E54-72FD-800E-42071E7B9560}"/>
            </a:ext>
          </a:extLst>
        </p:cNvPr>
        <p:cNvGrpSpPr/>
        <p:nvPr/>
      </p:nvGrpSpPr>
      <p:grpSpPr>
        <a:xfrm>
          <a:off x="0" y="0"/>
          <a:ext cx="0" cy="0"/>
          <a:chOff x="0" y="0"/>
          <a:chExt cx="0" cy="0"/>
        </a:xfrm>
      </p:grpSpPr>
      <p:sp>
        <p:nvSpPr>
          <p:cNvPr id="8" name="Wave 7">
            <a:extLst>
              <a:ext uri="{FF2B5EF4-FFF2-40B4-BE49-F238E27FC236}">
                <a16:creationId xmlns:a16="http://schemas.microsoft.com/office/drawing/2014/main" id="{57D35DB9-6522-1AC4-0B0D-F0AE046D44CB}"/>
              </a:ext>
            </a:extLst>
          </p:cNvPr>
          <p:cNvSpPr/>
          <p:nvPr/>
        </p:nvSpPr>
        <p:spPr>
          <a:xfrm rot="5400000" flipV="1">
            <a:off x="6089289" y="-1137634"/>
            <a:ext cx="6997701" cy="9275672"/>
          </a:xfrm>
          <a:prstGeom prst="wave">
            <a:avLst>
              <a:gd name="adj1" fmla="val 6269"/>
              <a:gd name="adj2" fmla="val 0"/>
            </a:avLst>
          </a:prstGeom>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4390CF87-D0D0-257C-B33D-3E68346903B4}"/>
              </a:ext>
            </a:extLst>
          </p:cNvPr>
          <p:cNvSpPr/>
          <p:nvPr/>
        </p:nvSpPr>
        <p:spPr>
          <a:xfrm>
            <a:off x="219386" y="1096945"/>
            <a:ext cx="4464998" cy="640329"/>
          </a:xfrm>
          <a:prstGeom prst="rect">
            <a:avLst/>
          </a:prstGeom>
          <a:solidFill>
            <a:schemeClr val="accent1">
              <a:alpha val="6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i="1"/>
              <a:t>Shows the concept design for the whole island.</a:t>
            </a:r>
          </a:p>
        </p:txBody>
      </p:sp>
      <p:sp>
        <p:nvSpPr>
          <p:cNvPr id="2" name="Rectangle 1">
            <a:extLst>
              <a:ext uri="{FF2B5EF4-FFF2-40B4-BE49-F238E27FC236}">
                <a16:creationId xmlns:a16="http://schemas.microsoft.com/office/drawing/2014/main" id="{BF2CC52E-5517-3802-1025-6ACFCD3FDB60}"/>
              </a:ext>
            </a:extLst>
          </p:cNvPr>
          <p:cNvSpPr/>
          <p:nvPr/>
        </p:nvSpPr>
        <p:spPr>
          <a:xfrm>
            <a:off x="-95943" y="419755"/>
            <a:ext cx="4917855" cy="472822"/>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E3BE4442-A351-DC03-E576-D6B16FC10207}"/>
              </a:ext>
            </a:extLst>
          </p:cNvPr>
          <p:cNvSpPr txBox="1"/>
          <p:nvPr/>
        </p:nvSpPr>
        <p:spPr>
          <a:xfrm>
            <a:off x="92102" y="65812"/>
            <a:ext cx="5118812" cy="707886"/>
          </a:xfrm>
          <a:prstGeom prst="rect">
            <a:avLst/>
          </a:prstGeom>
          <a:noFill/>
        </p:spPr>
        <p:txBody>
          <a:bodyPr wrap="square" lIns="91440" tIns="45720" rIns="91440" bIns="45720" rtlCol="0" anchor="t">
            <a:spAutoFit/>
          </a:bodyPr>
          <a:lstStyle/>
          <a:p>
            <a:r>
              <a:rPr lang="en-GB" sz="4000" b="1">
                <a:effectLst>
                  <a:outerShdw blurRad="38100" dist="38100" dir="2700000" algn="tl">
                    <a:srgbClr val="000000">
                      <a:alpha val="43137"/>
                    </a:srgbClr>
                  </a:outerShdw>
                </a:effectLst>
              </a:rPr>
              <a:t>CONCEPT DESIGN II</a:t>
            </a:r>
          </a:p>
        </p:txBody>
      </p:sp>
      <p:sp>
        <p:nvSpPr>
          <p:cNvPr id="5" name="Rectangle 4">
            <a:extLst>
              <a:ext uri="{FF2B5EF4-FFF2-40B4-BE49-F238E27FC236}">
                <a16:creationId xmlns:a16="http://schemas.microsoft.com/office/drawing/2014/main" id="{A4735E15-F8A7-0DC0-0B6B-FA67F8F8AEA2}"/>
              </a:ext>
            </a:extLst>
          </p:cNvPr>
          <p:cNvSpPr/>
          <p:nvPr/>
        </p:nvSpPr>
        <p:spPr>
          <a:xfrm>
            <a:off x="-107687" y="1942483"/>
            <a:ext cx="2533650" cy="472822"/>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48357FB9-7BF6-FC3C-D716-E5C0C7B74678}"/>
              </a:ext>
            </a:extLst>
          </p:cNvPr>
          <p:cNvSpPr txBox="1"/>
          <p:nvPr/>
        </p:nvSpPr>
        <p:spPr>
          <a:xfrm>
            <a:off x="466909" y="1978839"/>
            <a:ext cx="1914604" cy="400110"/>
          </a:xfrm>
          <a:prstGeom prst="rect">
            <a:avLst/>
          </a:prstGeom>
          <a:noFill/>
        </p:spPr>
        <p:txBody>
          <a:bodyPr wrap="square" rtlCol="0">
            <a:spAutoFit/>
          </a:bodyPr>
          <a:lstStyle/>
          <a:p>
            <a:r>
              <a:rPr lang="en-GB" sz="2000" b="1"/>
              <a:t>Main Features</a:t>
            </a:r>
            <a:endParaRPr lang="en-GB" b="1"/>
          </a:p>
        </p:txBody>
      </p:sp>
      <p:cxnSp>
        <p:nvCxnSpPr>
          <p:cNvPr id="9" name="Straight Connector 8">
            <a:extLst>
              <a:ext uri="{FF2B5EF4-FFF2-40B4-BE49-F238E27FC236}">
                <a16:creationId xmlns:a16="http://schemas.microsoft.com/office/drawing/2014/main" id="{CA2FCC11-20C0-A5CF-BE4A-975B0E02F0FF}"/>
              </a:ext>
            </a:extLst>
          </p:cNvPr>
          <p:cNvCxnSpPr/>
          <p:nvPr/>
        </p:nvCxnSpPr>
        <p:spPr>
          <a:xfrm>
            <a:off x="272566" y="2479542"/>
            <a:ext cx="4678173" cy="0"/>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11" name="Rectangle 10">
            <a:extLst>
              <a:ext uri="{FF2B5EF4-FFF2-40B4-BE49-F238E27FC236}">
                <a16:creationId xmlns:a16="http://schemas.microsoft.com/office/drawing/2014/main" id="{5BABC8CB-A900-2E81-51E6-B47BCEEB18B0}"/>
              </a:ext>
            </a:extLst>
          </p:cNvPr>
          <p:cNvSpPr/>
          <p:nvPr/>
        </p:nvSpPr>
        <p:spPr>
          <a:xfrm>
            <a:off x="-126215" y="4710733"/>
            <a:ext cx="2533650" cy="472822"/>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EFAC3F48-A94F-1BC8-0FF0-CEF0A9D87C10}"/>
              </a:ext>
            </a:extLst>
          </p:cNvPr>
          <p:cNvSpPr txBox="1"/>
          <p:nvPr/>
        </p:nvSpPr>
        <p:spPr>
          <a:xfrm>
            <a:off x="448381" y="4747089"/>
            <a:ext cx="1914604" cy="400110"/>
          </a:xfrm>
          <a:prstGeom prst="rect">
            <a:avLst/>
          </a:prstGeom>
          <a:noFill/>
        </p:spPr>
        <p:txBody>
          <a:bodyPr wrap="square" rtlCol="0">
            <a:spAutoFit/>
          </a:bodyPr>
          <a:lstStyle/>
          <a:p>
            <a:r>
              <a:rPr lang="en-GB" sz="2000" b="1"/>
              <a:t>Limitations</a:t>
            </a:r>
            <a:endParaRPr lang="en-GB" b="1"/>
          </a:p>
        </p:txBody>
      </p:sp>
      <p:cxnSp>
        <p:nvCxnSpPr>
          <p:cNvPr id="13" name="Straight Connector 12">
            <a:extLst>
              <a:ext uri="{FF2B5EF4-FFF2-40B4-BE49-F238E27FC236}">
                <a16:creationId xmlns:a16="http://schemas.microsoft.com/office/drawing/2014/main" id="{BDB36A56-A6D8-6EE4-B52A-E52368479FE0}"/>
              </a:ext>
            </a:extLst>
          </p:cNvPr>
          <p:cNvCxnSpPr/>
          <p:nvPr/>
        </p:nvCxnSpPr>
        <p:spPr>
          <a:xfrm>
            <a:off x="343685" y="5292615"/>
            <a:ext cx="4678173" cy="0"/>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012E36F4-8E81-8FAE-74F3-C6941626F157}"/>
              </a:ext>
            </a:extLst>
          </p:cNvPr>
          <p:cNvSpPr txBox="1"/>
          <p:nvPr/>
        </p:nvSpPr>
        <p:spPr>
          <a:xfrm>
            <a:off x="-3697" y="2454771"/>
            <a:ext cx="5366711" cy="2246769"/>
          </a:xfrm>
          <a:prstGeom prst="rect">
            <a:avLst/>
          </a:prstGeom>
          <a:noFill/>
        </p:spPr>
        <p:txBody>
          <a:bodyPr wrap="square" lIns="91440" tIns="45720" rIns="91440" bIns="45720" anchor="t">
            <a:spAutoFit/>
          </a:bodyPr>
          <a:lstStyle/>
          <a:p>
            <a:pPr marL="285750" indent="-285750">
              <a:buFont typeface="Arial" panose="020B0604020202020204" pitchFamily="34" charset="0"/>
              <a:buChar char="•"/>
            </a:pPr>
            <a:r>
              <a:rPr lang="en-GB" sz="1400">
                <a:solidFill>
                  <a:srgbClr val="000000"/>
                </a:solidFill>
                <a:latin typeface="Arial"/>
                <a:ea typeface="+mn-lt"/>
                <a:cs typeface="Arial"/>
              </a:rPr>
              <a:t>The floating energy island would serve as a platform for </a:t>
            </a:r>
            <a:r>
              <a:rPr lang="en-GB" sz="1400" b="1">
                <a:solidFill>
                  <a:srgbClr val="000000"/>
                </a:solidFill>
                <a:latin typeface="Arial"/>
                <a:ea typeface="+mn-lt"/>
                <a:cs typeface="Arial"/>
              </a:rPr>
              <a:t>harnessing renewable energy</a:t>
            </a:r>
            <a:r>
              <a:rPr lang="en-GB" sz="1400">
                <a:solidFill>
                  <a:srgbClr val="000000"/>
                </a:solidFill>
                <a:latin typeface="Arial"/>
                <a:ea typeface="+mn-lt"/>
                <a:cs typeface="Arial"/>
              </a:rPr>
              <a:t> sources such as solar, wind, or wave power.</a:t>
            </a:r>
            <a:endParaRPr lang="en-US"/>
          </a:p>
          <a:p>
            <a:endParaRPr lang="en-GB" sz="140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400">
                <a:latin typeface="Arial"/>
                <a:cs typeface="Arial"/>
              </a:rPr>
              <a:t>The energy island would integrate multiple renewable </a:t>
            </a:r>
            <a:r>
              <a:rPr lang="en-GB" sz="1400">
                <a:solidFill>
                  <a:srgbClr val="000000"/>
                </a:solidFill>
                <a:latin typeface="Arial"/>
                <a:cs typeface="Arial"/>
              </a:rPr>
              <a:t>energy systems to </a:t>
            </a:r>
            <a:r>
              <a:rPr lang="en-GB" sz="1400" b="1">
                <a:latin typeface="Arial"/>
                <a:cs typeface="Arial"/>
              </a:rPr>
              <a:t>optimize energy generation and efficiency</a:t>
            </a:r>
            <a:endParaRPr lang="en-GB" b="1"/>
          </a:p>
          <a:p>
            <a:endParaRPr lang="en-GB" sz="140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400">
                <a:latin typeface="Arial"/>
                <a:cs typeface="Arial"/>
              </a:rPr>
              <a:t>Will be constructed using reinforced concrete which will </a:t>
            </a:r>
            <a:r>
              <a:rPr lang="en-GB" sz="1400" b="1">
                <a:latin typeface="Arial"/>
                <a:cs typeface="Arial"/>
              </a:rPr>
              <a:t>ensure the structural integrity of the island</a:t>
            </a:r>
            <a:r>
              <a:rPr lang="en-GB" sz="1400">
                <a:latin typeface="Arial"/>
                <a:cs typeface="Arial"/>
              </a:rPr>
              <a:t> whilst making it suitable for marine applications </a:t>
            </a:r>
            <a:endParaRPr lang="en-GB" sz="1600">
              <a:latin typeface="Arial"/>
              <a:cs typeface="Arial"/>
            </a:endParaRPr>
          </a:p>
        </p:txBody>
      </p:sp>
      <p:sp>
        <p:nvSpPr>
          <p:cNvPr id="17" name="TextBox 16">
            <a:extLst>
              <a:ext uri="{FF2B5EF4-FFF2-40B4-BE49-F238E27FC236}">
                <a16:creationId xmlns:a16="http://schemas.microsoft.com/office/drawing/2014/main" id="{AAED8B11-B291-DC9B-7E14-AA658CE64D76}"/>
              </a:ext>
            </a:extLst>
          </p:cNvPr>
          <p:cNvSpPr txBox="1"/>
          <p:nvPr/>
        </p:nvSpPr>
        <p:spPr>
          <a:xfrm>
            <a:off x="273245" y="5409711"/>
            <a:ext cx="4537477" cy="1169551"/>
          </a:xfrm>
          <a:prstGeom prst="rect">
            <a:avLst/>
          </a:prstGeom>
          <a:noFill/>
        </p:spPr>
        <p:txBody>
          <a:bodyPr wrap="square" lIns="91440" tIns="45720" rIns="91440" bIns="45720" anchor="t">
            <a:spAutoFit/>
          </a:bodyPr>
          <a:lstStyle/>
          <a:p>
            <a:pPr marL="285750" indent="-285750">
              <a:buFont typeface="Arial" panose="020B0604020202020204" pitchFamily="34" charset="0"/>
              <a:buChar char="•"/>
            </a:pPr>
            <a:r>
              <a:rPr lang="en-GB" sz="1400">
                <a:latin typeface="Arial"/>
                <a:cs typeface="Arial"/>
              </a:rPr>
              <a:t>Maintenance and operational costs</a:t>
            </a:r>
            <a:endParaRPr lang="en-US"/>
          </a:p>
          <a:p>
            <a:endParaRPr lang="en-GB" sz="1400">
              <a:latin typeface="Arial"/>
              <a:cs typeface="Arial"/>
            </a:endParaRPr>
          </a:p>
          <a:p>
            <a:pPr marL="285750" indent="-285750">
              <a:buFont typeface="Arial" panose="020B0604020202020204" pitchFamily="34" charset="0"/>
              <a:buChar char="•"/>
            </a:pPr>
            <a:r>
              <a:rPr lang="en-GB" sz="1400">
                <a:latin typeface="Arial"/>
                <a:cs typeface="Arial"/>
              </a:rPr>
              <a:t>Weather and environmental conditions</a:t>
            </a:r>
            <a:endParaRPr lang="en-GB"/>
          </a:p>
          <a:p>
            <a:endParaRPr lang="en-GB" sz="140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400">
                <a:latin typeface="Arial"/>
                <a:cs typeface="Arial"/>
              </a:rPr>
              <a:t>Environmental impact</a:t>
            </a:r>
            <a:endParaRPr lang="en-GB" sz="1600"/>
          </a:p>
        </p:txBody>
      </p:sp>
      <p:pic>
        <p:nvPicPr>
          <p:cNvPr id="3" name="Picture 2" descr="A drawing of a solar panel and wind turbines&#10;&#10;Description automatically generated">
            <a:extLst>
              <a:ext uri="{FF2B5EF4-FFF2-40B4-BE49-F238E27FC236}">
                <a16:creationId xmlns:a16="http://schemas.microsoft.com/office/drawing/2014/main" id="{7954E73D-D4E6-F070-3676-92D3B272C37F}"/>
              </a:ext>
            </a:extLst>
          </p:cNvPr>
          <p:cNvPicPr>
            <a:picLocks noChangeAspect="1"/>
          </p:cNvPicPr>
          <p:nvPr/>
        </p:nvPicPr>
        <p:blipFill>
          <a:blip r:embed="rId2"/>
          <a:stretch>
            <a:fillRect/>
          </a:stretch>
        </p:blipFill>
        <p:spPr>
          <a:xfrm>
            <a:off x="7100655" y="2157364"/>
            <a:ext cx="4483697" cy="3133804"/>
          </a:xfrm>
          <a:prstGeom prst="rect">
            <a:avLst/>
          </a:prstGeom>
        </p:spPr>
      </p:pic>
      <p:cxnSp>
        <p:nvCxnSpPr>
          <p:cNvPr id="10" name="Straight Arrow Connector 9">
            <a:extLst>
              <a:ext uri="{FF2B5EF4-FFF2-40B4-BE49-F238E27FC236}">
                <a16:creationId xmlns:a16="http://schemas.microsoft.com/office/drawing/2014/main" id="{8B412136-1032-5DA5-F132-62857F5F2147}"/>
              </a:ext>
            </a:extLst>
          </p:cNvPr>
          <p:cNvCxnSpPr/>
          <p:nvPr/>
        </p:nvCxnSpPr>
        <p:spPr>
          <a:xfrm>
            <a:off x="7307943" y="1338943"/>
            <a:ext cx="914400" cy="914400"/>
          </a:xfrm>
          <a:prstGeom prst="straightConnector1">
            <a:avLst/>
          </a:prstGeom>
          <a:ln>
            <a:solidFill>
              <a:schemeClr val="tx2"/>
            </a:solidFill>
            <a:tailEnd type="triangle"/>
          </a:ln>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8DBF765C-3F50-78B8-D9F7-0811AB77EAD1}"/>
              </a:ext>
            </a:extLst>
          </p:cNvPr>
          <p:cNvSpPr txBox="1"/>
          <p:nvPr/>
        </p:nvSpPr>
        <p:spPr>
          <a:xfrm>
            <a:off x="6439926" y="947110"/>
            <a:ext cx="169254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rPr>
              <a:t>Wind turbines</a:t>
            </a:r>
          </a:p>
        </p:txBody>
      </p:sp>
      <p:cxnSp>
        <p:nvCxnSpPr>
          <p:cNvPr id="18" name="Straight Arrow Connector 17">
            <a:extLst>
              <a:ext uri="{FF2B5EF4-FFF2-40B4-BE49-F238E27FC236}">
                <a16:creationId xmlns:a16="http://schemas.microsoft.com/office/drawing/2014/main" id="{273360BF-7CF6-FFAC-BF5B-B5646549AFE2}"/>
              </a:ext>
            </a:extLst>
          </p:cNvPr>
          <p:cNvCxnSpPr>
            <a:cxnSpLocks/>
          </p:cNvCxnSpPr>
          <p:nvPr/>
        </p:nvCxnSpPr>
        <p:spPr>
          <a:xfrm flipH="1">
            <a:off x="9365342" y="1441752"/>
            <a:ext cx="500743" cy="1174448"/>
          </a:xfrm>
          <a:prstGeom prst="straightConnector1">
            <a:avLst/>
          </a:prstGeom>
          <a:ln>
            <a:solidFill>
              <a:schemeClr val="tx2"/>
            </a:solidFill>
            <a:tailEnd type="triangle"/>
          </a:ln>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313B5088-69BC-A9F6-C1DC-88138BDE751F}"/>
              </a:ext>
            </a:extLst>
          </p:cNvPr>
          <p:cNvSpPr txBox="1"/>
          <p:nvPr/>
        </p:nvSpPr>
        <p:spPr>
          <a:xfrm>
            <a:off x="9420087" y="1093303"/>
            <a:ext cx="199650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rPr>
              <a:t>Point absorbers</a:t>
            </a:r>
          </a:p>
        </p:txBody>
      </p:sp>
      <p:cxnSp>
        <p:nvCxnSpPr>
          <p:cNvPr id="21" name="Straight Arrow Connector 20">
            <a:extLst>
              <a:ext uri="{FF2B5EF4-FFF2-40B4-BE49-F238E27FC236}">
                <a16:creationId xmlns:a16="http://schemas.microsoft.com/office/drawing/2014/main" id="{3498D028-D644-0D93-C235-B1228C5BF6D8}"/>
              </a:ext>
            </a:extLst>
          </p:cNvPr>
          <p:cNvCxnSpPr>
            <a:cxnSpLocks/>
          </p:cNvCxnSpPr>
          <p:nvPr/>
        </p:nvCxnSpPr>
        <p:spPr>
          <a:xfrm flipV="1">
            <a:off x="9327847" y="4412343"/>
            <a:ext cx="249162" cy="1153885"/>
          </a:xfrm>
          <a:prstGeom prst="straightConnector1">
            <a:avLst/>
          </a:prstGeom>
          <a:ln>
            <a:solidFill>
              <a:schemeClr val="tx2"/>
            </a:solidFill>
            <a:tailEnd type="triangle"/>
          </a:ln>
        </p:spPr>
        <p:style>
          <a:lnRef idx="2">
            <a:schemeClr val="accent1"/>
          </a:lnRef>
          <a:fillRef idx="0">
            <a:schemeClr val="accent1"/>
          </a:fillRef>
          <a:effectRef idx="1">
            <a:schemeClr val="accent1"/>
          </a:effectRef>
          <a:fontRef idx="minor">
            <a:schemeClr val="tx1"/>
          </a:fontRef>
        </p:style>
      </p:cxnSp>
      <p:sp>
        <p:nvSpPr>
          <p:cNvPr id="22" name="TextBox 21">
            <a:extLst>
              <a:ext uri="{FF2B5EF4-FFF2-40B4-BE49-F238E27FC236}">
                <a16:creationId xmlns:a16="http://schemas.microsoft.com/office/drawing/2014/main" id="{3570769E-C256-2CD6-C05A-A0E05FAED4F8}"/>
              </a:ext>
            </a:extLst>
          </p:cNvPr>
          <p:cNvSpPr txBox="1"/>
          <p:nvPr/>
        </p:nvSpPr>
        <p:spPr>
          <a:xfrm>
            <a:off x="8713304" y="5687391"/>
            <a:ext cx="231913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2"/>
                </a:solidFill>
              </a:rPr>
              <a:t>Solar Panels</a:t>
            </a:r>
          </a:p>
        </p:txBody>
      </p:sp>
    </p:spTree>
    <p:extLst>
      <p:ext uri="{BB962C8B-B14F-4D97-AF65-F5344CB8AC3E}">
        <p14:creationId xmlns:p14="http://schemas.microsoft.com/office/powerpoint/2010/main" val="222756611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70794B-DC6C-A0DE-99EF-B8A3B5CF2D87}"/>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57C88908-924D-13DC-01AE-4A4A8FF8FF9C}"/>
              </a:ext>
            </a:extLst>
          </p:cNvPr>
          <p:cNvSpPr/>
          <p:nvPr/>
        </p:nvSpPr>
        <p:spPr>
          <a:xfrm>
            <a:off x="-25400" y="0"/>
            <a:ext cx="5930900" cy="68453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DC664EDF-13C4-841B-D22E-DF0468C538AA}"/>
              </a:ext>
            </a:extLst>
          </p:cNvPr>
          <p:cNvSpPr/>
          <p:nvPr/>
        </p:nvSpPr>
        <p:spPr>
          <a:xfrm>
            <a:off x="6235639" y="1028084"/>
            <a:ext cx="5956361" cy="468369"/>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a:solidFill>
                <a:schemeClr val="tx1"/>
              </a:solidFill>
            </a:endParaRPr>
          </a:p>
        </p:txBody>
      </p:sp>
      <p:sp>
        <p:nvSpPr>
          <p:cNvPr id="2" name="Title 1">
            <a:extLst>
              <a:ext uri="{FF2B5EF4-FFF2-40B4-BE49-F238E27FC236}">
                <a16:creationId xmlns:a16="http://schemas.microsoft.com/office/drawing/2014/main" id="{BD1B2C7F-243C-0C7E-2FFC-3102658D101B}"/>
              </a:ext>
            </a:extLst>
          </p:cNvPr>
          <p:cNvSpPr>
            <a:spLocks noGrp="1"/>
          </p:cNvSpPr>
          <p:nvPr>
            <p:ph type="title"/>
          </p:nvPr>
        </p:nvSpPr>
        <p:spPr>
          <a:xfrm>
            <a:off x="6392583" y="674105"/>
            <a:ext cx="5196720" cy="936738"/>
          </a:xfrm>
        </p:spPr>
        <p:txBody>
          <a:bodyPr anchor="b">
            <a:normAutofit/>
          </a:bodyPr>
          <a:lstStyle/>
          <a:p>
            <a:r>
              <a:rPr lang="en-GB" sz="4000" b="1">
                <a:latin typeface="+mn-lt"/>
              </a:rPr>
              <a:t>Materials</a:t>
            </a:r>
            <a:endParaRPr lang="en-US" sz="4000" b="1">
              <a:latin typeface="+mn-lt"/>
            </a:endParaRPr>
          </a:p>
        </p:txBody>
      </p:sp>
      <p:sp>
        <p:nvSpPr>
          <p:cNvPr id="9" name="Content Placeholder 8">
            <a:extLst>
              <a:ext uri="{FF2B5EF4-FFF2-40B4-BE49-F238E27FC236}">
                <a16:creationId xmlns:a16="http://schemas.microsoft.com/office/drawing/2014/main" id="{1E50E256-CD27-3029-8697-5F44B45036F5}"/>
              </a:ext>
            </a:extLst>
          </p:cNvPr>
          <p:cNvSpPr>
            <a:spLocks noGrp="1"/>
          </p:cNvSpPr>
          <p:nvPr>
            <p:ph idx="1"/>
          </p:nvPr>
        </p:nvSpPr>
        <p:spPr>
          <a:xfrm>
            <a:off x="6392583" y="2759784"/>
            <a:ext cx="4770896" cy="3542338"/>
          </a:xfrm>
        </p:spPr>
        <p:txBody>
          <a:bodyPr anchor="t">
            <a:normAutofit/>
          </a:bodyPr>
          <a:lstStyle/>
          <a:p>
            <a:r>
              <a:rPr lang="en-US" sz="1800">
                <a:solidFill>
                  <a:schemeClr val="tx1">
                    <a:alpha val="80000"/>
                  </a:schemeClr>
                </a:solidFill>
                <a:latin typeface="Aptos"/>
                <a:cs typeface="Arial"/>
              </a:rPr>
              <a:t>Would be constructed using concrete reinforced with Class F fly ash (SCM). This type of concrete offers enhanced durability, resistance to corrosion, and long-term strength, making it suitable for marine applications and ensuring the structural integrity of the island in harsh marine environments.</a:t>
            </a:r>
          </a:p>
          <a:p>
            <a:r>
              <a:rPr lang="en-US" sz="1800">
                <a:solidFill>
                  <a:schemeClr val="tx1">
                    <a:alpha val="80000"/>
                  </a:schemeClr>
                </a:solidFill>
                <a:cs typeface="Arial"/>
              </a:rPr>
              <a:t>By incorporating industrial by-products like fly ash, blended cements contribute to the reduction of carbon emissions and promote sustainability in construction practices.</a:t>
            </a:r>
          </a:p>
          <a:p>
            <a:endParaRPr lang="en-US" sz="1800">
              <a:solidFill>
                <a:srgbClr val="000000">
                  <a:alpha val="80000"/>
                </a:srgbClr>
              </a:solidFill>
              <a:cs typeface="Arial"/>
            </a:endParaRPr>
          </a:p>
          <a:p>
            <a:pPr marL="0" indent="0">
              <a:buNone/>
            </a:pPr>
            <a:endParaRPr lang="en-US" sz="1800">
              <a:solidFill>
                <a:srgbClr val="000000">
                  <a:alpha val="80000"/>
                </a:srgbClr>
              </a:solidFill>
              <a:cs typeface="Arial"/>
            </a:endParaRPr>
          </a:p>
          <a:p>
            <a:endParaRPr lang="en-US" sz="1800">
              <a:solidFill>
                <a:srgbClr val="000000">
                  <a:alpha val="80000"/>
                </a:srgbClr>
              </a:solidFill>
            </a:endParaRPr>
          </a:p>
        </p:txBody>
      </p:sp>
      <p:sp>
        <p:nvSpPr>
          <p:cNvPr id="4" name="TextBox 3">
            <a:extLst>
              <a:ext uri="{FF2B5EF4-FFF2-40B4-BE49-F238E27FC236}">
                <a16:creationId xmlns:a16="http://schemas.microsoft.com/office/drawing/2014/main" id="{6FAB747C-D141-3F43-A37E-EC048989670B}"/>
              </a:ext>
            </a:extLst>
          </p:cNvPr>
          <p:cNvSpPr txBox="1"/>
          <p:nvPr/>
        </p:nvSpPr>
        <p:spPr>
          <a:xfrm>
            <a:off x="6646431" y="2210233"/>
            <a:ext cx="4507918" cy="6186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90000"/>
              </a:lnSpc>
              <a:spcBef>
                <a:spcPts val="1000"/>
              </a:spcBef>
            </a:pPr>
            <a:r>
              <a:rPr lang="en-US" b="1">
                <a:solidFill>
                  <a:schemeClr val="tx1">
                    <a:alpha val="80000"/>
                  </a:schemeClr>
                </a:solidFill>
                <a:latin typeface="Arial"/>
                <a:cs typeface="Arial"/>
              </a:rPr>
              <a:t>Construction Material:</a:t>
            </a:r>
            <a:endParaRPr lang="en-US" b="1">
              <a:solidFill>
                <a:schemeClr val="tx1">
                  <a:alpha val="80000"/>
                </a:schemeClr>
              </a:solidFill>
            </a:endParaRPr>
          </a:p>
          <a:p>
            <a:endParaRPr lang="en-US">
              <a:solidFill>
                <a:schemeClr val="tx1">
                  <a:alpha val="80000"/>
                </a:schemeClr>
              </a:solidFill>
            </a:endParaRPr>
          </a:p>
        </p:txBody>
      </p:sp>
      <p:pic>
        <p:nvPicPr>
          <p:cNvPr id="6" name="Picture 5" descr="floating solar system">
            <a:extLst>
              <a:ext uri="{FF2B5EF4-FFF2-40B4-BE49-F238E27FC236}">
                <a16:creationId xmlns:a16="http://schemas.microsoft.com/office/drawing/2014/main" id="{228F55DA-197B-632F-593A-26C2E5AE2FA5}"/>
              </a:ext>
            </a:extLst>
          </p:cNvPr>
          <p:cNvPicPr>
            <a:picLocks noChangeAspect="1"/>
          </p:cNvPicPr>
          <p:nvPr/>
        </p:nvPicPr>
        <p:blipFill rotWithShape="1">
          <a:blip r:embed="rId2"/>
          <a:srcRect t="19841" b="23810"/>
          <a:stretch/>
        </p:blipFill>
        <p:spPr>
          <a:xfrm>
            <a:off x="381000" y="2095500"/>
            <a:ext cx="5346700" cy="2654303"/>
          </a:xfrm>
          <a:prstGeom prst="rect">
            <a:avLst/>
          </a:prstGeom>
        </p:spPr>
      </p:pic>
      <p:sp>
        <p:nvSpPr>
          <p:cNvPr id="8" name="TextBox 7">
            <a:extLst>
              <a:ext uri="{FF2B5EF4-FFF2-40B4-BE49-F238E27FC236}">
                <a16:creationId xmlns:a16="http://schemas.microsoft.com/office/drawing/2014/main" id="{168625FB-CC2F-AC83-A3D4-223FE329E06F}"/>
              </a:ext>
            </a:extLst>
          </p:cNvPr>
          <p:cNvSpPr txBox="1"/>
          <p:nvPr/>
        </p:nvSpPr>
        <p:spPr>
          <a:xfrm>
            <a:off x="-38100" y="6400800"/>
            <a:ext cx="618490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solidFill>
                  <a:schemeClr val="bg1"/>
                </a:solidFill>
              </a:rPr>
              <a:t>https://www.mibetsolar.com/blog/scientists-want-to-launch-floating-solar-power-system_b14</a:t>
            </a:r>
          </a:p>
        </p:txBody>
      </p:sp>
    </p:spTree>
    <p:extLst>
      <p:ext uri="{BB962C8B-B14F-4D97-AF65-F5344CB8AC3E}">
        <p14:creationId xmlns:p14="http://schemas.microsoft.com/office/powerpoint/2010/main" val="55498724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090079-194A-0ED5-C572-543DFC41E25A}"/>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BB78AF49-BB87-5570-2338-D4D2C8BFB000}"/>
              </a:ext>
            </a:extLst>
          </p:cNvPr>
          <p:cNvSpPr/>
          <p:nvPr/>
        </p:nvSpPr>
        <p:spPr>
          <a:xfrm>
            <a:off x="-25400" y="0"/>
            <a:ext cx="5930900" cy="68453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F702088A-1277-DC76-4E54-676193244622}"/>
              </a:ext>
            </a:extLst>
          </p:cNvPr>
          <p:cNvSpPr/>
          <p:nvPr/>
        </p:nvSpPr>
        <p:spPr>
          <a:xfrm>
            <a:off x="6235639" y="1028084"/>
            <a:ext cx="5956361" cy="468369"/>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a:solidFill>
                <a:schemeClr val="tx1"/>
              </a:solidFill>
            </a:endParaRPr>
          </a:p>
        </p:txBody>
      </p:sp>
      <p:sp>
        <p:nvSpPr>
          <p:cNvPr id="2" name="Title 1">
            <a:extLst>
              <a:ext uri="{FF2B5EF4-FFF2-40B4-BE49-F238E27FC236}">
                <a16:creationId xmlns:a16="http://schemas.microsoft.com/office/drawing/2014/main" id="{20623FBB-3768-A54F-CD8E-1A997915ABD3}"/>
              </a:ext>
            </a:extLst>
          </p:cNvPr>
          <p:cNvSpPr>
            <a:spLocks noGrp="1"/>
          </p:cNvSpPr>
          <p:nvPr>
            <p:ph type="title"/>
          </p:nvPr>
        </p:nvSpPr>
        <p:spPr>
          <a:xfrm>
            <a:off x="6392583" y="674105"/>
            <a:ext cx="5196720" cy="936738"/>
          </a:xfrm>
        </p:spPr>
        <p:txBody>
          <a:bodyPr anchor="b">
            <a:normAutofit/>
          </a:bodyPr>
          <a:lstStyle/>
          <a:p>
            <a:r>
              <a:rPr lang="en-GB" sz="4000" b="1">
                <a:latin typeface="+mn-lt"/>
              </a:rPr>
              <a:t>Island Features</a:t>
            </a:r>
            <a:endParaRPr lang="en-US" sz="4000" b="1">
              <a:latin typeface="+mn-lt"/>
            </a:endParaRPr>
          </a:p>
        </p:txBody>
      </p:sp>
      <p:sp>
        <p:nvSpPr>
          <p:cNvPr id="9" name="Content Placeholder 8">
            <a:extLst>
              <a:ext uri="{FF2B5EF4-FFF2-40B4-BE49-F238E27FC236}">
                <a16:creationId xmlns:a16="http://schemas.microsoft.com/office/drawing/2014/main" id="{D89D6CA7-989D-64C5-59B0-1EF88045822C}"/>
              </a:ext>
            </a:extLst>
          </p:cNvPr>
          <p:cNvSpPr>
            <a:spLocks noGrp="1"/>
          </p:cNvSpPr>
          <p:nvPr>
            <p:ph idx="1"/>
          </p:nvPr>
        </p:nvSpPr>
        <p:spPr>
          <a:xfrm>
            <a:off x="6392583" y="1997784"/>
            <a:ext cx="4434721" cy="3710427"/>
          </a:xfrm>
        </p:spPr>
        <p:txBody>
          <a:bodyPr anchor="t">
            <a:normAutofit/>
          </a:bodyPr>
          <a:lstStyle/>
          <a:p>
            <a:r>
              <a:rPr lang="en-US" sz="1800">
                <a:solidFill>
                  <a:schemeClr val="tx1">
                    <a:alpha val="80000"/>
                  </a:schemeClr>
                </a:solidFill>
              </a:rPr>
              <a:t>Solar panels mounted on central island</a:t>
            </a:r>
          </a:p>
          <a:p>
            <a:r>
              <a:rPr lang="en-US" sz="1800">
                <a:solidFill>
                  <a:schemeClr val="tx1">
                    <a:alpha val="80000"/>
                  </a:schemeClr>
                </a:solidFill>
              </a:rPr>
              <a:t>Control systems present and access for ships to dock</a:t>
            </a:r>
          </a:p>
          <a:p>
            <a:r>
              <a:rPr lang="en-US" sz="1800">
                <a:solidFill>
                  <a:schemeClr val="tx1">
                    <a:alpha val="80000"/>
                  </a:schemeClr>
                </a:solidFill>
              </a:rPr>
              <a:t>Wind turbines surrounding the island</a:t>
            </a:r>
          </a:p>
          <a:p>
            <a:r>
              <a:rPr lang="en-US" sz="1800">
                <a:solidFill>
                  <a:schemeClr val="tx1">
                    <a:alpha val="80000"/>
                  </a:schemeClr>
                </a:solidFill>
              </a:rPr>
              <a:t>Floating foundation design</a:t>
            </a:r>
          </a:p>
          <a:p>
            <a:pPr lvl="1">
              <a:buFont typeface="Courier New" panose="020B0604020202020204" pitchFamily="34" charset="0"/>
              <a:buChar char="o"/>
            </a:pPr>
            <a:r>
              <a:rPr lang="en-US" sz="1800">
                <a:solidFill>
                  <a:schemeClr val="tx1">
                    <a:alpha val="80000"/>
                  </a:schemeClr>
                </a:solidFill>
              </a:rPr>
              <a:t>Artificial islands must be in shallow waters</a:t>
            </a:r>
          </a:p>
          <a:p>
            <a:pPr lvl="1">
              <a:buFont typeface="Courier New" panose="020B0604020202020204" pitchFamily="34" charset="0"/>
              <a:buChar char="o"/>
            </a:pPr>
            <a:r>
              <a:rPr lang="en-US" sz="1800">
                <a:solidFill>
                  <a:schemeClr val="tx1">
                    <a:alpha val="80000"/>
                  </a:schemeClr>
                </a:solidFill>
              </a:rPr>
              <a:t>Floating islands are more resilient to damage from waves or earthquakes</a:t>
            </a:r>
          </a:p>
        </p:txBody>
      </p:sp>
      <p:pic>
        <p:nvPicPr>
          <p:cNvPr id="5" name="Picture 4" descr="Solar panels and wind turbines in water">
            <a:extLst>
              <a:ext uri="{FF2B5EF4-FFF2-40B4-BE49-F238E27FC236}">
                <a16:creationId xmlns:a16="http://schemas.microsoft.com/office/drawing/2014/main" id="{F4066D9F-C91B-B639-E711-6BF290739D78}"/>
              </a:ext>
            </a:extLst>
          </p:cNvPr>
          <p:cNvPicPr>
            <a:picLocks noChangeAspect="1"/>
          </p:cNvPicPr>
          <p:nvPr/>
        </p:nvPicPr>
        <p:blipFill>
          <a:blip r:embed="rId2"/>
          <a:stretch>
            <a:fillRect/>
          </a:stretch>
        </p:blipFill>
        <p:spPr>
          <a:xfrm>
            <a:off x="622300" y="1662684"/>
            <a:ext cx="4648200" cy="3215132"/>
          </a:xfrm>
          <a:prstGeom prst="rect">
            <a:avLst/>
          </a:prstGeom>
        </p:spPr>
      </p:pic>
      <p:sp>
        <p:nvSpPr>
          <p:cNvPr id="8" name="TextBox 7">
            <a:extLst>
              <a:ext uri="{FF2B5EF4-FFF2-40B4-BE49-F238E27FC236}">
                <a16:creationId xmlns:a16="http://schemas.microsoft.com/office/drawing/2014/main" id="{014CD6D6-E9DD-C7A1-BBB5-C078B66D7249}"/>
              </a:ext>
            </a:extLst>
          </p:cNvPr>
          <p:cNvSpPr txBox="1"/>
          <p:nvPr/>
        </p:nvSpPr>
        <p:spPr>
          <a:xfrm>
            <a:off x="-88900" y="6565900"/>
            <a:ext cx="77597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solidFill>
                  <a:schemeClr val="bg1"/>
                </a:solidFill>
              </a:rPr>
              <a:t>https://www.imperial.ac.uk/news/185146/running-renewables-sure-about-future/</a:t>
            </a:r>
          </a:p>
        </p:txBody>
      </p:sp>
    </p:spTree>
    <p:extLst>
      <p:ext uri="{BB962C8B-B14F-4D97-AF65-F5344CB8AC3E}">
        <p14:creationId xmlns:p14="http://schemas.microsoft.com/office/powerpoint/2010/main" val="152098619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15C68F-CCB9-1234-59A5-A993AAC0852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F98E293-26E8-9DC2-80ED-00A5FB487839}"/>
              </a:ext>
            </a:extLst>
          </p:cNvPr>
          <p:cNvSpPr txBox="1"/>
          <p:nvPr/>
        </p:nvSpPr>
        <p:spPr>
          <a:xfrm>
            <a:off x="2394531" y="-49516"/>
            <a:ext cx="5763296" cy="6247864"/>
          </a:xfrm>
          <a:prstGeom prst="rect">
            <a:avLst/>
          </a:prstGeom>
          <a:noFill/>
        </p:spPr>
        <p:txBody>
          <a:bodyPr wrap="square" rtlCol="0">
            <a:spAutoFit/>
          </a:bodyPr>
          <a:lstStyle/>
          <a:p>
            <a:r>
              <a:rPr lang="en-GB" sz="40000"/>
              <a:t>?</a:t>
            </a:r>
          </a:p>
        </p:txBody>
      </p:sp>
      <p:sp>
        <p:nvSpPr>
          <p:cNvPr id="4" name="Rectangle 3">
            <a:extLst>
              <a:ext uri="{FF2B5EF4-FFF2-40B4-BE49-F238E27FC236}">
                <a16:creationId xmlns:a16="http://schemas.microsoft.com/office/drawing/2014/main" id="{709FBF6C-E74E-7626-EBA7-1CA705843FF1}"/>
              </a:ext>
            </a:extLst>
          </p:cNvPr>
          <p:cNvSpPr/>
          <p:nvPr/>
        </p:nvSpPr>
        <p:spPr>
          <a:xfrm rot="5400000">
            <a:off x="5379760" y="1221898"/>
            <a:ext cx="1114022" cy="875465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9008B379-55D4-7840-72A3-153C1D6C72DB}"/>
              </a:ext>
            </a:extLst>
          </p:cNvPr>
          <p:cNvSpPr/>
          <p:nvPr/>
        </p:nvSpPr>
        <p:spPr>
          <a:xfrm>
            <a:off x="1778426" y="-50038"/>
            <a:ext cx="53665" cy="5092252"/>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 name="Straight Connector 6">
            <a:extLst>
              <a:ext uri="{FF2B5EF4-FFF2-40B4-BE49-F238E27FC236}">
                <a16:creationId xmlns:a16="http://schemas.microsoft.com/office/drawing/2014/main" id="{06A8679D-C3C7-5800-568D-F183B97265A3}"/>
              </a:ext>
            </a:extLst>
          </p:cNvPr>
          <p:cNvCxnSpPr>
            <a:cxnSpLocks/>
          </p:cNvCxnSpPr>
          <p:nvPr/>
        </p:nvCxnSpPr>
        <p:spPr>
          <a:xfrm>
            <a:off x="3820633" y="4687910"/>
            <a:ext cx="7029818" cy="0"/>
          </a:xfrm>
          <a:prstGeom prst="line">
            <a:avLst/>
          </a:prstGeom>
        </p:spPr>
        <p:style>
          <a:lnRef idx="2">
            <a:schemeClr val="dk1"/>
          </a:lnRef>
          <a:fillRef idx="0">
            <a:schemeClr val="dk1"/>
          </a:fillRef>
          <a:effectRef idx="1">
            <a:schemeClr val="dk1"/>
          </a:effectRef>
          <a:fontRef idx="minor">
            <a:schemeClr val="tx1"/>
          </a:fontRef>
        </p:style>
      </p:cxnSp>
      <p:cxnSp>
        <p:nvCxnSpPr>
          <p:cNvPr id="9" name="Straight Connector 8">
            <a:extLst>
              <a:ext uri="{FF2B5EF4-FFF2-40B4-BE49-F238E27FC236}">
                <a16:creationId xmlns:a16="http://schemas.microsoft.com/office/drawing/2014/main" id="{3112F479-3152-635A-B9D3-23138D58F8C7}"/>
              </a:ext>
            </a:extLst>
          </p:cNvPr>
          <p:cNvCxnSpPr/>
          <p:nvPr/>
        </p:nvCxnSpPr>
        <p:spPr>
          <a:xfrm>
            <a:off x="10850451" y="4681470"/>
            <a:ext cx="0" cy="1495561"/>
          </a:xfrm>
          <a:prstGeom prst="line">
            <a:avLst/>
          </a:prstGeom>
        </p:spPr>
        <p:style>
          <a:lnRef idx="2">
            <a:schemeClr val="dk1"/>
          </a:lnRef>
          <a:fillRef idx="0">
            <a:schemeClr val="dk1"/>
          </a:fillRef>
          <a:effectRef idx="1">
            <a:schemeClr val="dk1"/>
          </a:effectRef>
          <a:fontRef idx="minor">
            <a:schemeClr val="tx1"/>
          </a:fontRef>
        </p:style>
      </p:cxnSp>
      <p:sp>
        <p:nvSpPr>
          <p:cNvPr id="10" name="TextBox 9">
            <a:extLst>
              <a:ext uri="{FF2B5EF4-FFF2-40B4-BE49-F238E27FC236}">
                <a16:creationId xmlns:a16="http://schemas.microsoft.com/office/drawing/2014/main" id="{AC434629-B578-DE7D-03BF-F1E4BF0D9627}"/>
              </a:ext>
            </a:extLst>
          </p:cNvPr>
          <p:cNvSpPr txBox="1"/>
          <p:nvPr/>
        </p:nvSpPr>
        <p:spPr>
          <a:xfrm>
            <a:off x="5544355" y="3587429"/>
            <a:ext cx="5125792" cy="923330"/>
          </a:xfrm>
          <a:prstGeom prst="rect">
            <a:avLst/>
          </a:prstGeom>
          <a:noFill/>
        </p:spPr>
        <p:txBody>
          <a:bodyPr wrap="square" rtlCol="0">
            <a:spAutoFit/>
          </a:bodyPr>
          <a:lstStyle/>
          <a:p>
            <a:r>
              <a:rPr lang="en-GB" sz="5400" b="1"/>
              <a:t>Any Questions?</a:t>
            </a:r>
          </a:p>
        </p:txBody>
      </p:sp>
      <p:sp>
        <p:nvSpPr>
          <p:cNvPr id="11" name="TextBox 10">
            <a:extLst>
              <a:ext uri="{FF2B5EF4-FFF2-40B4-BE49-F238E27FC236}">
                <a16:creationId xmlns:a16="http://schemas.microsoft.com/office/drawing/2014/main" id="{FF0E31DA-F29F-148F-DAC7-DEDFFFA8717E}"/>
              </a:ext>
            </a:extLst>
          </p:cNvPr>
          <p:cNvSpPr txBox="1"/>
          <p:nvPr/>
        </p:nvSpPr>
        <p:spPr>
          <a:xfrm>
            <a:off x="5874800" y="5276059"/>
            <a:ext cx="7258679" cy="646331"/>
          </a:xfrm>
          <a:prstGeom prst="rect">
            <a:avLst/>
          </a:prstGeom>
          <a:noFill/>
        </p:spPr>
        <p:txBody>
          <a:bodyPr wrap="square" rtlCol="0">
            <a:spAutoFit/>
          </a:bodyPr>
          <a:lstStyle/>
          <a:p>
            <a:r>
              <a:rPr lang="en-GB" sz="3600">
                <a:solidFill>
                  <a:schemeClr val="bg1"/>
                </a:solidFill>
              </a:rPr>
              <a:t>BEng Civil Group </a:t>
            </a:r>
          </a:p>
        </p:txBody>
      </p:sp>
    </p:spTree>
    <p:extLst>
      <p:ext uri="{BB962C8B-B14F-4D97-AF65-F5344CB8AC3E}">
        <p14:creationId xmlns:p14="http://schemas.microsoft.com/office/powerpoint/2010/main" val="306038766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15B7F7-D251-6AF4-4C6C-274A73B7DF11}"/>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5F1C1CB4-C760-C333-A9EE-0BDC4064D318}"/>
              </a:ext>
            </a:extLst>
          </p:cNvPr>
          <p:cNvGrpSpPr/>
          <p:nvPr/>
        </p:nvGrpSpPr>
        <p:grpSpPr>
          <a:xfrm>
            <a:off x="-7046" y="0"/>
            <a:ext cx="12189932" cy="6858000"/>
            <a:chOff x="-7046" y="0"/>
            <a:chExt cx="2801924" cy="4443984"/>
          </a:xfrm>
          <a:solidFill>
            <a:schemeClr val="bg2">
              <a:lumMod val="85000"/>
            </a:schemeClr>
          </a:solidFill>
        </p:grpSpPr>
        <p:sp>
          <p:nvSpPr>
            <p:cNvPr id="17" name="Rectangle: Rounded Corners 16">
              <a:extLst>
                <a:ext uri="{FF2B5EF4-FFF2-40B4-BE49-F238E27FC236}">
                  <a16:creationId xmlns:a16="http://schemas.microsoft.com/office/drawing/2014/main" id="{B437C21C-4C1B-B0BF-EED9-38423F4C5771}"/>
                </a:ext>
              </a:extLst>
            </p:cNvPr>
            <p:cNvSpPr/>
            <p:nvPr/>
          </p:nvSpPr>
          <p:spPr>
            <a:xfrm>
              <a:off x="-7046" y="0"/>
              <a:ext cx="2801924" cy="4443984"/>
            </a:xfrm>
            <a:prstGeom prst="roundRect">
              <a:avLst>
                <a:gd name="adj" fmla="val 1869"/>
              </a:avLst>
            </a:prstGeom>
            <a:grpFill/>
            <a:ln>
              <a:noFill/>
            </a:ln>
            <a:effectLst>
              <a:outerShdw blurRad="127000" dist="50800" dir="5400000" algn="ctr" rotWithShape="0">
                <a:srgbClr val="000000">
                  <a:alpha val="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8FBFE"/>
                </a:solidFill>
                <a:effectLst/>
                <a:uLnTx/>
                <a:uFillTx/>
                <a:latin typeface="Aptos"/>
                <a:ea typeface="+mn-ea"/>
                <a:cs typeface="+mn-cs"/>
              </a:endParaRPr>
            </a:p>
          </p:txBody>
        </p:sp>
        <p:pic>
          <p:nvPicPr>
            <p:cNvPr id="18" name="SlideBazzar_Icons_132043635692251061">
              <a:extLst>
                <a:ext uri="{FF2B5EF4-FFF2-40B4-BE49-F238E27FC236}">
                  <a16:creationId xmlns:a16="http://schemas.microsoft.com/office/drawing/2014/main" id="{F4508DB5-4113-A2E1-D9DE-8CDE40CBDCC8}"/>
                </a:ext>
              </a:extLst>
            </p:cNvPr>
            <p:cNvPicPr>
              <a:picLocks/>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1627" y="538425"/>
              <a:ext cx="664578" cy="664578"/>
            </a:xfrm>
            <a:prstGeom prst="rect">
              <a:avLst/>
            </a:prstGeom>
          </p:spPr>
        </p:pic>
      </p:grpSp>
      <p:pic>
        <p:nvPicPr>
          <p:cNvPr id="5" name="Picture 4" descr="Solar panel - Wikipedia">
            <a:extLst>
              <a:ext uri="{FF2B5EF4-FFF2-40B4-BE49-F238E27FC236}">
                <a16:creationId xmlns:a16="http://schemas.microsoft.com/office/drawing/2014/main" id="{210592AA-9605-5B1D-DA5C-A831642C9C60}"/>
              </a:ext>
            </a:extLst>
          </p:cNvPr>
          <p:cNvPicPr>
            <a:picLocks noChangeAspect="1" noChangeArrowheads="1"/>
          </p:cNvPicPr>
          <p:nvPr/>
        </p:nvPicPr>
        <p:blipFill rotWithShape="1">
          <a:blip r:embed="rId4" cstate="print">
            <a:alphaModFix amt="35000"/>
            <a:extLst>
              <a:ext uri="{28A0092B-C50C-407E-A947-70E740481C1C}">
                <a14:useLocalDpi xmlns:a14="http://schemas.microsoft.com/office/drawing/2010/main" val="0"/>
              </a:ext>
            </a:extLst>
          </a:blip>
          <a:srcRect l="31650" t="-180" r="50887" b="180"/>
          <a:stretch/>
        </p:blipFill>
        <p:spPr bwMode="auto">
          <a:xfrm>
            <a:off x="6154888" y="-1825"/>
            <a:ext cx="186889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WEPTOS">
            <a:extLst>
              <a:ext uri="{FF2B5EF4-FFF2-40B4-BE49-F238E27FC236}">
                <a16:creationId xmlns:a16="http://schemas.microsoft.com/office/drawing/2014/main" id="{586403EB-7FA4-E7D0-0201-BD035BB35370}"/>
              </a:ext>
            </a:extLst>
          </p:cNvPr>
          <p:cNvPicPr>
            <a:picLocks noChangeAspect="1" noChangeArrowheads="1"/>
          </p:cNvPicPr>
          <p:nvPr/>
        </p:nvPicPr>
        <p:blipFill rotWithShape="1">
          <a:blip r:embed="rId5" cstate="print">
            <a:alphaModFix amt="35000"/>
            <a:extLst>
              <a:ext uri="{28A0092B-C50C-407E-A947-70E740481C1C}">
                <a14:useLocalDpi xmlns:a14="http://schemas.microsoft.com/office/drawing/2010/main" val="0"/>
              </a:ext>
            </a:extLst>
          </a:blip>
          <a:srcRect l="4719" t="53" r="78237" b="-53"/>
          <a:stretch/>
        </p:blipFill>
        <p:spPr bwMode="auto">
          <a:xfrm>
            <a:off x="4146119" y="-1825"/>
            <a:ext cx="200464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rtificial island to power Europe">
            <a:extLst>
              <a:ext uri="{FF2B5EF4-FFF2-40B4-BE49-F238E27FC236}">
                <a16:creationId xmlns:a16="http://schemas.microsoft.com/office/drawing/2014/main" id="{C602AC7F-DB01-D2F0-9BAF-F5734827C96F}"/>
              </a:ext>
            </a:extLst>
          </p:cNvPr>
          <p:cNvPicPr>
            <a:picLocks noChangeAspect="1" noChangeArrowheads="1"/>
          </p:cNvPicPr>
          <p:nvPr/>
        </p:nvPicPr>
        <p:blipFill rotWithShape="1">
          <a:blip r:embed="rId6" cstate="print">
            <a:alphaModFix amt="35000"/>
            <a:extLst>
              <a:ext uri="{28A0092B-C50C-407E-A947-70E740481C1C}">
                <a14:useLocalDpi xmlns:a14="http://schemas.microsoft.com/office/drawing/2010/main" val="0"/>
              </a:ext>
            </a:extLst>
          </a:blip>
          <a:srcRect l="45735" r="34146"/>
          <a:stretch/>
        </p:blipFill>
        <p:spPr bwMode="auto">
          <a:xfrm>
            <a:off x="9114" y="-1825"/>
            <a:ext cx="2077998" cy="68580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How Do Transformers Work? | Cache Valley Electric">
            <a:extLst>
              <a:ext uri="{FF2B5EF4-FFF2-40B4-BE49-F238E27FC236}">
                <a16:creationId xmlns:a16="http://schemas.microsoft.com/office/drawing/2014/main" id="{54FC1476-FC5D-01C3-317E-261E61BCC1D5}"/>
              </a:ext>
            </a:extLst>
          </p:cNvPr>
          <p:cNvPicPr>
            <a:picLocks noChangeAspect="1" noChangeArrowheads="1"/>
          </p:cNvPicPr>
          <p:nvPr/>
        </p:nvPicPr>
        <p:blipFill rotWithShape="1">
          <a:blip r:embed="rId7">
            <a:alphaModFix amt="35000"/>
            <a:extLst>
              <a:ext uri="{28A0092B-C50C-407E-A947-70E740481C1C}">
                <a14:useLocalDpi xmlns:a14="http://schemas.microsoft.com/office/drawing/2010/main" val="0"/>
              </a:ext>
            </a:extLst>
          </a:blip>
          <a:srcRect l="35743" t="27" r="43404" b="-27"/>
          <a:stretch/>
        </p:blipFill>
        <p:spPr bwMode="auto">
          <a:xfrm>
            <a:off x="10111498" y="-1825"/>
            <a:ext cx="2077998" cy="6858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Problems of Aging Electrical Systems">
            <a:extLst>
              <a:ext uri="{FF2B5EF4-FFF2-40B4-BE49-F238E27FC236}">
                <a16:creationId xmlns:a16="http://schemas.microsoft.com/office/drawing/2014/main" id="{B5535E6D-78EA-16FC-A899-C662DCFBA3F1}"/>
              </a:ext>
            </a:extLst>
          </p:cNvPr>
          <p:cNvPicPr>
            <a:picLocks noChangeAspect="1" noChangeArrowheads="1"/>
          </p:cNvPicPr>
          <p:nvPr/>
        </p:nvPicPr>
        <p:blipFill rotWithShape="1">
          <a:blip r:embed="rId8">
            <a:alphaModFix amt="35000"/>
            <a:extLst>
              <a:ext uri="{28A0092B-C50C-407E-A947-70E740481C1C}">
                <a14:useLocalDpi xmlns:a14="http://schemas.microsoft.com/office/drawing/2010/main" val="0"/>
              </a:ext>
            </a:extLst>
          </a:blip>
          <a:srcRect l="60613" r="19205"/>
          <a:stretch/>
        </p:blipFill>
        <p:spPr bwMode="auto">
          <a:xfrm>
            <a:off x="8016602" y="1825"/>
            <a:ext cx="2094895" cy="68561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Why are wind turbines being switched off?">
            <a:extLst>
              <a:ext uri="{FF2B5EF4-FFF2-40B4-BE49-F238E27FC236}">
                <a16:creationId xmlns:a16="http://schemas.microsoft.com/office/drawing/2014/main" id="{781A06FB-6C11-DB95-7874-856D0A3FEA40}"/>
              </a:ext>
            </a:extLst>
          </p:cNvPr>
          <p:cNvPicPr>
            <a:picLocks noChangeAspect="1" noChangeArrowheads="1"/>
          </p:cNvPicPr>
          <p:nvPr/>
        </p:nvPicPr>
        <p:blipFill rotWithShape="1">
          <a:blip r:embed="rId9">
            <a:alphaModFix amt="35000"/>
            <a:extLst>
              <a:ext uri="{28A0092B-C50C-407E-A947-70E740481C1C}">
                <a14:useLocalDpi xmlns:a14="http://schemas.microsoft.com/office/drawing/2010/main" val="0"/>
              </a:ext>
            </a:extLst>
          </a:blip>
          <a:srcRect l="6600" t="27" r="76470" b="-27"/>
          <a:stretch/>
        </p:blipFill>
        <p:spPr bwMode="auto">
          <a:xfrm>
            <a:off x="2077941" y="-1825"/>
            <a:ext cx="2064049"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7">
            <a:extLst>
              <a:ext uri="{FF2B5EF4-FFF2-40B4-BE49-F238E27FC236}">
                <a16:creationId xmlns:a16="http://schemas.microsoft.com/office/drawing/2014/main" id="{42E7BEA1-13D6-FD31-59A6-639D5A528292}"/>
              </a:ext>
            </a:extLst>
          </p:cNvPr>
          <p:cNvSpPr txBox="1"/>
          <p:nvPr/>
        </p:nvSpPr>
        <p:spPr>
          <a:xfrm rot="5400000">
            <a:off x="-2348168" y="2827009"/>
            <a:ext cx="6757323" cy="1200329"/>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US" sz="8000" b="1" i="0" u="none" strike="noStrike" kern="1200" cap="none" spc="0" normalizeH="0" baseline="0" noProof="0">
                <a:ln>
                  <a:noFill/>
                </a:ln>
                <a:solidFill>
                  <a:srgbClr val="F8FBFE"/>
                </a:solidFill>
                <a:effectLst/>
                <a:uLnTx/>
                <a:uFillTx/>
                <a:latin typeface="Nexa Bold"/>
                <a:ea typeface="+mn-ea"/>
                <a:cs typeface="+mn-cs"/>
              </a:rPr>
              <a:t>BEng Civil</a:t>
            </a:r>
          </a:p>
        </p:txBody>
      </p:sp>
      <p:sp>
        <p:nvSpPr>
          <p:cNvPr id="12" name="TextBox 18">
            <a:extLst>
              <a:ext uri="{FF2B5EF4-FFF2-40B4-BE49-F238E27FC236}">
                <a16:creationId xmlns:a16="http://schemas.microsoft.com/office/drawing/2014/main" id="{BBAFEF42-F28F-B9DA-80FA-3A57A9DDD8B3}"/>
              </a:ext>
            </a:extLst>
          </p:cNvPr>
          <p:cNvSpPr txBox="1"/>
          <p:nvPr/>
        </p:nvSpPr>
        <p:spPr>
          <a:xfrm rot="5400000">
            <a:off x="-284121" y="2757758"/>
            <a:ext cx="6757323" cy="133882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US" sz="9000" b="1" i="0" u="none" strike="noStrike" kern="1200" cap="none" spc="0" normalizeH="0" baseline="0" noProof="0">
                <a:ln>
                  <a:noFill/>
                </a:ln>
                <a:solidFill>
                  <a:srgbClr val="F8FBFE"/>
                </a:solidFill>
                <a:effectLst/>
                <a:uLnTx/>
                <a:uFillTx/>
                <a:latin typeface="Nexa Bold" panose="02000000000000000000" pitchFamily="50" charset="0"/>
                <a:ea typeface="+mn-ea"/>
                <a:cs typeface="+mn-cs"/>
              </a:rPr>
              <a:t>MEng Mech 3</a:t>
            </a:r>
          </a:p>
        </p:txBody>
      </p:sp>
      <p:sp>
        <p:nvSpPr>
          <p:cNvPr id="13" name="TextBox 19">
            <a:extLst>
              <a:ext uri="{FF2B5EF4-FFF2-40B4-BE49-F238E27FC236}">
                <a16:creationId xmlns:a16="http://schemas.microsoft.com/office/drawing/2014/main" id="{2FB2A59A-B7F3-5762-72AE-576C5137C961}"/>
              </a:ext>
            </a:extLst>
          </p:cNvPr>
          <p:cNvSpPr txBox="1"/>
          <p:nvPr/>
        </p:nvSpPr>
        <p:spPr>
          <a:xfrm rot="5400000">
            <a:off x="1697776" y="2667697"/>
            <a:ext cx="6757323" cy="142192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US" sz="9600" b="1" i="0" u="none" strike="noStrike" kern="1200" cap="none" spc="0" normalizeH="0" baseline="0" noProof="0">
                <a:ln>
                  <a:noFill/>
                </a:ln>
                <a:solidFill>
                  <a:srgbClr val="F8FBFE"/>
                </a:solidFill>
                <a:effectLst/>
                <a:uLnTx/>
                <a:uFillTx/>
                <a:latin typeface="Nexa Bold" panose="02000000000000000000" pitchFamily="50" charset="0"/>
                <a:ea typeface="+mn-ea"/>
                <a:cs typeface="+mn-cs"/>
              </a:rPr>
              <a:t>BEng Mech 3</a:t>
            </a:r>
          </a:p>
        </p:txBody>
      </p:sp>
      <p:sp>
        <p:nvSpPr>
          <p:cNvPr id="14" name="TextBox 20">
            <a:extLst>
              <a:ext uri="{FF2B5EF4-FFF2-40B4-BE49-F238E27FC236}">
                <a16:creationId xmlns:a16="http://schemas.microsoft.com/office/drawing/2014/main" id="{C55F5243-F67E-4F27-C0B7-C593180CD2DE}"/>
              </a:ext>
            </a:extLst>
          </p:cNvPr>
          <p:cNvSpPr txBox="1"/>
          <p:nvPr/>
        </p:nvSpPr>
        <p:spPr>
          <a:xfrm rot="5400000">
            <a:off x="3568995" y="2664047"/>
            <a:ext cx="6757323" cy="142192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US" sz="9600" b="1" i="0" u="none" strike="noStrike" kern="1200" cap="none" spc="0" normalizeH="0" baseline="0" noProof="0">
                <a:ln>
                  <a:noFill/>
                </a:ln>
                <a:solidFill>
                  <a:srgbClr val="F8FBFE"/>
                </a:solidFill>
                <a:effectLst/>
                <a:uLnTx/>
                <a:uFillTx/>
                <a:latin typeface="Nexa Bold" panose="02000000000000000000" pitchFamily="50" charset="0"/>
                <a:ea typeface="+mn-ea"/>
                <a:cs typeface="+mn-cs"/>
              </a:rPr>
              <a:t>BEng Mech 4</a:t>
            </a:r>
          </a:p>
        </p:txBody>
      </p:sp>
      <p:sp>
        <p:nvSpPr>
          <p:cNvPr id="15" name="TextBox 21">
            <a:extLst>
              <a:ext uri="{FF2B5EF4-FFF2-40B4-BE49-F238E27FC236}">
                <a16:creationId xmlns:a16="http://schemas.microsoft.com/office/drawing/2014/main" id="{40A3EBD4-D33B-AC46-CE79-DE6D14927567}"/>
              </a:ext>
            </a:extLst>
          </p:cNvPr>
          <p:cNvSpPr txBox="1"/>
          <p:nvPr/>
        </p:nvSpPr>
        <p:spPr>
          <a:xfrm rot="5400000">
            <a:off x="5759284" y="2716209"/>
            <a:ext cx="6757323" cy="142192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US" sz="9600" b="1" i="0" u="none" strike="noStrike" kern="1200" cap="none" spc="0" normalizeH="0" baseline="0" noProof="0">
                <a:ln>
                  <a:noFill/>
                </a:ln>
                <a:solidFill>
                  <a:srgbClr val="F8FBFE"/>
                </a:solidFill>
                <a:effectLst/>
                <a:uLnTx/>
                <a:uFillTx/>
                <a:latin typeface="Nexa Bold" panose="02000000000000000000" pitchFamily="50" charset="0"/>
                <a:ea typeface="+mn-ea"/>
                <a:cs typeface="+mn-cs"/>
              </a:rPr>
              <a:t>BEng EESE</a:t>
            </a:r>
          </a:p>
        </p:txBody>
      </p:sp>
      <p:sp>
        <p:nvSpPr>
          <p:cNvPr id="16" name="TextBox 23">
            <a:extLst>
              <a:ext uri="{FF2B5EF4-FFF2-40B4-BE49-F238E27FC236}">
                <a16:creationId xmlns:a16="http://schemas.microsoft.com/office/drawing/2014/main" id="{09551C88-2564-DEDC-2FDA-2663C9199EEB}"/>
              </a:ext>
            </a:extLst>
          </p:cNvPr>
          <p:cNvSpPr txBox="1"/>
          <p:nvPr/>
        </p:nvSpPr>
        <p:spPr>
          <a:xfrm rot="5400000">
            <a:off x="7609094" y="2757758"/>
            <a:ext cx="7164394" cy="133882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US" sz="9000" b="1" i="0" u="none" strike="noStrike" kern="1200" cap="none" spc="0" normalizeH="0" baseline="0" noProof="0">
                <a:ln>
                  <a:noFill/>
                </a:ln>
                <a:solidFill>
                  <a:srgbClr val="F8FBFE"/>
                </a:solidFill>
                <a:effectLst/>
                <a:uLnTx/>
                <a:uFillTx/>
                <a:latin typeface="Nexa Bold" panose="02000000000000000000" pitchFamily="50" charset="0"/>
                <a:ea typeface="+mn-ea"/>
                <a:cs typeface="+mn-cs"/>
              </a:rPr>
              <a:t>MEng EESE</a:t>
            </a:r>
          </a:p>
        </p:txBody>
      </p:sp>
    </p:spTree>
    <p:extLst>
      <p:ext uri="{BB962C8B-B14F-4D97-AF65-F5344CB8AC3E}">
        <p14:creationId xmlns:p14="http://schemas.microsoft.com/office/powerpoint/2010/main" val="31941987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30A8D0-CE63-3EBF-F71D-579397BD9561}"/>
            </a:ext>
          </a:extLst>
        </p:cNvPr>
        <p:cNvGrpSpPr/>
        <p:nvPr/>
      </p:nvGrpSpPr>
      <p:grpSpPr>
        <a:xfrm>
          <a:off x="0" y="0"/>
          <a:ext cx="0" cy="0"/>
          <a:chOff x="0" y="0"/>
          <a:chExt cx="0" cy="0"/>
        </a:xfrm>
      </p:grpSpPr>
      <p:pic>
        <p:nvPicPr>
          <p:cNvPr id="1028" name="Picture 4" descr="Solar panel - Wikipedia">
            <a:extLst>
              <a:ext uri="{FF2B5EF4-FFF2-40B4-BE49-F238E27FC236}">
                <a16:creationId xmlns:a16="http://schemas.microsoft.com/office/drawing/2014/main" id="{E26842BF-A63B-3E70-5DC5-8E77B597F501}"/>
              </a:ext>
            </a:extLst>
          </p:cNvPr>
          <p:cNvPicPr>
            <a:picLocks noChangeAspect="1" noChangeArrowheads="1"/>
          </p:cNvPicPr>
          <p:nvPr/>
        </p:nvPicPr>
        <p:blipFill rotWithShape="1">
          <a:blip r:embed="rId2">
            <a:alphaModFix/>
            <a:extLst>
              <a:ext uri="{28A0092B-C50C-407E-A947-70E740481C1C}">
                <a14:useLocalDpi xmlns:a14="http://schemas.microsoft.com/office/drawing/2010/main" val="0"/>
              </a:ext>
            </a:extLst>
          </a:blip>
          <a:srcRect l="57338" t="-180" r="35168" b="180"/>
          <a:stretch/>
        </p:blipFill>
        <p:spPr bwMode="auto">
          <a:xfrm>
            <a:off x="13846174" y="-52165"/>
            <a:ext cx="1823453" cy="6858000"/>
          </a:xfrm>
          <a:prstGeom prst="rect">
            <a:avLst/>
          </a:prstGeom>
          <a:noFill/>
          <a:effectLst>
            <a:outerShdw blurRad="50800" dist="50800" dir="5400000" algn="ctr" rotWithShape="0">
              <a:srgbClr val="000000">
                <a:alpha val="99000"/>
              </a:srgbClr>
            </a:outerShdw>
          </a:effectLst>
          <a:extLst>
            <a:ext uri="{909E8E84-426E-40DD-AFC4-6F175D3DCCD1}">
              <a14:hiddenFill xmlns:a14="http://schemas.microsoft.com/office/drawing/2010/main">
                <a:solidFill>
                  <a:srgbClr val="FFFFFF"/>
                </a:solidFill>
              </a14:hiddenFill>
            </a:ext>
          </a:extLst>
        </p:spPr>
      </p:pic>
      <p:pic>
        <p:nvPicPr>
          <p:cNvPr id="1030" name="Picture 6" descr="WEPTOS">
            <a:extLst>
              <a:ext uri="{FF2B5EF4-FFF2-40B4-BE49-F238E27FC236}">
                <a16:creationId xmlns:a16="http://schemas.microsoft.com/office/drawing/2014/main" id="{65824841-9460-3559-060F-5E228539A232}"/>
              </a:ext>
            </a:extLst>
          </p:cNvPr>
          <p:cNvPicPr>
            <a:picLocks noChangeAspect="1" noChangeArrowheads="1"/>
          </p:cNvPicPr>
          <p:nvPr/>
        </p:nvPicPr>
        <p:blipFill rotWithShape="1">
          <a:blip r:embed="rId3" cstate="print">
            <a:alphaModFix amt="35000"/>
            <a:extLst>
              <a:ext uri="{28A0092B-C50C-407E-A947-70E740481C1C}">
                <a14:useLocalDpi xmlns:a14="http://schemas.microsoft.com/office/drawing/2010/main" val="0"/>
              </a:ext>
            </a:extLst>
          </a:blip>
          <a:srcRect l="4719" t="53" r="78237" b="-53"/>
          <a:stretch/>
        </p:blipFill>
        <p:spPr bwMode="auto">
          <a:xfrm>
            <a:off x="12267759" y="48512"/>
            <a:ext cx="1502325"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Artificial island to power Europe">
            <a:extLst>
              <a:ext uri="{FF2B5EF4-FFF2-40B4-BE49-F238E27FC236}">
                <a16:creationId xmlns:a16="http://schemas.microsoft.com/office/drawing/2014/main" id="{52351C85-4904-1982-CD22-6A9BE5BFD8C6}"/>
              </a:ext>
            </a:extLst>
          </p:cNvPr>
          <p:cNvPicPr>
            <a:picLocks noChangeAspect="1" noChangeArrowheads="1"/>
          </p:cNvPicPr>
          <p:nvPr/>
        </p:nvPicPr>
        <p:blipFill rotWithShape="1">
          <a:blip r:embed="rId4" cstate="print">
            <a:alphaModFix amt="35000"/>
            <a:extLst>
              <a:ext uri="{28A0092B-C50C-407E-A947-70E740481C1C}">
                <a14:useLocalDpi xmlns:a14="http://schemas.microsoft.com/office/drawing/2010/main" val="0"/>
              </a:ext>
            </a:extLst>
          </a:blip>
          <a:srcRect l="45735" r="34146"/>
          <a:stretch/>
        </p:blipFill>
        <p:spPr bwMode="auto">
          <a:xfrm>
            <a:off x="-4556298" y="-1825"/>
            <a:ext cx="1267784"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ow Do Transformers Work? | Cache Valley Electric">
            <a:extLst>
              <a:ext uri="{FF2B5EF4-FFF2-40B4-BE49-F238E27FC236}">
                <a16:creationId xmlns:a16="http://schemas.microsoft.com/office/drawing/2014/main" id="{E42AA7D8-8A15-4A61-556C-A0B5BA963E9B}"/>
              </a:ext>
            </a:extLst>
          </p:cNvPr>
          <p:cNvPicPr>
            <a:picLocks noChangeAspect="1" noChangeArrowheads="1"/>
          </p:cNvPicPr>
          <p:nvPr/>
        </p:nvPicPr>
        <p:blipFill rotWithShape="1">
          <a:blip r:embed="rId5">
            <a:alphaModFix amt="35000"/>
            <a:extLst>
              <a:ext uri="{28A0092B-C50C-407E-A947-70E740481C1C}">
                <a14:useLocalDpi xmlns:a14="http://schemas.microsoft.com/office/drawing/2010/main" val="0"/>
              </a:ext>
            </a:extLst>
          </a:blip>
          <a:srcRect l="35743" t="27" r="43404" b="-27"/>
          <a:stretch/>
        </p:blipFill>
        <p:spPr bwMode="auto">
          <a:xfrm>
            <a:off x="17744662" y="-50336"/>
            <a:ext cx="1686001"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Problems of Aging Electrical Systems">
            <a:extLst>
              <a:ext uri="{FF2B5EF4-FFF2-40B4-BE49-F238E27FC236}">
                <a16:creationId xmlns:a16="http://schemas.microsoft.com/office/drawing/2014/main" id="{5EABEA0B-8DEF-26F0-51F9-BF2ED0E4BAAA}"/>
              </a:ext>
            </a:extLst>
          </p:cNvPr>
          <p:cNvPicPr>
            <a:picLocks noChangeAspect="1" noChangeArrowheads="1"/>
          </p:cNvPicPr>
          <p:nvPr/>
        </p:nvPicPr>
        <p:blipFill rotWithShape="1">
          <a:blip r:embed="rId6">
            <a:alphaModFix amt="35000"/>
            <a:extLst>
              <a:ext uri="{28A0092B-C50C-407E-A947-70E740481C1C}">
                <a14:useLocalDpi xmlns:a14="http://schemas.microsoft.com/office/drawing/2010/main" val="0"/>
              </a:ext>
            </a:extLst>
          </a:blip>
          <a:srcRect l="60613" r="19205"/>
          <a:stretch/>
        </p:blipFill>
        <p:spPr bwMode="auto">
          <a:xfrm>
            <a:off x="15792002" y="-915"/>
            <a:ext cx="1961852" cy="685617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Why are wind turbines being switched off?">
            <a:extLst>
              <a:ext uri="{FF2B5EF4-FFF2-40B4-BE49-F238E27FC236}">
                <a16:creationId xmlns:a16="http://schemas.microsoft.com/office/drawing/2014/main" id="{CEFCA3ED-F8E9-BA45-ADB1-84C62A8E339A}"/>
              </a:ext>
            </a:extLst>
          </p:cNvPr>
          <p:cNvPicPr>
            <a:picLocks noChangeAspect="1" noChangeArrowheads="1"/>
          </p:cNvPicPr>
          <p:nvPr/>
        </p:nvPicPr>
        <p:blipFill rotWithShape="1">
          <a:blip r:embed="rId7">
            <a:alphaModFix/>
            <a:extLst>
              <a:ext uri="{28A0092B-C50C-407E-A947-70E740481C1C}">
                <a14:useLocalDpi xmlns:a14="http://schemas.microsoft.com/office/drawing/2010/main" val="0"/>
              </a:ext>
            </a:extLst>
          </a:blip>
          <a:srcRect l="146" t="27" r="59577" b="-27"/>
          <a:stretch/>
        </p:blipFill>
        <p:spPr bwMode="auto">
          <a:xfrm>
            <a:off x="5232400" y="-177648"/>
            <a:ext cx="7225976" cy="7108963"/>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34A46347-8F86-0D32-2647-DE22A4AD17A8}"/>
              </a:ext>
            </a:extLst>
          </p:cNvPr>
          <p:cNvSpPr txBox="1"/>
          <p:nvPr/>
        </p:nvSpPr>
        <p:spPr>
          <a:xfrm rot="5400000">
            <a:off x="-7299086" y="2716209"/>
            <a:ext cx="6757323" cy="1421928"/>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US" sz="9600" b="1" i="0" u="none" strike="noStrike" kern="1200" cap="none" spc="0" normalizeH="0" baseline="0" noProof="0">
                <a:ln>
                  <a:noFill/>
                </a:ln>
                <a:solidFill>
                  <a:srgbClr val="F8FBFE"/>
                </a:solidFill>
                <a:effectLst/>
                <a:uLnTx/>
                <a:uFillTx/>
                <a:latin typeface="Nexa Bold" panose="02000000000000000000" pitchFamily="50" charset="0"/>
                <a:ea typeface="+mn-ea"/>
                <a:cs typeface="+mn-cs"/>
              </a:rPr>
              <a:t>BEng Civil</a:t>
            </a:r>
          </a:p>
        </p:txBody>
      </p:sp>
      <p:sp>
        <p:nvSpPr>
          <p:cNvPr id="20" name="TextBox 19">
            <a:extLst>
              <a:ext uri="{FF2B5EF4-FFF2-40B4-BE49-F238E27FC236}">
                <a16:creationId xmlns:a16="http://schemas.microsoft.com/office/drawing/2014/main" id="{C3FB3FE8-6F8C-900C-B0F4-2E12D8200CEE}"/>
              </a:ext>
            </a:extLst>
          </p:cNvPr>
          <p:cNvSpPr txBox="1"/>
          <p:nvPr/>
        </p:nvSpPr>
        <p:spPr>
          <a:xfrm rot="5400000">
            <a:off x="9558084" y="2831491"/>
            <a:ext cx="6757323" cy="1421928"/>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US" sz="9600" b="1" i="0" u="none" strike="noStrike" kern="1200" cap="none" spc="0" normalizeH="0" baseline="0" noProof="0">
                <a:ln>
                  <a:noFill/>
                </a:ln>
                <a:solidFill>
                  <a:srgbClr val="F8FBFE"/>
                </a:solidFill>
                <a:effectLst/>
                <a:uLnTx/>
                <a:uFillTx/>
                <a:latin typeface="Nexa Bold" panose="02000000000000000000" pitchFamily="50" charset="0"/>
                <a:ea typeface="+mn-ea"/>
                <a:cs typeface="+mn-cs"/>
              </a:rPr>
              <a:t>BEng Mech 3</a:t>
            </a:r>
          </a:p>
        </p:txBody>
      </p:sp>
      <p:sp>
        <p:nvSpPr>
          <p:cNvPr id="2" name="Parallelogram 1">
            <a:extLst>
              <a:ext uri="{FF2B5EF4-FFF2-40B4-BE49-F238E27FC236}">
                <a16:creationId xmlns:a16="http://schemas.microsoft.com/office/drawing/2014/main" id="{F39E463F-6C45-4E27-2C27-7F2BB5836388}"/>
              </a:ext>
            </a:extLst>
          </p:cNvPr>
          <p:cNvSpPr/>
          <p:nvPr/>
        </p:nvSpPr>
        <p:spPr>
          <a:xfrm>
            <a:off x="-1335854" y="-1219229"/>
            <a:ext cx="8211512" cy="9192127"/>
          </a:xfrm>
          <a:prstGeom prst="parallelogram">
            <a:avLst>
              <a:gd name="adj" fmla="val 18553"/>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8FBFE"/>
              </a:solidFill>
              <a:effectLst/>
              <a:uLnTx/>
              <a:uFillTx/>
              <a:latin typeface="Aptos"/>
              <a:ea typeface="+mn-ea"/>
              <a:cs typeface="+mn-cs"/>
            </a:endParaRPr>
          </a:p>
        </p:txBody>
      </p:sp>
      <p:sp>
        <p:nvSpPr>
          <p:cNvPr id="22" name="TextBox 21">
            <a:extLst>
              <a:ext uri="{FF2B5EF4-FFF2-40B4-BE49-F238E27FC236}">
                <a16:creationId xmlns:a16="http://schemas.microsoft.com/office/drawing/2014/main" id="{1DDF88D6-E6FB-C118-D4F0-E3803D453CB9}"/>
              </a:ext>
            </a:extLst>
          </p:cNvPr>
          <p:cNvSpPr txBox="1"/>
          <p:nvPr/>
        </p:nvSpPr>
        <p:spPr>
          <a:xfrm rot="5400000">
            <a:off x="13389670" y="2723514"/>
            <a:ext cx="6757323" cy="1421928"/>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US" sz="9600" b="1" i="0" u="none" strike="noStrike" kern="1200" cap="none" spc="0" normalizeH="0" baseline="0" noProof="0">
                <a:ln>
                  <a:noFill/>
                </a:ln>
                <a:solidFill>
                  <a:srgbClr val="F8FBFE"/>
                </a:solidFill>
                <a:effectLst/>
                <a:uLnTx/>
                <a:uFillTx/>
                <a:latin typeface="Nexa Bold" panose="02000000000000000000" pitchFamily="50" charset="0"/>
                <a:ea typeface="+mn-ea"/>
                <a:cs typeface="+mn-cs"/>
              </a:rPr>
              <a:t>BEng EESE</a:t>
            </a:r>
          </a:p>
        </p:txBody>
      </p:sp>
      <p:sp>
        <p:nvSpPr>
          <p:cNvPr id="24" name="TextBox 23">
            <a:extLst>
              <a:ext uri="{FF2B5EF4-FFF2-40B4-BE49-F238E27FC236}">
                <a16:creationId xmlns:a16="http://schemas.microsoft.com/office/drawing/2014/main" id="{28C64425-2AE4-97D4-1231-97B1961F77CE}"/>
              </a:ext>
            </a:extLst>
          </p:cNvPr>
          <p:cNvSpPr txBox="1"/>
          <p:nvPr/>
        </p:nvSpPr>
        <p:spPr>
          <a:xfrm rot="5400000">
            <a:off x="15106436" y="2779669"/>
            <a:ext cx="7164394" cy="1338828"/>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US" sz="9000" b="1" i="0" u="none" strike="noStrike" kern="1200" cap="none" spc="0" normalizeH="0" baseline="0" noProof="0">
                <a:ln>
                  <a:noFill/>
                </a:ln>
                <a:solidFill>
                  <a:srgbClr val="F8FBFE"/>
                </a:solidFill>
                <a:effectLst/>
                <a:uLnTx/>
                <a:uFillTx/>
                <a:latin typeface="Nexa Bold" panose="02000000000000000000" pitchFamily="50" charset="0"/>
                <a:ea typeface="+mn-ea"/>
                <a:cs typeface="+mn-cs"/>
              </a:rPr>
              <a:t>MEng EESE</a:t>
            </a:r>
          </a:p>
        </p:txBody>
      </p:sp>
      <p:sp>
        <p:nvSpPr>
          <p:cNvPr id="3" name="Rectangle: Rounded Corners 2">
            <a:extLst>
              <a:ext uri="{FF2B5EF4-FFF2-40B4-BE49-F238E27FC236}">
                <a16:creationId xmlns:a16="http://schemas.microsoft.com/office/drawing/2014/main" id="{4F283B58-5B9C-15BE-5E35-F81E3356E249}"/>
              </a:ext>
            </a:extLst>
          </p:cNvPr>
          <p:cNvSpPr/>
          <p:nvPr/>
        </p:nvSpPr>
        <p:spPr>
          <a:xfrm>
            <a:off x="-160130" y="-177648"/>
            <a:ext cx="12427889" cy="6858000"/>
          </a:xfrm>
          <a:prstGeom prst="roundRect">
            <a:avLst>
              <a:gd name="adj" fmla="val 1869"/>
            </a:avLst>
          </a:prstGeom>
          <a:solidFill>
            <a:schemeClr val="accent1">
              <a:alpha val="19000"/>
            </a:schemeClr>
          </a:solidFill>
          <a:ln>
            <a:noFill/>
          </a:ln>
          <a:effectLst>
            <a:outerShdw blurRad="127000" dist="50800" dir="5400000" algn="ctr" rotWithShape="0">
              <a:srgbClr val="000000">
                <a:alpha val="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B245FAA4-5B4E-78F0-6596-583193CA4FA9}"/>
              </a:ext>
            </a:extLst>
          </p:cNvPr>
          <p:cNvSpPr txBox="1"/>
          <p:nvPr/>
        </p:nvSpPr>
        <p:spPr>
          <a:xfrm>
            <a:off x="-296144" y="2615133"/>
            <a:ext cx="6757323" cy="535531"/>
          </a:xfrm>
          <a:prstGeom prst="rect">
            <a:avLst/>
          </a:prstGeom>
          <a:noFill/>
          <a:effectLst>
            <a:outerShdw blurRad="63500" sx="102000" sy="102000" algn="ctr" rotWithShape="0">
              <a:prstClr val="black">
                <a:alpha val="40000"/>
              </a:prstClr>
            </a:outerShdw>
          </a:effectLst>
        </p:spPr>
        <p:txBody>
          <a:bodyPr wrap="square" rtlCol="0">
            <a:spAutoFit/>
          </a:bodyPr>
          <a:lstStyle/>
          <a:p>
            <a:pPr algn="ctr">
              <a:lnSpc>
                <a:spcPct val="90000"/>
              </a:lnSpc>
              <a:spcBef>
                <a:spcPts val="1000"/>
              </a:spcBef>
              <a:defRPr/>
            </a:pPr>
            <a:r>
              <a:rPr lang="en-US" sz="3200" b="1">
                <a:solidFill>
                  <a:schemeClr val="bg1"/>
                </a:solidFill>
              </a:rPr>
              <a:t>MEng Mechanical Group 3</a:t>
            </a:r>
          </a:p>
        </p:txBody>
      </p:sp>
      <p:sp>
        <p:nvSpPr>
          <p:cNvPr id="5" name="TextBox 4">
            <a:extLst>
              <a:ext uri="{FF2B5EF4-FFF2-40B4-BE49-F238E27FC236}">
                <a16:creationId xmlns:a16="http://schemas.microsoft.com/office/drawing/2014/main" id="{DF5F0D54-88E4-FD23-3945-12E4FBB2676E}"/>
              </a:ext>
            </a:extLst>
          </p:cNvPr>
          <p:cNvSpPr txBox="1"/>
          <p:nvPr/>
        </p:nvSpPr>
        <p:spPr>
          <a:xfrm>
            <a:off x="-483951" y="3376745"/>
            <a:ext cx="7033470" cy="38779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lnSpc>
                <a:spcPct val="150000"/>
              </a:lnSpc>
            </a:pPr>
            <a:r>
              <a:rPr lang="en-US">
                <a:solidFill>
                  <a:schemeClr val="bg1"/>
                </a:solidFill>
                <a:cs typeface="Arial" panose="020B0604020202020204" pitchFamily="34" charset="0"/>
              </a:rPr>
              <a:t>Heba Ali - 2184931</a:t>
            </a:r>
          </a:p>
          <a:p>
            <a:pPr algn="ctr">
              <a:lnSpc>
                <a:spcPct val="150000"/>
              </a:lnSpc>
            </a:pPr>
            <a:r>
              <a:rPr lang="en-US">
                <a:solidFill>
                  <a:schemeClr val="bg1"/>
                </a:solidFill>
                <a:cs typeface="Arial" panose="020B0604020202020204" pitchFamily="34" charset="0"/>
              </a:rPr>
              <a:t>Zara Iman-Butt - 2200848</a:t>
            </a:r>
          </a:p>
          <a:p>
            <a:pPr algn="ctr">
              <a:lnSpc>
                <a:spcPct val="150000"/>
              </a:lnSpc>
            </a:pPr>
            <a:r>
              <a:rPr lang="en-US">
                <a:solidFill>
                  <a:schemeClr val="bg1"/>
                </a:solidFill>
                <a:cs typeface="Arial" panose="020B0604020202020204" pitchFamily="34" charset="0"/>
              </a:rPr>
              <a:t>Mahmood El-</a:t>
            </a:r>
            <a:r>
              <a:rPr lang="en-US" err="1">
                <a:solidFill>
                  <a:schemeClr val="bg1"/>
                </a:solidFill>
                <a:cs typeface="Arial" panose="020B0604020202020204" pitchFamily="34" charset="0"/>
              </a:rPr>
              <a:t>Mahalawy</a:t>
            </a:r>
            <a:r>
              <a:rPr lang="en-US">
                <a:solidFill>
                  <a:schemeClr val="bg1"/>
                </a:solidFill>
                <a:cs typeface="Arial" panose="020B0604020202020204" pitchFamily="34" charset="0"/>
              </a:rPr>
              <a:t> - 2295059</a:t>
            </a:r>
          </a:p>
          <a:p>
            <a:pPr algn="ctr">
              <a:lnSpc>
                <a:spcPct val="150000"/>
              </a:lnSpc>
            </a:pPr>
            <a:r>
              <a:rPr lang="en-US">
                <a:solidFill>
                  <a:schemeClr val="bg1"/>
                </a:solidFill>
                <a:cs typeface="Arial" panose="020B0604020202020204" pitchFamily="34" charset="0"/>
              </a:rPr>
              <a:t>Shelly </a:t>
            </a:r>
            <a:r>
              <a:rPr lang="en-US" err="1">
                <a:solidFill>
                  <a:schemeClr val="bg1"/>
                </a:solidFill>
                <a:cs typeface="Arial" panose="020B0604020202020204" pitchFamily="34" charset="0"/>
              </a:rPr>
              <a:t>Tchoutezo</a:t>
            </a:r>
            <a:r>
              <a:rPr lang="en-US">
                <a:solidFill>
                  <a:schemeClr val="bg1"/>
                </a:solidFill>
                <a:cs typeface="Arial" panose="020B0604020202020204" pitchFamily="34" charset="0"/>
              </a:rPr>
              <a:t> - 2178158</a:t>
            </a:r>
          </a:p>
          <a:p>
            <a:pPr algn="ctr">
              <a:lnSpc>
                <a:spcPct val="150000"/>
              </a:lnSpc>
            </a:pPr>
            <a:r>
              <a:rPr lang="en-US" err="1">
                <a:solidFill>
                  <a:schemeClr val="bg1"/>
                </a:solidFill>
                <a:cs typeface="Arial" panose="020B0604020202020204" pitchFamily="34" charset="0"/>
              </a:rPr>
              <a:t>Waddah</a:t>
            </a:r>
            <a:r>
              <a:rPr lang="en-US">
                <a:solidFill>
                  <a:schemeClr val="bg1"/>
                </a:solidFill>
                <a:cs typeface="Arial" panose="020B0604020202020204" pitchFamily="34" charset="0"/>
              </a:rPr>
              <a:t> </a:t>
            </a:r>
            <a:r>
              <a:rPr lang="en-US" err="1">
                <a:solidFill>
                  <a:schemeClr val="bg1"/>
                </a:solidFill>
                <a:cs typeface="Arial" panose="020B0604020202020204" pitchFamily="34" charset="0"/>
              </a:rPr>
              <a:t>Alowadh</a:t>
            </a:r>
            <a:r>
              <a:rPr lang="en-US">
                <a:solidFill>
                  <a:schemeClr val="bg1"/>
                </a:solidFill>
                <a:cs typeface="Arial" panose="020B0604020202020204" pitchFamily="34" charset="0"/>
              </a:rPr>
              <a:t> - 2314870</a:t>
            </a:r>
          </a:p>
          <a:p>
            <a:pPr algn="ctr">
              <a:lnSpc>
                <a:spcPct val="150000"/>
              </a:lnSpc>
            </a:pPr>
            <a:r>
              <a:rPr lang="en-US">
                <a:solidFill>
                  <a:schemeClr val="bg1"/>
                </a:solidFill>
                <a:cs typeface="Arial" panose="020B0604020202020204" pitchFamily="34" charset="0"/>
              </a:rPr>
              <a:t>Hoda </a:t>
            </a:r>
            <a:r>
              <a:rPr lang="en-US" err="1">
                <a:solidFill>
                  <a:schemeClr val="bg1"/>
                </a:solidFill>
                <a:cs typeface="Arial" panose="020B0604020202020204" pitchFamily="34" charset="0"/>
              </a:rPr>
              <a:t>Chahini</a:t>
            </a:r>
            <a:r>
              <a:rPr lang="en-US">
                <a:solidFill>
                  <a:schemeClr val="bg1"/>
                </a:solidFill>
                <a:cs typeface="Arial" panose="020B0604020202020204" pitchFamily="34" charset="0"/>
              </a:rPr>
              <a:t> - 2109520</a:t>
            </a:r>
          </a:p>
          <a:p>
            <a:pPr algn="ctr">
              <a:lnSpc>
                <a:spcPct val="150000"/>
              </a:lnSpc>
            </a:pPr>
            <a:r>
              <a:rPr lang="en-US" err="1">
                <a:solidFill>
                  <a:schemeClr val="bg1"/>
                </a:solidFill>
                <a:cs typeface="Arial"/>
              </a:rPr>
              <a:t>Sundus</a:t>
            </a:r>
            <a:r>
              <a:rPr lang="en-US">
                <a:solidFill>
                  <a:schemeClr val="bg1"/>
                </a:solidFill>
                <a:cs typeface="Arial"/>
              </a:rPr>
              <a:t> </a:t>
            </a:r>
            <a:r>
              <a:rPr lang="en-US" err="1">
                <a:solidFill>
                  <a:schemeClr val="bg1"/>
                </a:solidFill>
                <a:cs typeface="Arial"/>
              </a:rPr>
              <a:t>Abdirahin</a:t>
            </a:r>
            <a:r>
              <a:rPr lang="en-US">
                <a:solidFill>
                  <a:schemeClr val="bg1"/>
                </a:solidFill>
                <a:cs typeface="Arial"/>
              </a:rPr>
              <a:t> - </a:t>
            </a:r>
            <a:r>
              <a:rPr lang="en-US">
                <a:solidFill>
                  <a:schemeClr val="bg1"/>
                </a:solidFill>
                <a:ea typeface="Calibri"/>
                <a:cs typeface="Arial"/>
              </a:rPr>
              <a:t>2327470</a:t>
            </a:r>
          </a:p>
          <a:p>
            <a:pPr algn="ctr">
              <a:lnSpc>
                <a:spcPct val="150000"/>
              </a:lnSpc>
            </a:pPr>
            <a:endParaRPr lang="en-US">
              <a:solidFill>
                <a:schemeClr val="bg1"/>
              </a:solidFill>
              <a:cs typeface="Arial" panose="020B0604020202020204" pitchFamily="34" charset="0"/>
            </a:endParaRPr>
          </a:p>
          <a:p>
            <a:endParaRPr lang="en-US">
              <a:solidFill>
                <a:schemeClr val="bg1"/>
              </a:solidFill>
              <a:cs typeface="Arial" panose="020B0604020202020204" pitchFamily="34" charset="0"/>
            </a:endParaRPr>
          </a:p>
          <a:p>
            <a:endParaRPr lang="en-US" sz="1400">
              <a:cs typeface="Calibri"/>
            </a:endParaRPr>
          </a:p>
        </p:txBody>
      </p:sp>
      <p:sp>
        <p:nvSpPr>
          <p:cNvPr id="6" name="TextBox 5">
            <a:extLst>
              <a:ext uri="{FF2B5EF4-FFF2-40B4-BE49-F238E27FC236}">
                <a16:creationId xmlns:a16="http://schemas.microsoft.com/office/drawing/2014/main" id="{9CC25DB9-461E-9C88-C00A-D724AF96D205}"/>
              </a:ext>
            </a:extLst>
          </p:cNvPr>
          <p:cNvSpPr txBox="1"/>
          <p:nvPr/>
        </p:nvSpPr>
        <p:spPr>
          <a:xfrm>
            <a:off x="-757985" y="1169676"/>
            <a:ext cx="7964166" cy="1095941"/>
          </a:xfrm>
          <a:prstGeom prst="rect">
            <a:avLst/>
          </a:prstGeom>
          <a:noFill/>
          <a:effectLst>
            <a:outerShdw blurRad="63500" sx="102000" sy="102000" algn="ctr" rotWithShape="0">
              <a:prstClr val="black">
                <a:alpha val="40000"/>
              </a:prstClr>
            </a:outerShdw>
          </a:effectLst>
        </p:spPr>
        <p:txBody>
          <a:bodyPr wrap="square" rtlCol="0">
            <a:spAutoFit/>
          </a:bodyPr>
          <a:lstStyle/>
          <a:p>
            <a:pPr algn="ctr">
              <a:lnSpc>
                <a:spcPct val="90000"/>
              </a:lnSpc>
              <a:spcBef>
                <a:spcPts val="1000"/>
              </a:spcBef>
              <a:defRPr/>
            </a:pPr>
            <a:r>
              <a:rPr lang="en-US" sz="7200" b="1">
                <a:solidFill>
                  <a:schemeClr val="bg1"/>
                </a:solidFill>
              </a:rPr>
              <a:t>Wind Turbines</a:t>
            </a:r>
          </a:p>
        </p:txBody>
      </p:sp>
    </p:spTree>
    <p:extLst>
      <p:ext uri="{BB962C8B-B14F-4D97-AF65-F5344CB8AC3E}">
        <p14:creationId xmlns:p14="http://schemas.microsoft.com/office/powerpoint/2010/main" val="271320353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B8A23A-6BC5-4626-BDEE-461F4691E2A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D12A095-9609-4CEF-9666-363D8F4948CA}"/>
              </a:ext>
            </a:extLst>
          </p:cNvPr>
          <p:cNvSpPr/>
          <p:nvPr/>
        </p:nvSpPr>
        <p:spPr>
          <a:xfrm>
            <a:off x="-38400" y="375921"/>
            <a:ext cx="4180632" cy="762118"/>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itle 6">
            <a:extLst>
              <a:ext uri="{FF2B5EF4-FFF2-40B4-BE49-F238E27FC236}">
                <a16:creationId xmlns:a16="http://schemas.microsoft.com/office/drawing/2014/main" id="{C3A4D60D-5B29-EA16-FFF3-29AB414D5D5F}"/>
              </a:ext>
            </a:extLst>
          </p:cNvPr>
          <p:cNvSpPr>
            <a:spLocks noGrp="1"/>
          </p:cNvSpPr>
          <p:nvPr>
            <p:ph type="title"/>
          </p:nvPr>
        </p:nvSpPr>
        <p:spPr>
          <a:xfrm>
            <a:off x="0" y="206603"/>
            <a:ext cx="3785741" cy="1161999"/>
          </a:xfrm>
        </p:spPr>
        <p:txBody>
          <a:bodyPr>
            <a:noAutofit/>
          </a:bodyPr>
          <a:lstStyle/>
          <a:p>
            <a:pPr algn="ctr"/>
            <a:r>
              <a:rPr lang="en-GB" b="1"/>
              <a:t>PROJECT 		     SCOPE</a:t>
            </a:r>
          </a:p>
        </p:txBody>
      </p:sp>
      <p:sp>
        <p:nvSpPr>
          <p:cNvPr id="4" name="Rectangle 3">
            <a:extLst>
              <a:ext uri="{FF2B5EF4-FFF2-40B4-BE49-F238E27FC236}">
                <a16:creationId xmlns:a16="http://schemas.microsoft.com/office/drawing/2014/main" id="{4DB089DA-9C09-49E1-9B3B-DAF98B9E5AB0}"/>
              </a:ext>
            </a:extLst>
          </p:cNvPr>
          <p:cNvSpPr/>
          <p:nvPr/>
        </p:nvSpPr>
        <p:spPr>
          <a:xfrm>
            <a:off x="5688419" y="0"/>
            <a:ext cx="6503581" cy="6858002"/>
          </a:xfrm>
          <a:prstGeom prst="rect">
            <a:avLst/>
          </a:prstGeom>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C0411F6F-472E-4C0F-848B-9B99BF17168E}"/>
              </a:ext>
            </a:extLst>
          </p:cNvPr>
          <p:cNvSpPr txBox="1"/>
          <p:nvPr/>
        </p:nvSpPr>
        <p:spPr>
          <a:xfrm>
            <a:off x="447211" y="1542306"/>
            <a:ext cx="5043747" cy="5262979"/>
          </a:xfrm>
          <a:prstGeom prst="rect">
            <a:avLst/>
          </a:prstGeom>
          <a:noFill/>
        </p:spPr>
        <p:txBody>
          <a:bodyPr wrap="square" lIns="91440" tIns="45720" rIns="91440" bIns="45720" anchor="t">
            <a:spAutoFit/>
          </a:bodyPr>
          <a:lstStyle/>
          <a:p>
            <a:r>
              <a:rPr lang="en-GB" sz="2000" b="1">
                <a:ea typeface="Adobe Fan Heiti Std B"/>
                <a:cs typeface="Calibri"/>
              </a:rPr>
              <a:t>Group Objectives:</a:t>
            </a:r>
            <a:endParaRPr lang="en-GB" sz="2000">
              <a:solidFill>
                <a:srgbClr val="FF0000"/>
              </a:solidFill>
              <a:ea typeface="Adobe Fan Heiti Std B"/>
              <a:cs typeface="Calibri"/>
            </a:endParaRPr>
          </a:p>
          <a:p>
            <a:pPr algn="just"/>
            <a:r>
              <a:rPr lang="en-GB">
                <a:cs typeface="Arial"/>
              </a:rPr>
              <a:t>To efficiently generate renewable energy from wind turbines, contributing to the overall energy needs of the energy island.</a:t>
            </a:r>
          </a:p>
          <a:p>
            <a:pPr algn="just"/>
            <a:endParaRPr lang="en-GB" sz="1400">
              <a:ea typeface="Adobe Fan Heiti Std B" panose="020B0700000000000000" pitchFamily="34" charset="-128"/>
              <a:cs typeface="Calibri" panose="020F0502020204030204" pitchFamily="34" charset="0"/>
            </a:endParaRPr>
          </a:p>
          <a:p>
            <a:r>
              <a:rPr lang="en-GB" sz="2000" b="1">
                <a:ea typeface="Adobe Fan Heiti Std B"/>
                <a:cs typeface="Calibri"/>
              </a:rPr>
              <a:t>Where does this fit into the wider project?</a:t>
            </a:r>
          </a:p>
          <a:p>
            <a:pPr marL="742950" lvl="1" indent="-285750">
              <a:buFont typeface="Arial" panose="020B0604020202020204" pitchFamily="34" charset="0"/>
              <a:buChar char="•"/>
            </a:pPr>
            <a:r>
              <a:rPr lang="en-GB">
                <a:cs typeface="Arial" panose="020B0604020202020204" pitchFamily="34" charset="0"/>
              </a:rPr>
              <a:t>Provides 70% of the renewable energy provided by the island</a:t>
            </a:r>
          </a:p>
          <a:p>
            <a:pPr marL="742950" lvl="1" indent="-285750">
              <a:buFont typeface="Arial" panose="020B0604020202020204" pitchFamily="34" charset="0"/>
              <a:buChar char="•"/>
            </a:pPr>
            <a:r>
              <a:rPr lang="en-GB">
                <a:cs typeface="Arial" panose="020B0604020202020204" pitchFamily="34" charset="0"/>
              </a:rPr>
              <a:t>Diversify renewable energy sources</a:t>
            </a:r>
          </a:p>
          <a:p>
            <a:pPr marL="742950" lvl="1" indent="-285750">
              <a:buFont typeface="Arial" panose="020B0604020202020204" pitchFamily="34" charset="0"/>
              <a:buChar char="•"/>
            </a:pPr>
            <a:r>
              <a:rPr lang="en-GB">
                <a:cs typeface="Arial" panose="020B0604020202020204" pitchFamily="34" charset="0"/>
              </a:rPr>
              <a:t>Enhance energy security</a:t>
            </a:r>
          </a:p>
          <a:p>
            <a:pPr marL="742950" lvl="1" indent="-285750">
              <a:buFont typeface="Arial" panose="020B0604020202020204" pitchFamily="34" charset="0"/>
              <a:buChar char="•"/>
            </a:pPr>
            <a:r>
              <a:rPr lang="en-GB">
                <a:cs typeface="Arial" panose="020B0604020202020204" pitchFamily="34" charset="0"/>
              </a:rPr>
              <a:t>Reduce carbon emissions</a:t>
            </a:r>
          </a:p>
          <a:p>
            <a:endParaRPr lang="en-GB" sz="1400">
              <a:solidFill>
                <a:srgbClr val="FF0000"/>
              </a:solidFill>
            </a:endParaRPr>
          </a:p>
          <a:p>
            <a:r>
              <a:rPr lang="en-GB" sz="2000" b="1">
                <a:ea typeface="Adobe Fan Heiti Std B"/>
                <a:cs typeface="Calibri"/>
              </a:rPr>
              <a:t>Constraints:</a:t>
            </a:r>
          </a:p>
          <a:p>
            <a:pPr marL="742950" lvl="1" indent="-285750">
              <a:buFont typeface="Arial" panose="020B0604020202020204" pitchFamily="34" charset="0"/>
              <a:buChar char="•"/>
            </a:pPr>
            <a:r>
              <a:rPr lang="en-GB">
                <a:cs typeface="Arial" panose="020B0604020202020204" pitchFamily="34" charset="0"/>
              </a:rPr>
              <a:t>Wind Variability</a:t>
            </a:r>
          </a:p>
          <a:p>
            <a:pPr marL="742950" lvl="1" indent="-285750">
              <a:buFont typeface="Arial" panose="020B0604020202020204" pitchFamily="34" charset="0"/>
              <a:buChar char="•"/>
            </a:pPr>
            <a:r>
              <a:rPr lang="en-GB">
                <a:cs typeface="Arial" panose="020B0604020202020204" pitchFamily="34" charset="0"/>
              </a:rPr>
              <a:t>Corrosion and Wear</a:t>
            </a:r>
          </a:p>
          <a:p>
            <a:pPr marL="742950" lvl="1" indent="-285750">
              <a:buFont typeface="Arial" panose="020B0604020202020204" pitchFamily="34" charset="0"/>
              <a:buChar char="•"/>
            </a:pPr>
            <a:r>
              <a:rPr lang="en-GB">
                <a:cs typeface="Arial" panose="020B0604020202020204" pitchFamily="34" charset="0"/>
              </a:rPr>
              <a:t>Installation Challenges</a:t>
            </a:r>
          </a:p>
          <a:p>
            <a:pPr marL="742950" lvl="1" indent="-285750">
              <a:buFont typeface="Arial" panose="020B0604020202020204" pitchFamily="34" charset="0"/>
              <a:buChar char="•"/>
            </a:pPr>
            <a:r>
              <a:rPr lang="en-GB">
                <a:cs typeface="Arial" panose="020B0604020202020204" pitchFamily="34" charset="0"/>
              </a:rPr>
              <a:t>Impact on Marine Life</a:t>
            </a:r>
          </a:p>
          <a:p>
            <a:pPr marL="742950" lvl="1" indent="-285750">
              <a:buFont typeface="Arial" panose="020B0604020202020204" pitchFamily="34" charset="0"/>
              <a:buChar char="•"/>
            </a:pPr>
            <a:r>
              <a:rPr lang="en-GB">
                <a:cs typeface="Arial" panose="020B0604020202020204" pitchFamily="34" charset="0"/>
              </a:rPr>
              <a:t>Visual and Noise Impact</a:t>
            </a:r>
          </a:p>
          <a:p>
            <a:endParaRPr lang="en-GB" sz="1400">
              <a:solidFill>
                <a:srgbClr val="FF0000"/>
              </a:solidFill>
            </a:endParaRPr>
          </a:p>
        </p:txBody>
      </p:sp>
      <p:grpSp>
        <p:nvGrpSpPr>
          <p:cNvPr id="52" name="Group 51">
            <a:extLst>
              <a:ext uri="{FF2B5EF4-FFF2-40B4-BE49-F238E27FC236}">
                <a16:creationId xmlns:a16="http://schemas.microsoft.com/office/drawing/2014/main" id="{E0EC34A6-140B-DC5B-DAD8-2DC92C8771C8}"/>
              </a:ext>
            </a:extLst>
          </p:cNvPr>
          <p:cNvGrpSpPr/>
          <p:nvPr/>
        </p:nvGrpSpPr>
        <p:grpSpPr>
          <a:xfrm>
            <a:off x="5880212" y="5830868"/>
            <a:ext cx="6120003" cy="828000"/>
            <a:chOff x="6148270" y="5849066"/>
            <a:chExt cx="5699713" cy="808234"/>
          </a:xfrm>
        </p:grpSpPr>
        <p:pic>
          <p:nvPicPr>
            <p:cNvPr id="5" name="Picture 4">
              <a:extLst>
                <a:ext uri="{FF2B5EF4-FFF2-40B4-BE49-F238E27FC236}">
                  <a16:creationId xmlns:a16="http://schemas.microsoft.com/office/drawing/2014/main" id="{0D79E283-1426-47BB-97DC-89005169B0DB}"/>
                </a:ext>
              </a:extLst>
            </p:cNvPr>
            <p:cNvPicPr>
              <a:picLocks noChangeAspect="1"/>
            </p:cNvPicPr>
            <p:nvPr/>
          </p:nvPicPr>
          <p:blipFill rotWithShape="1">
            <a:blip r:embed="rId3"/>
            <a:srcRect l="833" t="1803" r="797" b="2008"/>
            <a:stretch/>
          </p:blipFill>
          <p:spPr>
            <a:xfrm>
              <a:off x="6148270" y="5850229"/>
              <a:ext cx="820356" cy="805908"/>
            </a:xfrm>
            <a:prstGeom prst="rect">
              <a:avLst/>
            </a:prstGeom>
          </p:spPr>
        </p:pic>
        <p:pic>
          <p:nvPicPr>
            <p:cNvPr id="6" name="Picture 5">
              <a:extLst>
                <a:ext uri="{FF2B5EF4-FFF2-40B4-BE49-F238E27FC236}">
                  <a16:creationId xmlns:a16="http://schemas.microsoft.com/office/drawing/2014/main" id="{86C699F4-8DDC-4024-BF56-7DC31A4E1F37}"/>
                </a:ext>
              </a:extLst>
            </p:cNvPr>
            <p:cNvPicPr>
              <a:picLocks noChangeAspect="1"/>
            </p:cNvPicPr>
            <p:nvPr/>
          </p:nvPicPr>
          <p:blipFill rotWithShape="1">
            <a:blip r:embed="rId4"/>
            <a:srcRect l="2088" t="2088" b="3048"/>
            <a:stretch/>
          </p:blipFill>
          <p:spPr>
            <a:xfrm>
              <a:off x="7130777" y="5850229"/>
              <a:ext cx="820356" cy="805908"/>
            </a:xfrm>
            <a:prstGeom prst="rect">
              <a:avLst/>
            </a:prstGeom>
          </p:spPr>
        </p:pic>
        <p:pic>
          <p:nvPicPr>
            <p:cNvPr id="8" name="Picture 7">
              <a:extLst>
                <a:ext uri="{FF2B5EF4-FFF2-40B4-BE49-F238E27FC236}">
                  <a16:creationId xmlns:a16="http://schemas.microsoft.com/office/drawing/2014/main" id="{F4052224-38D6-4403-9FD1-B86F3F2E94BF}"/>
                </a:ext>
              </a:extLst>
            </p:cNvPr>
            <p:cNvPicPr>
              <a:picLocks noChangeAspect="1"/>
            </p:cNvPicPr>
            <p:nvPr/>
          </p:nvPicPr>
          <p:blipFill rotWithShape="1">
            <a:blip r:embed="rId5"/>
            <a:srcRect l="2079" t="2451" r="1730"/>
            <a:stretch/>
          </p:blipFill>
          <p:spPr>
            <a:xfrm>
              <a:off x="8113284" y="5850229"/>
              <a:ext cx="805939" cy="805908"/>
            </a:xfrm>
            <a:prstGeom prst="rect">
              <a:avLst/>
            </a:prstGeom>
          </p:spPr>
        </p:pic>
        <p:pic>
          <p:nvPicPr>
            <p:cNvPr id="9" name="Picture 8">
              <a:extLst>
                <a:ext uri="{FF2B5EF4-FFF2-40B4-BE49-F238E27FC236}">
                  <a16:creationId xmlns:a16="http://schemas.microsoft.com/office/drawing/2014/main" id="{87C1D6AD-F035-46E5-A707-0069E07022DF}"/>
                </a:ext>
              </a:extLst>
            </p:cNvPr>
            <p:cNvPicPr>
              <a:picLocks noChangeAspect="1"/>
            </p:cNvPicPr>
            <p:nvPr/>
          </p:nvPicPr>
          <p:blipFill rotWithShape="1">
            <a:blip r:embed="rId6"/>
            <a:srcRect l="1630" t="3243" r="2249" b="1892"/>
            <a:stretch/>
          </p:blipFill>
          <p:spPr>
            <a:xfrm>
              <a:off x="10063881" y="5850229"/>
              <a:ext cx="801593" cy="805908"/>
            </a:xfrm>
            <a:prstGeom prst="rect">
              <a:avLst/>
            </a:prstGeom>
          </p:spPr>
        </p:pic>
        <p:pic>
          <p:nvPicPr>
            <p:cNvPr id="13" name="Picture 12">
              <a:extLst>
                <a:ext uri="{FF2B5EF4-FFF2-40B4-BE49-F238E27FC236}">
                  <a16:creationId xmlns:a16="http://schemas.microsoft.com/office/drawing/2014/main" id="{9D203937-F053-4C28-A2DF-280B6C96F500}"/>
                </a:ext>
              </a:extLst>
            </p:cNvPr>
            <p:cNvPicPr>
              <a:picLocks noChangeAspect="1"/>
            </p:cNvPicPr>
            <p:nvPr/>
          </p:nvPicPr>
          <p:blipFill rotWithShape="1">
            <a:blip r:embed="rId7"/>
            <a:srcRect l="1168" t="1125" b="1784"/>
            <a:stretch/>
          </p:blipFill>
          <p:spPr>
            <a:xfrm>
              <a:off x="9081374" y="5850229"/>
              <a:ext cx="820356" cy="805909"/>
            </a:xfrm>
            <a:prstGeom prst="rect">
              <a:avLst/>
            </a:prstGeom>
          </p:spPr>
        </p:pic>
        <p:pic>
          <p:nvPicPr>
            <p:cNvPr id="14" name="Picture 13">
              <a:extLst>
                <a:ext uri="{FF2B5EF4-FFF2-40B4-BE49-F238E27FC236}">
                  <a16:creationId xmlns:a16="http://schemas.microsoft.com/office/drawing/2014/main" id="{A1EA2D9E-8B44-4DC7-83E1-85EAD0F5848A}"/>
                </a:ext>
              </a:extLst>
            </p:cNvPr>
            <p:cNvPicPr>
              <a:picLocks noChangeAspect="1"/>
            </p:cNvPicPr>
            <p:nvPr/>
          </p:nvPicPr>
          <p:blipFill rotWithShape="1">
            <a:blip r:embed="rId8"/>
            <a:srcRect l="702" t="931" b="2604"/>
            <a:stretch/>
          </p:blipFill>
          <p:spPr>
            <a:xfrm>
              <a:off x="11027627" y="5849066"/>
              <a:ext cx="820356" cy="808234"/>
            </a:xfrm>
            <a:prstGeom prst="rect">
              <a:avLst/>
            </a:prstGeom>
          </p:spPr>
        </p:pic>
      </p:grpSp>
      <p:sp>
        <p:nvSpPr>
          <p:cNvPr id="21" name="Flowchart: Terminator 20">
            <a:extLst>
              <a:ext uri="{FF2B5EF4-FFF2-40B4-BE49-F238E27FC236}">
                <a16:creationId xmlns:a16="http://schemas.microsoft.com/office/drawing/2014/main" id="{60EE6E42-B93C-4FE7-85B2-89967B97F707}"/>
              </a:ext>
            </a:extLst>
          </p:cNvPr>
          <p:cNvSpPr/>
          <p:nvPr/>
        </p:nvSpPr>
        <p:spPr>
          <a:xfrm>
            <a:off x="8272126" y="126564"/>
            <a:ext cx="1562987"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Offshore Energy Island</a:t>
            </a:r>
          </a:p>
        </p:txBody>
      </p:sp>
      <p:sp>
        <p:nvSpPr>
          <p:cNvPr id="26" name="Flowchart: Terminator 25">
            <a:extLst>
              <a:ext uri="{FF2B5EF4-FFF2-40B4-BE49-F238E27FC236}">
                <a16:creationId xmlns:a16="http://schemas.microsoft.com/office/drawing/2014/main" id="{DA36B5E4-5361-4B6D-8B4A-A81F2E462223}"/>
              </a:ext>
            </a:extLst>
          </p:cNvPr>
          <p:cNvSpPr/>
          <p:nvPr/>
        </p:nvSpPr>
        <p:spPr>
          <a:xfrm>
            <a:off x="10311008" y="956628"/>
            <a:ext cx="1562987"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Wave Energy Converters</a:t>
            </a:r>
          </a:p>
        </p:txBody>
      </p:sp>
      <p:sp>
        <p:nvSpPr>
          <p:cNvPr id="27" name="Flowchart: Terminator 26">
            <a:extLst>
              <a:ext uri="{FF2B5EF4-FFF2-40B4-BE49-F238E27FC236}">
                <a16:creationId xmlns:a16="http://schemas.microsoft.com/office/drawing/2014/main" id="{7B855DE9-7420-41CE-A55A-53C82F9BB512}"/>
              </a:ext>
            </a:extLst>
          </p:cNvPr>
          <p:cNvSpPr/>
          <p:nvPr/>
        </p:nvSpPr>
        <p:spPr>
          <a:xfrm>
            <a:off x="8283249" y="1138038"/>
            <a:ext cx="1562987"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Wind Turbines</a:t>
            </a:r>
          </a:p>
        </p:txBody>
      </p:sp>
      <p:sp>
        <p:nvSpPr>
          <p:cNvPr id="28" name="Flowchart: Terminator 27">
            <a:extLst>
              <a:ext uri="{FF2B5EF4-FFF2-40B4-BE49-F238E27FC236}">
                <a16:creationId xmlns:a16="http://schemas.microsoft.com/office/drawing/2014/main" id="{D4F99C39-32B7-4845-BA6D-18021503BDB0}"/>
              </a:ext>
            </a:extLst>
          </p:cNvPr>
          <p:cNvSpPr/>
          <p:nvPr/>
        </p:nvSpPr>
        <p:spPr>
          <a:xfrm>
            <a:off x="6255488" y="956628"/>
            <a:ext cx="1562987"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Solar Panels</a:t>
            </a:r>
          </a:p>
        </p:txBody>
      </p:sp>
      <p:sp>
        <p:nvSpPr>
          <p:cNvPr id="29" name="Flowchart: Terminator 28">
            <a:extLst>
              <a:ext uri="{FF2B5EF4-FFF2-40B4-BE49-F238E27FC236}">
                <a16:creationId xmlns:a16="http://schemas.microsoft.com/office/drawing/2014/main" id="{0533B887-F263-4DDA-BF65-0D252110AD37}"/>
              </a:ext>
            </a:extLst>
          </p:cNvPr>
          <p:cNvSpPr/>
          <p:nvPr/>
        </p:nvSpPr>
        <p:spPr>
          <a:xfrm>
            <a:off x="6249812" y="3940521"/>
            <a:ext cx="1562987"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Controller</a:t>
            </a:r>
          </a:p>
        </p:txBody>
      </p:sp>
      <p:sp>
        <p:nvSpPr>
          <p:cNvPr id="33" name="Flowchart: Terminator 32">
            <a:extLst>
              <a:ext uri="{FF2B5EF4-FFF2-40B4-BE49-F238E27FC236}">
                <a16:creationId xmlns:a16="http://schemas.microsoft.com/office/drawing/2014/main" id="{44B19340-01D1-4791-9EDE-41B5C67EF680}"/>
              </a:ext>
            </a:extLst>
          </p:cNvPr>
          <p:cNvSpPr/>
          <p:nvPr/>
        </p:nvSpPr>
        <p:spPr>
          <a:xfrm>
            <a:off x="8283249" y="2062029"/>
            <a:ext cx="1562987"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Wind </a:t>
            </a:r>
          </a:p>
        </p:txBody>
      </p:sp>
      <p:sp>
        <p:nvSpPr>
          <p:cNvPr id="35" name="Flowchart: Terminator 34">
            <a:extLst>
              <a:ext uri="{FF2B5EF4-FFF2-40B4-BE49-F238E27FC236}">
                <a16:creationId xmlns:a16="http://schemas.microsoft.com/office/drawing/2014/main" id="{0D6E70B2-1507-4B7F-8290-ACF94512721C}"/>
              </a:ext>
            </a:extLst>
          </p:cNvPr>
          <p:cNvSpPr/>
          <p:nvPr/>
        </p:nvSpPr>
        <p:spPr>
          <a:xfrm>
            <a:off x="8283249" y="3012180"/>
            <a:ext cx="1562987"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Gear System</a:t>
            </a:r>
          </a:p>
        </p:txBody>
      </p:sp>
      <p:sp>
        <p:nvSpPr>
          <p:cNvPr id="37" name="Flowchart: Terminator 36">
            <a:extLst>
              <a:ext uri="{FF2B5EF4-FFF2-40B4-BE49-F238E27FC236}">
                <a16:creationId xmlns:a16="http://schemas.microsoft.com/office/drawing/2014/main" id="{238E8C31-DB42-4E09-AE91-0B359A64FD6D}"/>
              </a:ext>
            </a:extLst>
          </p:cNvPr>
          <p:cNvSpPr/>
          <p:nvPr/>
        </p:nvSpPr>
        <p:spPr>
          <a:xfrm>
            <a:off x="8283248" y="4865737"/>
            <a:ext cx="1562987"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Power Grid</a:t>
            </a:r>
          </a:p>
        </p:txBody>
      </p:sp>
      <p:sp>
        <p:nvSpPr>
          <p:cNvPr id="39" name="Flowchart: Terminator 38">
            <a:extLst>
              <a:ext uri="{FF2B5EF4-FFF2-40B4-BE49-F238E27FC236}">
                <a16:creationId xmlns:a16="http://schemas.microsoft.com/office/drawing/2014/main" id="{DD38FA38-1138-4A88-918D-76B7D28B1306}"/>
              </a:ext>
            </a:extLst>
          </p:cNvPr>
          <p:cNvSpPr/>
          <p:nvPr/>
        </p:nvSpPr>
        <p:spPr>
          <a:xfrm>
            <a:off x="8283248" y="3953190"/>
            <a:ext cx="1562987"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Generator</a:t>
            </a:r>
          </a:p>
        </p:txBody>
      </p:sp>
      <p:cxnSp>
        <p:nvCxnSpPr>
          <p:cNvPr id="45" name="Straight Arrow Connector 44">
            <a:extLst>
              <a:ext uri="{FF2B5EF4-FFF2-40B4-BE49-F238E27FC236}">
                <a16:creationId xmlns:a16="http://schemas.microsoft.com/office/drawing/2014/main" id="{AA3348AF-47ED-4EF8-80D9-025799659E16}"/>
              </a:ext>
            </a:extLst>
          </p:cNvPr>
          <p:cNvCxnSpPr>
            <a:cxnSpLocks/>
            <a:stCxn id="21" idx="2"/>
            <a:endCxn id="27" idx="0"/>
          </p:cNvCxnSpPr>
          <p:nvPr/>
        </p:nvCxnSpPr>
        <p:spPr>
          <a:xfrm>
            <a:off x="9053620" y="611881"/>
            <a:ext cx="11123" cy="526157"/>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DCF8050B-63FE-40A1-1A9C-685E7DD708B6}"/>
              </a:ext>
            </a:extLst>
          </p:cNvPr>
          <p:cNvCxnSpPr>
            <a:cxnSpLocks/>
            <a:stCxn id="27" idx="2"/>
            <a:endCxn id="33" idx="0"/>
          </p:cNvCxnSpPr>
          <p:nvPr/>
        </p:nvCxnSpPr>
        <p:spPr>
          <a:xfrm>
            <a:off x="9064743" y="1623355"/>
            <a:ext cx="0" cy="438674"/>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25" name="Straight Arrow Connector 24">
            <a:extLst>
              <a:ext uri="{FF2B5EF4-FFF2-40B4-BE49-F238E27FC236}">
                <a16:creationId xmlns:a16="http://schemas.microsoft.com/office/drawing/2014/main" id="{A396ED52-820E-5069-77BB-527F950B67C2}"/>
              </a:ext>
            </a:extLst>
          </p:cNvPr>
          <p:cNvCxnSpPr>
            <a:cxnSpLocks/>
            <a:stCxn id="33" idx="2"/>
            <a:endCxn id="35" idx="0"/>
          </p:cNvCxnSpPr>
          <p:nvPr/>
        </p:nvCxnSpPr>
        <p:spPr>
          <a:xfrm>
            <a:off x="9064743" y="2547346"/>
            <a:ext cx="0" cy="464834"/>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41" name="Straight Arrow Connector 40">
            <a:extLst>
              <a:ext uri="{FF2B5EF4-FFF2-40B4-BE49-F238E27FC236}">
                <a16:creationId xmlns:a16="http://schemas.microsoft.com/office/drawing/2014/main" id="{2C2EB132-9B92-730D-183A-3F736189B6E2}"/>
              </a:ext>
            </a:extLst>
          </p:cNvPr>
          <p:cNvCxnSpPr>
            <a:cxnSpLocks/>
          </p:cNvCxnSpPr>
          <p:nvPr/>
        </p:nvCxnSpPr>
        <p:spPr>
          <a:xfrm>
            <a:off x="9064240" y="3497497"/>
            <a:ext cx="0" cy="464834"/>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42" name="Straight Arrow Connector 41">
            <a:extLst>
              <a:ext uri="{FF2B5EF4-FFF2-40B4-BE49-F238E27FC236}">
                <a16:creationId xmlns:a16="http://schemas.microsoft.com/office/drawing/2014/main" id="{BC34251F-EE89-5A7F-8878-19476BB4FFED}"/>
              </a:ext>
            </a:extLst>
          </p:cNvPr>
          <p:cNvCxnSpPr>
            <a:cxnSpLocks/>
            <a:stCxn id="39" idx="2"/>
            <a:endCxn id="37" idx="0"/>
          </p:cNvCxnSpPr>
          <p:nvPr/>
        </p:nvCxnSpPr>
        <p:spPr>
          <a:xfrm>
            <a:off x="9064742" y="4438507"/>
            <a:ext cx="0" cy="427230"/>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43" name="Straight Arrow Connector 42">
            <a:extLst>
              <a:ext uri="{FF2B5EF4-FFF2-40B4-BE49-F238E27FC236}">
                <a16:creationId xmlns:a16="http://schemas.microsoft.com/office/drawing/2014/main" id="{E9853AB7-19A8-BA1A-FD80-EA50930C3279}"/>
              </a:ext>
            </a:extLst>
          </p:cNvPr>
          <p:cNvCxnSpPr>
            <a:cxnSpLocks/>
            <a:stCxn id="39" idx="1"/>
            <a:endCxn id="29" idx="3"/>
          </p:cNvCxnSpPr>
          <p:nvPr/>
        </p:nvCxnSpPr>
        <p:spPr>
          <a:xfrm flipH="1" flipV="1">
            <a:off x="7812799" y="4183180"/>
            <a:ext cx="470449" cy="12669"/>
          </a:xfrm>
          <a:prstGeom prst="straightConnector1">
            <a:avLst/>
          </a:prstGeom>
          <a:ln w="38100">
            <a:solidFill>
              <a:schemeClr val="bg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49" name="Connector: Elbow 48">
            <a:extLst>
              <a:ext uri="{FF2B5EF4-FFF2-40B4-BE49-F238E27FC236}">
                <a16:creationId xmlns:a16="http://schemas.microsoft.com/office/drawing/2014/main" id="{DBDC646C-135F-66B7-8F23-CAB4A5D8382F}"/>
              </a:ext>
            </a:extLst>
          </p:cNvPr>
          <p:cNvCxnSpPr>
            <a:cxnSpLocks/>
            <a:stCxn id="29" idx="0"/>
          </p:cNvCxnSpPr>
          <p:nvPr/>
        </p:nvCxnSpPr>
        <p:spPr>
          <a:xfrm rot="5400000" flipH="1" flipV="1">
            <a:off x="7447856" y="2328981"/>
            <a:ext cx="1194990" cy="2028091"/>
          </a:xfrm>
          <a:prstGeom prst="bentConnector2">
            <a:avLst/>
          </a:prstGeom>
          <a:ln w="38100">
            <a:solidFill>
              <a:schemeClr val="bg1"/>
            </a:solidFill>
            <a:prstDash val="sysDash"/>
            <a:tailEnd type="triangle"/>
          </a:ln>
        </p:spPr>
        <p:style>
          <a:lnRef idx="2">
            <a:schemeClr val="accent1"/>
          </a:lnRef>
          <a:fillRef idx="0">
            <a:schemeClr val="accent1"/>
          </a:fillRef>
          <a:effectRef idx="1">
            <a:schemeClr val="accent1"/>
          </a:effectRef>
          <a:fontRef idx="minor">
            <a:schemeClr val="tx1"/>
          </a:fontRef>
        </p:style>
      </p:cxnSp>
      <p:sp>
        <p:nvSpPr>
          <p:cNvPr id="11" name="Rectangle 10">
            <a:extLst>
              <a:ext uri="{FF2B5EF4-FFF2-40B4-BE49-F238E27FC236}">
                <a16:creationId xmlns:a16="http://schemas.microsoft.com/office/drawing/2014/main" id="{DA7BCD7C-0941-A764-1B40-A8871A13FCEE}"/>
              </a:ext>
            </a:extLst>
          </p:cNvPr>
          <p:cNvSpPr/>
          <p:nvPr/>
        </p:nvSpPr>
        <p:spPr>
          <a:xfrm>
            <a:off x="8172805" y="940213"/>
            <a:ext cx="1764588" cy="3674522"/>
          </a:xfrm>
          <a:prstGeom prst="rect">
            <a:avLst/>
          </a:prstGeom>
          <a:noFill/>
          <a:ln w="28575">
            <a:solidFill>
              <a:srgbClr val="FF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cxnSp>
        <p:nvCxnSpPr>
          <p:cNvPr id="17" name="Connector: Elbow 16">
            <a:extLst>
              <a:ext uri="{FF2B5EF4-FFF2-40B4-BE49-F238E27FC236}">
                <a16:creationId xmlns:a16="http://schemas.microsoft.com/office/drawing/2014/main" id="{2BF56769-23DB-9161-A6B5-3F9BA01A0B1F}"/>
              </a:ext>
            </a:extLst>
          </p:cNvPr>
          <p:cNvCxnSpPr>
            <a:endCxn id="28" idx="0"/>
          </p:cNvCxnSpPr>
          <p:nvPr/>
        </p:nvCxnSpPr>
        <p:spPr>
          <a:xfrm rot="10800000" flipV="1">
            <a:off x="7036982" y="713362"/>
            <a:ext cx="2016636" cy="243266"/>
          </a:xfrm>
          <a:prstGeom prst="bentConnector2">
            <a:avLst/>
          </a:prstGeom>
          <a:ln w="28575">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18" name="Connector: Elbow 17">
            <a:extLst>
              <a:ext uri="{FF2B5EF4-FFF2-40B4-BE49-F238E27FC236}">
                <a16:creationId xmlns:a16="http://schemas.microsoft.com/office/drawing/2014/main" id="{1CB9A815-FEE4-EF42-0D4D-C1B594CED184}"/>
              </a:ext>
            </a:extLst>
          </p:cNvPr>
          <p:cNvCxnSpPr>
            <a:cxnSpLocks/>
            <a:endCxn id="26" idx="0"/>
          </p:cNvCxnSpPr>
          <p:nvPr/>
        </p:nvCxnSpPr>
        <p:spPr>
          <a:xfrm>
            <a:off x="9055402" y="716820"/>
            <a:ext cx="2037100" cy="239808"/>
          </a:xfrm>
          <a:prstGeom prst="bentConnector2">
            <a:avLst/>
          </a:prstGeom>
          <a:ln w="28575">
            <a:solidFill>
              <a:schemeClr val="bg1"/>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3847803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32">
            <a:extLst>
              <a:ext uri="{FF2B5EF4-FFF2-40B4-BE49-F238E27FC236}">
                <a16:creationId xmlns:a16="http://schemas.microsoft.com/office/drawing/2014/main" id="{E363AD5D-2B46-BF1A-9B40-83FAE0E8313D}"/>
              </a:ext>
            </a:extLst>
          </p:cNvPr>
          <p:cNvSpPr txBox="1"/>
          <p:nvPr/>
        </p:nvSpPr>
        <p:spPr>
          <a:xfrm>
            <a:off x="0" y="6492875"/>
            <a:ext cx="3204352"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000">
                <a:ea typeface="+mn-lt"/>
                <a:cs typeface="+mn-lt"/>
              </a:rPr>
              <a:t>https://www.bitesizelearning.co.uk/resources/belbin-team-roles-explained</a:t>
            </a:r>
            <a:endParaRPr lang="en-US" sz="1100"/>
          </a:p>
        </p:txBody>
      </p:sp>
      <p:grpSp>
        <p:nvGrpSpPr>
          <p:cNvPr id="22" name="Group 21">
            <a:extLst>
              <a:ext uri="{FF2B5EF4-FFF2-40B4-BE49-F238E27FC236}">
                <a16:creationId xmlns:a16="http://schemas.microsoft.com/office/drawing/2014/main" id="{395A05B7-678B-487B-8581-5902756D77E4}"/>
              </a:ext>
            </a:extLst>
          </p:cNvPr>
          <p:cNvGrpSpPr/>
          <p:nvPr/>
        </p:nvGrpSpPr>
        <p:grpSpPr>
          <a:xfrm>
            <a:off x="489527" y="1145311"/>
            <a:ext cx="11323783" cy="5588003"/>
            <a:chOff x="370880" y="1203563"/>
            <a:chExt cx="11624443" cy="5588151"/>
          </a:xfrm>
        </p:grpSpPr>
        <p:sp>
          <p:nvSpPr>
            <p:cNvPr id="4" name="TextBox 3">
              <a:extLst>
                <a:ext uri="{FF2B5EF4-FFF2-40B4-BE49-F238E27FC236}">
                  <a16:creationId xmlns:a16="http://schemas.microsoft.com/office/drawing/2014/main" id="{C3983C24-132B-8BCF-52C9-84CCEAD6FF29}"/>
                </a:ext>
              </a:extLst>
            </p:cNvPr>
            <p:cNvSpPr txBox="1"/>
            <p:nvPr/>
          </p:nvSpPr>
          <p:spPr>
            <a:xfrm>
              <a:off x="370880" y="1593825"/>
              <a:ext cx="1613064"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dirty="0"/>
            </a:p>
            <a:p>
              <a:pPr algn="ctr"/>
              <a:r>
                <a:rPr lang="en-US" b="1" dirty="0"/>
                <a:t>Zara </a:t>
              </a:r>
            </a:p>
            <a:p>
              <a:pPr algn="ctr"/>
              <a:endParaRPr lang="en-US" dirty="0"/>
            </a:p>
            <a:p>
              <a:pPr algn="ctr"/>
              <a:endParaRPr lang="en-US" dirty="0"/>
            </a:p>
            <a:p>
              <a:pPr algn="ctr"/>
              <a:endParaRPr lang="en-US" dirty="0"/>
            </a:p>
            <a:p>
              <a:pPr algn="ctr"/>
              <a:endParaRPr lang="en-US" dirty="0"/>
            </a:p>
            <a:p>
              <a:pPr algn="ctr"/>
              <a:endParaRPr lang="en-US" dirty="0"/>
            </a:p>
            <a:p>
              <a:pPr algn="ctr"/>
              <a:r>
                <a:rPr lang="en-US" dirty="0"/>
                <a:t>Shaper</a:t>
              </a:r>
            </a:p>
          </p:txBody>
        </p:sp>
        <p:sp>
          <p:nvSpPr>
            <p:cNvPr id="5" name="TextBox 4">
              <a:extLst>
                <a:ext uri="{FF2B5EF4-FFF2-40B4-BE49-F238E27FC236}">
                  <a16:creationId xmlns:a16="http://schemas.microsoft.com/office/drawing/2014/main" id="{AAC81CFD-1D2F-E03F-A42F-A97DD6289516}"/>
                </a:ext>
              </a:extLst>
            </p:cNvPr>
            <p:cNvSpPr txBox="1"/>
            <p:nvPr/>
          </p:nvSpPr>
          <p:spPr>
            <a:xfrm>
              <a:off x="6946145" y="1584538"/>
              <a:ext cx="1568506" cy="258539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dirty="0"/>
            </a:p>
            <a:p>
              <a:pPr algn="ctr"/>
              <a:r>
                <a:rPr lang="en-US" b="1" dirty="0"/>
                <a:t>Mahmood</a:t>
              </a:r>
            </a:p>
            <a:p>
              <a:pPr algn="ctr"/>
              <a:endParaRPr lang="en-US" dirty="0"/>
            </a:p>
            <a:p>
              <a:pPr algn="ctr"/>
              <a:endParaRPr lang="en-US" dirty="0"/>
            </a:p>
            <a:p>
              <a:pPr algn="ctr"/>
              <a:endParaRPr lang="en-US" dirty="0"/>
            </a:p>
            <a:p>
              <a:pPr algn="ctr"/>
              <a:endParaRPr lang="en-US" dirty="0"/>
            </a:p>
            <a:p>
              <a:pPr algn="ctr"/>
              <a:endParaRPr lang="en-US" dirty="0"/>
            </a:p>
            <a:p>
              <a:pPr algn="ctr"/>
              <a:r>
                <a:rPr lang="en-US" dirty="0"/>
                <a:t>Co-</a:t>
              </a:r>
              <a:r>
                <a:rPr lang="en-US" dirty="0" err="1"/>
                <a:t>ordinator</a:t>
              </a:r>
              <a:endParaRPr lang="en-US" dirty="0"/>
            </a:p>
            <a:p>
              <a:pPr algn="ctr"/>
              <a:endParaRPr lang="en-US" dirty="0"/>
            </a:p>
          </p:txBody>
        </p:sp>
        <p:sp>
          <p:nvSpPr>
            <p:cNvPr id="6" name="TextBox 5">
              <a:extLst>
                <a:ext uri="{FF2B5EF4-FFF2-40B4-BE49-F238E27FC236}">
                  <a16:creationId xmlns:a16="http://schemas.microsoft.com/office/drawing/2014/main" id="{E20BB3A0-471F-C2EF-8041-243CEA471093}"/>
                </a:ext>
              </a:extLst>
            </p:cNvPr>
            <p:cNvSpPr txBox="1"/>
            <p:nvPr/>
          </p:nvSpPr>
          <p:spPr>
            <a:xfrm>
              <a:off x="2166596" y="1593824"/>
              <a:ext cx="1386279"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a:p>
            <a:p>
              <a:pPr algn="ctr"/>
              <a:r>
                <a:rPr lang="en-US" b="1"/>
                <a:t>Sundus</a:t>
              </a:r>
            </a:p>
            <a:p>
              <a:pPr algn="ctr"/>
              <a:endParaRPr lang="en-US"/>
            </a:p>
            <a:p>
              <a:pPr algn="ctr"/>
              <a:endParaRPr lang="en-US"/>
            </a:p>
            <a:p>
              <a:pPr algn="ctr"/>
              <a:endParaRPr lang="en-US"/>
            </a:p>
            <a:p>
              <a:pPr algn="ctr"/>
              <a:endParaRPr lang="en-US"/>
            </a:p>
            <a:p>
              <a:pPr algn="ctr"/>
              <a:endParaRPr lang="en-US"/>
            </a:p>
            <a:p>
              <a:pPr algn="ctr"/>
              <a:r>
                <a:rPr lang="en-US"/>
                <a:t>Moniter Evaluator </a:t>
              </a:r>
            </a:p>
          </p:txBody>
        </p:sp>
        <p:sp>
          <p:nvSpPr>
            <p:cNvPr id="7" name="TextBox 6">
              <a:extLst>
                <a:ext uri="{FF2B5EF4-FFF2-40B4-BE49-F238E27FC236}">
                  <a16:creationId xmlns:a16="http://schemas.microsoft.com/office/drawing/2014/main" id="{B7133365-AC7E-6840-E57F-1763BA064540}"/>
                </a:ext>
              </a:extLst>
            </p:cNvPr>
            <p:cNvSpPr txBox="1"/>
            <p:nvPr/>
          </p:nvSpPr>
          <p:spPr>
            <a:xfrm>
              <a:off x="5412703" y="1619175"/>
              <a:ext cx="1375558"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a:p>
            <a:p>
              <a:pPr algn="ctr"/>
              <a:r>
                <a:rPr lang="en-US" b="1"/>
                <a:t>Heba</a:t>
              </a:r>
            </a:p>
            <a:p>
              <a:pPr algn="ctr"/>
              <a:endParaRPr lang="en-US"/>
            </a:p>
            <a:p>
              <a:pPr algn="ctr"/>
              <a:endParaRPr lang="en-US"/>
            </a:p>
            <a:p>
              <a:pPr algn="ctr"/>
              <a:endParaRPr lang="en-US"/>
            </a:p>
            <a:p>
              <a:pPr algn="ctr"/>
              <a:endParaRPr lang="en-US"/>
            </a:p>
            <a:p>
              <a:pPr algn="ctr"/>
              <a:endParaRPr lang="en-US"/>
            </a:p>
            <a:p>
              <a:pPr algn="ctr"/>
              <a:r>
                <a:rPr lang="en-US"/>
                <a:t>Plant</a:t>
              </a:r>
            </a:p>
          </p:txBody>
        </p:sp>
        <p:sp>
          <p:nvSpPr>
            <p:cNvPr id="8" name="TextBox 7">
              <a:extLst>
                <a:ext uri="{FF2B5EF4-FFF2-40B4-BE49-F238E27FC236}">
                  <a16:creationId xmlns:a16="http://schemas.microsoft.com/office/drawing/2014/main" id="{AA78FA9F-1263-3799-8293-318E8F21B9FC}"/>
                </a:ext>
              </a:extLst>
            </p:cNvPr>
            <p:cNvSpPr txBox="1"/>
            <p:nvPr/>
          </p:nvSpPr>
          <p:spPr>
            <a:xfrm>
              <a:off x="3798815" y="1582067"/>
              <a:ext cx="1376382"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a:p>
            <a:p>
              <a:pPr algn="ctr"/>
              <a:r>
                <a:rPr lang="en-US" b="1"/>
                <a:t>Waddah</a:t>
              </a:r>
            </a:p>
            <a:p>
              <a:pPr algn="ctr"/>
              <a:endParaRPr lang="en-US"/>
            </a:p>
            <a:p>
              <a:pPr algn="ctr"/>
              <a:endParaRPr lang="en-US"/>
            </a:p>
            <a:p>
              <a:pPr algn="ctr"/>
              <a:endParaRPr lang="en-US"/>
            </a:p>
            <a:p>
              <a:pPr algn="ctr"/>
              <a:endParaRPr lang="en-US"/>
            </a:p>
            <a:p>
              <a:pPr algn="ctr"/>
              <a:endParaRPr lang="en-US"/>
            </a:p>
            <a:p>
              <a:pPr algn="ctr"/>
              <a:r>
                <a:rPr lang="en-US"/>
                <a:t>Resource Investigator</a:t>
              </a:r>
            </a:p>
          </p:txBody>
        </p:sp>
        <p:sp>
          <p:nvSpPr>
            <p:cNvPr id="9" name="TextBox 8">
              <a:extLst>
                <a:ext uri="{FF2B5EF4-FFF2-40B4-BE49-F238E27FC236}">
                  <a16:creationId xmlns:a16="http://schemas.microsoft.com/office/drawing/2014/main" id="{24A745E7-2E4B-69DE-F0BE-8A0C7B585DCE}"/>
                </a:ext>
              </a:extLst>
            </p:cNvPr>
            <p:cNvSpPr txBox="1"/>
            <p:nvPr/>
          </p:nvSpPr>
          <p:spPr>
            <a:xfrm>
              <a:off x="8668997" y="1607739"/>
              <a:ext cx="1375558"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a:p>
            <a:p>
              <a:pPr algn="ctr"/>
              <a:r>
                <a:rPr lang="en-US" b="1"/>
                <a:t>Shelly</a:t>
              </a:r>
            </a:p>
            <a:p>
              <a:pPr algn="ctr"/>
              <a:endParaRPr lang="en-US"/>
            </a:p>
            <a:p>
              <a:pPr algn="ctr"/>
              <a:endParaRPr lang="en-US"/>
            </a:p>
            <a:p>
              <a:pPr algn="ctr"/>
              <a:endParaRPr lang="en-US"/>
            </a:p>
            <a:p>
              <a:pPr algn="ctr"/>
              <a:endParaRPr lang="en-US"/>
            </a:p>
            <a:p>
              <a:pPr algn="ctr"/>
              <a:endParaRPr lang="en-US"/>
            </a:p>
            <a:p>
              <a:pPr algn="ctr"/>
              <a:r>
                <a:rPr lang="en-US"/>
                <a:t>Specialist</a:t>
              </a:r>
            </a:p>
          </p:txBody>
        </p:sp>
        <p:sp>
          <p:nvSpPr>
            <p:cNvPr id="10" name="TextBox 9">
              <a:extLst>
                <a:ext uri="{FF2B5EF4-FFF2-40B4-BE49-F238E27FC236}">
                  <a16:creationId xmlns:a16="http://schemas.microsoft.com/office/drawing/2014/main" id="{C32A1E6A-63E0-24D9-6392-1C864676848E}"/>
                </a:ext>
              </a:extLst>
            </p:cNvPr>
            <p:cNvSpPr txBox="1"/>
            <p:nvPr/>
          </p:nvSpPr>
          <p:spPr>
            <a:xfrm>
              <a:off x="10305977" y="1594541"/>
              <a:ext cx="1345869"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a:p>
            <a:p>
              <a:pPr algn="ctr"/>
              <a:r>
                <a:rPr lang="en-US" b="1"/>
                <a:t>Hoda</a:t>
              </a:r>
            </a:p>
            <a:p>
              <a:pPr algn="ctr"/>
              <a:endParaRPr lang="en-US"/>
            </a:p>
            <a:p>
              <a:pPr algn="ctr"/>
              <a:endParaRPr lang="en-US"/>
            </a:p>
            <a:p>
              <a:pPr algn="ctr"/>
              <a:endParaRPr lang="en-US"/>
            </a:p>
            <a:p>
              <a:pPr algn="ctr"/>
              <a:endParaRPr lang="en-US"/>
            </a:p>
            <a:p>
              <a:pPr algn="ctr"/>
              <a:endParaRPr lang="en-US"/>
            </a:p>
            <a:p>
              <a:pPr algn="ctr"/>
              <a:r>
                <a:rPr lang="en-US"/>
                <a:t>Completer Finisher</a:t>
              </a:r>
            </a:p>
          </p:txBody>
        </p:sp>
        <p:pic>
          <p:nvPicPr>
            <p:cNvPr id="11" name="Picture 10" descr="A person sitting at a table&#10;&#10;Description automatically generated">
              <a:extLst>
                <a:ext uri="{FF2B5EF4-FFF2-40B4-BE49-F238E27FC236}">
                  <a16:creationId xmlns:a16="http://schemas.microsoft.com/office/drawing/2014/main" id="{82DFCCED-AAD1-5CA9-EF44-3921E45AA11C}"/>
                </a:ext>
              </a:extLst>
            </p:cNvPr>
            <p:cNvPicPr>
              <a:picLocks noChangeAspect="1"/>
            </p:cNvPicPr>
            <p:nvPr/>
          </p:nvPicPr>
          <p:blipFill>
            <a:blip r:embed="rId3"/>
            <a:stretch>
              <a:fillRect/>
            </a:stretch>
          </p:blipFill>
          <p:spPr>
            <a:xfrm>
              <a:off x="550390" y="2301911"/>
              <a:ext cx="1235077" cy="1068002"/>
            </a:xfrm>
            <a:prstGeom prst="rect">
              <a:avLst/>
            </a:prstGeom>
          </p:spPr>
        </p:pic>
        <p:pic>
          <p:nvPicPr>
            <p:cNvPr id="12" name="Picture 11" descr="A person in a suit pointing&#10;&#10;Description automatically generated">
              <a:extLst>
                <a:ext uri="{FF2B5EF4-FFF2-40B4-BE49-F238E27FC236}">
                  <a16:creationId xmlns:a16="http://schemas.microsoft.com/office/drawing/2014/main" id="{E69CB0FA-D493-D4C7-B6E1-56FD4F6FEFA7}"/>
                </a:ext>
              </a:extLst>
            </p:cNvPr>
            <p:cNvPicPr>
              <a:picLocks noChangeAspect="1"/>
            </p:cNvPicPr>
            <p:nvPr/>
          </p:nvPicPr>
          <p:blipFill>
            <a:blip r:embed="rId4"/>
            <a:stretch>
              <a:fillRect/>
            </a:stretch>
          </p:blipFill>
          <p:spPr>
            <a:xfrm>
              <a:off x="7058648" y="2325058"/>
              <a:ext cx="1308101" cy="1057570"/>
            </a:xfrm>
            <a:prstGeom prst="rect">
              <a:avLst/>
            </a:prstGeom>
          </p:spPr>
        </p:pic>
        <p:sp>
          <p:nvSpPr>
            <p:cNvPr id="13" name="Rectangle 12">
              <a:extLst>
                <a:ext uri="{FF2B5EF4-FFF2-40B4-BE49-F238E27FC236}">
                  <a16:creationId xmlns:a16="http://schemas.microsoft.com/office/drawing/2014/main" id="{7957690A-3370-57D4-B325-79A177520EC0}"/>
                </a:ext>
              </a:extLst>
            </p:cNvPr>
            <p:cNvSpPr/>
            <p:nvPr/>
          </p:nvSpPr>
          <p:spPr>
            <a:xfrm>
              <a:off x="477264" y="1585579"/>
              <a:ext cx="1378858" cy="2588985"/>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A person in a white coat holding a phone&#10;&#10;Description automatically generated">
              <a:extLst>
                <a:ext uri="{FF2B5EF4-FFF2-40B4-BE49-F238E27FC236}">
                  <a16:creationId xmlns:a16="http://schemas.microsoft.com/office/drawing/2014/main" id="{B65D3744-DF35-8D80-7D11-9B0982BE1524}"/>
                </a:ext>
              </a:extLst>
            </p:cNvPr>
            <p:cNvPicPr>
              <a:picLocks noChangeAspect="1"/>
            </p:cNvPicPr>
            <p:nvPr/>
          </p:nvPicPr>
          <p:blipFill rotWithShape="1">
            <a:blip r:embed="rId5"/>
            <a:srcRect t="3145" r="-735" b="442"/>
            <a:stretch/>
          </p:blipFill>
          <p:spPr>
            <a:xfrm>
              <a:off x="3859264" y="2322667"/>
              <a:ext cx="1246441" cy="1053754"/>
            </a:xfrm>
            <a:prstGeom prst="rect">
              <a:avLst/>
            </a:prstGeom>
          </p:spPr>
        </p:pic>
        <p:pic>
          <p:nvPicPr>
            <p:cNvPr id="17" name="Picture 16" descr="A person sitting on the floor with her legs crossed and a phone call&#10;&#10;Description automatically generated">
              <a:extLst>
                <a:ext uri="{FF2B5EF4-FFF2-40B4-BE49-F238E27FC236}">
                  <a16:creationId xmlns:a16="http://schemas.microsoft.com/office/drawing/2014/main" id="{9454B4E2-F29D-12F4-3AD1-768CC5271E0A}"/>
                </a:ext>
              </a:extLst>
            </p:cNvPr>
            <p:cNvPicPr>
              <a:picLocks noChangeAspect="1"/>
            </p:cNvPicPr>
            <p:nvPr/>
          </p:nvPicPr>
          <p:blipFill>
            <a:blip r:embed="rId6"/>
            <a:stretch>
              <a:fillRect/>
            </a:stretch>
          </p:blipFill>
          <p:spPr>
            <a:xfrm>
              <a:off x="2240428" y="2303727"/>
              <a:ext cx="1228727" cy="1055409"/>
            </a:xfrm>
            <a:prstGeom prst="rect">
              <a:avLst/>
            </a:prstGeom>
          </p:spPr>
        </p:pic>
        <p:sp>
          <p:nvSpPr>
            <p:cNvPr id="21" name="Rectangle 20">
              <a:extLst>
                <a:ext uri="{FF2B5EF4-FFF2-40B4-BE49-F238E27FC236}">
                  <a16:creationId xmlns:a16="http://schemas.microsoft.com/office/drawing/2014/main" id="{911DB9FD-FC07-6D10-F99E-30683FA5A066}"/>
                </a:ext>
              </a:extLst>
            </p:cNvPr>
            <p:cNvSpPr/>
            <p:nvPr/>
          </p:nvSpPr>
          <p:spPr>
            <a:xfrm>
              <a:off x="5411053" y="1594543"/>
              <a:ext cx="1369894" cy="2588985"/>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p>
          </p:txBody>
        </p:sp>
        <p:sp>
          <p:nvSpPr>
            <p:cNvPr id="24" name="Rectangle 23">
              <a:extLst>
                <a:ext uri="{FF2B5EF4-FFF2-40B4-BE49-F238E27FC236}">
                  <a16:creationId xmlns:a16="http://schemas.microsoft.com/office/drawing/2014/main" id="{7CFD80C4-7E5B-CA16-4895-86E288D2BFD3}"/>
                </a:ext>
              </a:extLst>
            </p:cNvPr>
            <p:cNvSpPr/>
            <p:nvPr/>
          </p:nvSpPr>
          <p:spPr>
            <a:xfrm>
              <a:off x="3796338" y="1585684"/>
              <a:ext cx="1369894" cy="2588666"/>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p>
          </p:txBody>
        </p:sp>
        <p:sp>
          <p:nvSpPr>
            <p:cNvPr id="25" name="Rectangle 24">
              <a:extLst>
                <a:ext uri="{FF2B5EF4-FFF2-40B4-BE49-F238E27FC236}">
                  <a16:creationId xmlns:a16="http://schemas.microsoft.com/office/drawing/2014/main" id="{45C1D00F-0718-54A6-1055-E0D2E24399EF}"/>
                </a:ext>
              </a:extLst>
            </p:cNvPr>
            <p:cNvSpPr/>
            <p:nvPr/>
          </p:nvSpPr>
          <p:spPr>
            <a:xfrm>
              <a:off x="2164122" y="1585578"/>
              <a:ext cx="1378858" cy="2588985"/>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p>
          </p:txBody>
        </p:sp>
        <p:sp>
          <p:nvSpPr>
            <p:cNvPr id="26" name="Rectangle 25">
              <a:extLst>
                <a:ext uri="{FF2B5EF4-FFF2-40B4-BE49-F238E27FC236}">
                  <a16:creationId xmlns:a16="http://schemas.microsoft.com/office/drawing/2014/main" id="{AC130939-6C18-FE86-335A-363BD3ED122B}"/>
                </a:ext>
              </a:extLst>
            </p:cNvPr>
            <p:cNvSpPr/>
            <p:nvPr/>
          </p:nvSpPr>
          <p:spPr>
            <a:xfrm>
              <a:off x="7031103" y="1603508"/>
              <a:ext cx="1378858" cy="2581994"/>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p>
          </p:txBody>
        </p:sp>
        <p:sp>
          <p:nvSpPr>
            <p:cNvPr id="27" name="Rectangle 26">
              <a:extLst>
                <a:ext uri="{FF2B5EF4-FFF2-40B4-BE49-F238E27FC236}">
                  <a16:creationId xmlns:a16="http://schemas.microsoft.com/office/drawing/2014/main" id="{A7A95470-18A3-EA27-F18A-470617F1CCCA}"/>
                </a:ext>
              </a:extLst>
            </p:cNvPr>
            <p:cNvSpPr/>
            <p:nvPr/>
          </p:nvSpPr>
          <p:spPr>
            <a:xfrm>
              <a:off x="10272165" y="1606089"/>
              <a:ext cx="1378858" cy="2585324"/>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p>
          </p:txBody>
        </p:sp>
        <p:sp>
          <p:nvSpPr>
            <p:cNvPr id="28" name="Rectangle 27">
              <a:extLst>
                <a:ext uri="{FF2B5EF4-FFF2-40B4-BE49-F238E27FC236}">
                  <a16:creationId xmlns:a16="http://schemas.microsoft.com/office/drawing/2014/main" id="{FF476DA7-462C-03A1-F362-D49DD6542DC0}"/>
                </a:ext>
              </a:extLst>
            </p:cNvPr>
            <p:cNvSpPr/>
            <p:nvPr/>
          </p:nvSpPr>
          <p:spPr>
            <a:xfrm>
              <a:off x="8666522" y="1594543"/>
              <a:ext cx="1378858" cy="2588985"/>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p>
          </p:txBody>
        </p:sp>
        <p:pic>
          <p:nvPicPr>
            <p:cNvPr id="29" name="Picture 28" descr="A person sitting at a desk working on a computer&#10;&#10;Description automatically generated">
              <a:extLst>
                <a:ext uri="{FF2B5EF4-FFF2-40B4-BE49-F238E27FC236}">
                  <a16:creationId xmlns:a16="http://schemas.microsoft.com/office/drawing/2014/main" id="{97172920-B847-7415-5E57-86A5F774C034}"/>
                </a:ext>
              </a:extLst>
            </p:cNvPr>
            <p:cNvPicPr>
              <a:picLocks noChangeAspect="1"/>
            </p:cNvPicPr>
            <p:nvPr/>
          </p:nvPicPr>
          <p:blipFill>
            <a:blip r:embed="rId7"/>
            <a:stretch>
              <a:fillRect/>
            </a:stretch>
          </p:blipFill>
          <p:spPr>
            <a:xfrm>
              <a:off x="10334738" y="2312465"/>
              <a:ext cx="1238870" cy="1066263"/>
            </a:xfrm>
            <a:prstGeom prst="rect">
              <a:avLst/>
            </a:prstGeom>
          </p:spPr>
        </p:pic>
        <p:pic>
          <p:nvPicPr>
            <p:cNvPr id="30" name="Picture 29" descr="A person sitting at a desk with a computer&#10;&#10;Description automatically generated">
              <a:extLst>
                <a:ext uri="{FF2B5EF4-FFF2-40B4-BE49-F238E27FC236}">
                  <a16:creationId xmlns:a16="http://schemas.microsoft.com/office/drawing/2014/main" id="{0472F0A6-5E73-801C-1F54-4B35505B73C7}"/>
                </a:ext>
              </a:extLst>
            </p:cNvPr>
            <p:cNvPicPr>
              <a:picLocks noChangeAspect="1"/>
            </p:cNvPicPr>
            <p:nvPr/>
          </p:nvPicPr>
          <p:blipFill>
            <a:blip r:embed="rId8"/>
            <a:stretch>
              <a:fillRect/>
            </a:stretch>
          </p:blipFill>
          <p:spPr>
            <a:xfrm>
              <a:off x="8726126" y="2312465"/>
              <a:ext cx="1259650" cy="1058230"/>
            </a:xfrm>
            <a:prstGeom prst="rect">
              <a:avLst/>
            </a:prstGeom>
          </p:spPr>
        </p:pic>
        <p:pic>
          <p:nvPicPr>
            <p:cNvPr id="31" name="Picture 30" descr="A person sitting at a desk with a computer&#10;&#10;Description automatically generated">
              <a:extLst>
                <a:ext uri="{FF2B5EF4-FFF2-40B4-BE49-F238E27FC236}">
                  <a16:creationId xmlns:a16="http://schemas.microsoft.com/office/drawing/2014/main" id="{5E73E5C0-D49C-B828-C8F8-BDEE1E8A0944}"/>
                </a:ext>
              </a:extLst>
            </p:cNvPr>
            <p:cNvPicPr>
              <a:picLocks noChangeAspect="1"/>
            </p:cNvPicPr>
            <p:nvPr/>
          </p:nvPicPr>
          <p:blipFill>
            <a:blip r:embed="rId9"/>
            <a:stretch>
              <a:fillRect/>
            </a:stretch>
          </p:blipFill>
          <p:spPr>
            <a:xfrm>
              <a:off x="5471709" y="2326933"/>
              <a:ext cx="1247652" cy="1058049"/>
            </a:xfrm>
            <a:prstGeom prst="rect">
              <a:avLst/>
            </a:prstGeom>
          </p:spPr>
        </p:pic>
        <p:sp>
          <p:nvSpPr>
            <p:cNvPr id="32" name="TextBox 31">
              <a:extLst>
                <a:ext uri="{FF2B5EF4-FFF2-40B4-BE49-F238E27FC236}">
                  <a16:creationId xmlns:a16="http://schemas.microsoft.com/office/drawing/2014/main" id="{F90D22D3-8062-454C-B0F2-6305489DD1D0}"/>
                </a:ext>
              </a:extLst>
            </p:cNvPr>
            <p:cNvSpPr txBox="1"/>
            <p:nvPr/>
          </p:nvSpPr>
          <p:spPr>
            <a:xfrm>
              <a:off x="399744" y="1203563"/>
              <a:ext cx="182257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Group Leader</a:t>
              </a:r>
            </a:p>
          </p:txBody>
        </p:sp>
        <p:sp>
          <p:nvSpPr>
            <p:cNvPr id="34" name="Rectangle 33">
              <a:extLst>
                <a:ext uri="{FF2B5EF4-FFF2-40B4-BE49-F238E27FC236}">
                  <a16:creationId xmlns:a16="http://schemas.microsoft.com/office/drawing/2014/main" id="{6EBA4004-B7A9-3330-A7FB-45965036C4D9}"/>
                </a:ext>
              </a:extLst>
            </p:cNvPr>
            <p:cNvSpPr/>
            <p:nvPr/>
          </p:nvSpPr>
          <p:spPr>
            <a:xfrm>
              <a:off x="3835983" y="5098241"/>
              <a:ext cx="4520034" cy="1693473"/>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t>re</a:t>
              </a:r>
            </a:p>
          </p:txBody>
        </p:sp>
        <p:sp>
          <p:nvSpPr>
            <p:cNvPr id="35" name="TextBox 34">
              <a:extLst>
                <a:ext uri="{FF2B5EF4-FFF2-40B4-BE49-F238E27FC236}">
                  <a16:creationId xmlns:a16="http://schemas.microsoft.com/office/drawing/2014/main" id="{B6272F69-C241-CC99-0D54-EE8F5E3B7883}"/>
                </a:ext>
              </a:extLst>
            </p:cNvPr>
            <p:cNvSpPr txBox="1"/>
            <p:nvPr/>
          </p:nvSpPr>
          <p:spPr>
            <a:xfrm>
              <a:off x="4112762" y="5187373"/>
              <a:ext cx="3966477" cy="155427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spcAft>
                  <a:spcPts val="600"/>
                </a:spcAft>
              </a:pPr>
              <a:r>
                <a:rPr lang="en-US" b="1"/>
                <a:t>Communication Logistics:</a:t>
              </a:r>
            </a:p>
            <a:p>
              <a:pPr marL="285750" indent="-285750" algn="ctr">
                <a:buFont typeface="Arial" panose="020B0604020202020204" pitchFamily="34" charset="0"/>
                <a:buChar char="•"/>
              </a:pPr>
              <a:r>
                <a:rPr lang="en-US"/>
                <a:t>Meetings twice a week</a:t>
              </a:r>
            </a:p>
            <a:p>
              <a:pPr marL="285750" indent="-285750" algn="ctr">
                <a:buFont typeface="Arial" panose="020B0604020202020204" pitchFamily="34" charset="0"/>
                <a:buChar char="•"/>
              </a:pPr>
              <a:r>
                <a:rPr lang="en-US"/>
                <a:t>Weekly meeting with supervisor</a:t>
              </a:r>
            </a:p>
            <a:p>
              <a:pPr marL="285750" indent="-285750" algn="ctr">
                <a:buFont typeface="Arial" panose="020B0604020202020204" pitchFamily="34" charset="0"/>
                <a:buChar char="•"/>
              </a:pPr>
              <a:r>
                <a:rPr lang="en-US"/>
                <a:t>WhatsApp</a:t>
              </a:r>
            </a:p>
            <a:p>
              <a:pPr marL="285750" indent="-285750" algn="ctr">
                <a:buFont typeface="Arial" panose="020B0604020202020204" pitchFamily="34" charset="0"/>
                <a:buChar char="•"/>
              </a:pPr>
              <a:r>
                <a:rPr lang="en-US"/>
                <a:t>One Drive for documents </a:t>
              </a:r>
            </a:p>
          </p:txBody>
        </p:sp>
        <p:sp>
          <p:nvSpPr>
            <p:cNvPr id="3" name="Right Brace 2">
              <a:extLst>
                <a:ext uri="{FF2B5EF4-FFF2-40B4-BE49-F238E27FC236}">
                  <a16:creationId xmlns:a16="http://schemas.microsoft.com/office/drawing/2014/main" id="{299DC6AA-579B-4146-BB7F-B5B593030D64}"/>
                </a:ext>
              </a:extLst>
            </p:cNvPr>
            <p:cNvSpPr/>
            <p:nvPr/>
          </p:nvSpPr>
          <p:spPr>
            <a:xfrm rot="5400000">
              <a:off x="1888110" y="2873481"/>
              <a:ext cx="253915" cy="3075612"/>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36" name="Right Brace 35">
              <a:extLst>
                <a:ext uri="{FF2B5EF4-FFF2-40B4-BE49-F238E27FC236}">
                  <a16:creationId xmlns:a16="http://schemas.microsoft.com/office/drawing/2014/main" id="{BE4CCDD7-9AB3-4234-AD6D-BC060089BC64}"/>
                </a:ext>
              </a:extLst>
            </p:cNvPr>
            <p:cNvSpPr/>
            <p:nvPr/>
          </p:nvSpPr>
          <p:spPr>
            <a:xfrm rot="5400000">
              <a:off x="5159869" y="2921117"/>
              <a:ext cx="253915" cy="2980978"/>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39" name="Right Brace 38">
              <a:extLst>
                <a:ext uri="{FF2B5EF4-FFF2-40B4-BE49-F238E27FC236}">
                  <a16:creationId xmlns:a16="http://schemas.microsoft.com/office/drawing/2014/main" id="{9E28BAFE-934D-421C-A6A8-20B9F6451714}"/>
                </a:ext>
              </a:extLst>
            </p:cNvPr>
            <p:cNvSpPr/>
            <p:nvPr/>
          </p:nvSpPr>
          <p:spPr>
            <a:xfrm rot="5400000">
              <a:off x="7612294" y="3723765"/>
              <a:ext cx="253915" cy="1361208"/>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41" name="Right Brace 40">
              <a:extLst>
                <a:ext uri="{FF2B5EF4-FFF2-40B4-BE49-F238E27FC236}">
                  <a16:creationId xmlns:a16="http://schemas.microsoft.com/office/drawing/2014/main" id="{49A9D007-7B45-4AA8-856F-5BC15953F9E3}"/>
                </a:ext>
              </a:extLst>
            </p:cNvPr>
            <p:cNvSpPr/>
            <p:nvPr/>
          </p:nvSpPr>
          <p:spPr>
            <a:xfrm rot="5400000">
              <a:off x="9236993" y="3710317"/>
              <a:ext cx="253915" cy="1361208"/>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42" name="Right Brace 41">
              <a:extLst>
                <a:ext uri="{FF2B5EF4-FFF2-40B4-BE49-F238E27FC236}">
                  <a16:creationId xmlns:a16="http://schemas.microsoft.com/office/drawing/2014/main" id="{99DEEA60-0E6B-4026-8939-6061EAE92AAB}"/>
                </a:ext>
              </a:extLst>
            </p:cNvPr>
            <p:cNvSpPr/>
            <p:nvPr/>
          </p:nvSpPr>
          <p:spPr>
            <a:xfrm rot="5400000">
              <a:off x="10859623" y="3709661"/>
              <a:ext cx="253915" cy="1361208"/>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4" name="TextBox 13">
              <a:extLst>
                <a:ext uri="{FF2B5EF4-FFF2-40B4-BE49-F238E27FC236}">
                  <a16:creationId xmlns:a16="http://schemas.microsoft.com/office/drawing/2014/main" id="{DFD845A9-1FEF-4755-A6D6-23486B0F213B}"/>
                </a:ext>
              </a:extLst>
            </p:cNvPr>
            <p:cNvSpPr txBox="1"/>
            <p:nvPr/>
          </p:nvSpPr>
          <p:spPr>
            <a:xfrm>
              <a:off x="920130" y="4580105"/>
              <a:ext cx="2338729" cy="646331"/>
            </a:xfrm>
            <a:prstGeom prst="rect">
              <a:avLst/>
            </a:prstGeom>
            <a:noFill/>
          </p:spPr>
          <p:txBody>
            <a:bodyPr wrap="square" rtlCol="0">
              <a:spAutoFit/>
            </a:bodyPr>
            <a:lstStyle/>
            <a:p>
              <a:r>
                <a:rPr lang="en-GB">
                  <a:ea typeface="+mn-lt"/>
                  <a:cs typeface="+mn-lt"/>
                </a:rPr>
                <a:t>Blades and Rotor hub</a:t>
              </a:r>
              <a:endParaRPr lang="en-US"/>
            </a:p>
            <a:p>
              <a:endParaRPr lang="en-GB"/>
            </a:p>
          </p:txBody>
        </p:sp>
        <p:sp>
          <p:nvSpPr>
            <p:cNvPr id="16" name="TextBox 15">
              <a:extLst>
                <a:ext uri="{FF2B5EF4-FFF2-40B4-BE49-F238E27FC236}">
                  <a16:creationId xmlns:a16="http://schemas.microsoft.com/office/drawing/2014/main" id="{73FDDD11-7AFF-4DF7-9176-832E59BF2B98}"/>
                </a:ext>
              </a:extLst>
            </p:cNvPr>
            <p:cNvSpPr txBox="1"/>
            <p:nvPr/>
          </p:nvSpPr>
          <p:spPr>
            <a:xfrm>
              <a:off x="4150599" y="4541042"/>
              <a:ext cx="2310323" cy="646331"/>
            </a:xfrm>
            <a:prstGeom prst="rect">
              <a:avLst/>
            </a:prstGeom>
            <a:noFill/>
          </p:spPr>
          <p:txBody>
            <a:bodyPr wrap="square" rtlCol="0">
              <a:spAutoFit/>
            </a:bodyPr>
            <a:lstStyle/>
            <a:p>
              <a:pPr algn="ctr"/>
              <a:r>
                <a:rPr lang="en-GB">
                  <a:solidFill>
                    <a:srgbClr val="000000"/>
                  </a:solidFill>
                </a:rPr>
                <a:t>Gearbox &amp; Shafts</a:t>
              </a:r>
              <a:endParaRPr lang="en-US"/>
            </a:p>
            <a:p>
              <a:endParaRPr lang="en-GB"/>
            </a:p>
          </p:txBody>
        </p:sp>
        <p:sp>
          <p:nvSpPr>
            <p:cNvPr id="18" name="TextBox 17">
              <a:extLst>
                <a:ext uri="{FF2B5EF4-FFF2-40B4-BE49-F238E27FC236}">
                  <a16:creationId xmlns:a16="http://schemas.microsoft.com/office/drawing/2014/main" id="{4DEA6840-8256-4785-A2A8-88F6C7E8C50E}"/>
                </a:ext>
              </a:extLst>
            </p:cNvPr>
            <p:cNvSpPr txBox="1"/>
            <p:nvPr/>
          </p:nvSpPr>
          <p:spPr>
            <a:xfrm>
              <a:off x="7120539" y="4580105"/>
              <a:ext cx="1386279" cy="646331"/>
            </a:xfrm>
            <a:prstGeom prst="rect">
              <a:avLst/>
            </a:prstGeom>
            <a:noFill/>
          </p:spPr>
          <p:txBody>
            <a:bodyPr wrap="square" rtlCol="0">
              <a:spAutoFit/>
            </a:bodyPr>
            <a:lstStyle/>
            <a:p>
              <a:pPr algn="ctr"/>
              <a:r>
                <a:rPr lang="en-GB">
                  <a:solidFill>
                    <a:srgbClr val="000000"/>
                  </a:solidFill>
                </a:rPr>
                <a:t>Pitch Drive</a:t>
              </a:r>
              <a:endParaRPr lang="en-US"/>
            </a:p>
            <a:p>
              <a:endParaRPr lang="en-GB"/>
            </a:p>
          </p:txBody>
        </p:sp>
        <p:sp>
          <p:nvSpPr>
            <p:cNvPr id="19" name="TextBox 18">
              <a:extLst>
                <a:ext uri="{FF2B5EF4-FFF2-40B4-BE49-F238E27FC236}">
                  <a16:creationId xmlns:a16="http://schemas.microsoft.com/office/drawing/2014/main" id="{AF99D4D1-0066-4D9E-A179-4B5084C6F093}"/>
                </a:ext>
              </a:extLst>
            </p:cNvPr>
            <p:cNvSpPr txBox="1"/>
            <p:nvPr/>
          </p:nvSpPr>
          <p:spPr>
            <a:xfrm>
              <a:off x="8619716" y="4580105"/>
              <a:ext cx="1621326" cy="646331"/>
            </a:xfrm>
            <a:prstGeom prst="rect">
              <a:avLst/>
            </a:prstGeom>
            <a:noFill/>
          </p:spPr>
          <p:txBody>
            <a:bodyPr wrap="square" rtlCol="0">
              <a:spAutoFit/>
            </a:bodyPr>
            <a:lstStyle/>
            <a:p>
              <a:pPr algn="ctr"/>
              <a:r>
                <a:rPr lang="en-GB">
                  <a:ea typeface="+mn-lt"/>
                  <a:cs typeface="+mn-lt"/>
                </a:rPr>
                <a:t>Yaw System</a:t>
              </a:r>
              <a:endParaRPr lang="en-US"/>
            </a:p>
            <a:p>
              <a:endParaRPr lang="en-GB"/>
            </a:p>
          </p:txBody>
        </p:sp>
        <p:sp>
          <p:nvSpPr>
            <p:cNvPr id="20" name="TextBox 19">
              <a:extLst>
                <a:ext uri="{FF2B5EF4-FFF2-40B4-BE49-F238E27FC236}">
                  <a16:creationId xmlns:a16="http://schemas.microsoft.com/office/drawing/2014/main" id="{AFAD8B62-8C78-4C37-A531-4D654EC45FB1}"/>
                </a:ext>
              </a:extLst>
            </p:cNvPr>
            <p:cNvSpPr txBox="1"/>
            <p:nvPr/>
          </p:nvSpPr>
          <p:spPr>
            <a:xfrm>
              <a:off x="10126692" y="4576441"/>
              <a:ext cx="1868631" cy="646331"/>
            </a:xfrm>
            <a:prstGeom prst="rect">
              <a:avLst/>
            </a:prstGeom>
            <a:noFill/>
          </p:spPr>
          <p:txBody>
            <a:bodyPr wrap="square" rtlCol="0">
              <a:spAutoFit/>
            </a:bodyPr>
            <a:lstStyle/>
            <a:p>
              <a:pPr algn="ctr"/>
              <a:r>
                <a:rPr lang="en-GB">
                  <a:ea typeface="+mn-lt"/>
                  <a:cs typeface="+mn-lt"/>
                </a:rPr>
                <a:t>Braking Systems</a:t>
              </a:r>
              <a:endParaRPr lang="en-US"/>
            </a:p>
            <a:p>
              <a:endParaRPr lang="en-GB"/>
            </a:p>
          </p:txBody>
        </p:sp>
      </p:grpSp>
      <p:sp>
        <p:nvSpPr>
          <p:cNvPr id="37" name="Rectangle 36">
            <a:extLst>
              <a:ext uri="{FF2B5EF4-FFF2-40B4-BE49-F238E27FC236}">
                <a16:creationId xmlns:a16="http://schemas.microsoft.com/office/drawing/2014/main" id="{1DF25BE2-0B3A-4BA7-A20E-F561BBCBDFFD}"/>
              </a:ext>
            </a:extLst>
          </p:cNvPr>
          <p:cNvSpPr/>
          <p:nvPr/>
        </p:nvSpPr>
        <p:spPr>
          <a:xfrm>
            <a:off x="-38400" y="366850"/>
            <a:ext cx="11532059" cy="626046"/>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5D76F241-B1F7-FF49-46F8-7BFB80E4FCA5}"/>
              </a:ext>
            </a:extLst>
          </p:cNvPr>
          <p:cNvSpPr>
            <a:spLocks noGrp="1"/>
          </p:cNvSpPr>
          <p:nvPr>
            <p:ph type="title"/>
          </p:nvPr>
        </p:nvSpPr>
        <p:spPr>
          <a:xfrm>
            <a:off x="121556" y="2267"/>
            <a:ext cx="11088987" cy="984905"/>
          </a:xfrm>
        </p:spPr>
        <p:txBody>
          <a:bodyPr>
            <a:normAutofit fontScale="90000"/>
          </a:bodyPr>
          <a:lstStyle/>
          <a:p>
            <a:r>
              <a:rPr lang="en-US" b="1">
                <a:latin typeface="+mn-lt"/>
              </a:rPr>
              <a:t>GROUP ROLES/ TASKS AND COMMUNICATION</a:t>
            </a:r>
          </a:p>
        </p:txBody>
      </p:sp>
    </p:spTree>
    <p:extLst>
      <p:ext uri="{BB962C8B-B14F-4D97-AF65-F5344CB8AC3E}">
        <p14:creationId xmlns:p14="http://schemas.microsoft.com/office/powerpoint/2010/main" val="222987612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1CC72BD-582E-F87D-FE5F-2350A8C79182}"/>
              </a:ext>
            </a:extLst>
          </p:cNvPr>
          <p:cNvSpPr/>
          <p:nvPr/>
        </p:nvSpPr>
        <p:spPr>
          <a:xfrm>
            <a:off x="-152926" y="804748"/>
            <a:ext cx="12503264" cy="531290"/>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27EEC7BF-6E54-7097-07F1-8BFC580AFB4B}"/>
              </a:ext>
            </a:extLst>
          </p:cNvPr>
          <p:cNvSpPr>
            <a:spLocks noGrp="1"/>
          </p:cNvSpPr>
          <p:nvPr>
            <p:ph type="title"/>
          </p:nvPr>
        </p:nvSpPr>
        <p:spPr>
          <a:xfrm>
            <a:off x="331029" y="280674"/>
            <a:ext cx="10515600" cy="1325563"/>
          </a:xfrm>
        </p:spPr>
        <p:txBody>
          <a:bodyPr>
            <a:normAutofit/>
          </a:bodyPr>
          <a:lstStyle/>
          <a:p>
            <a:r>
              <a:rPr lang="en-GB" sz="5400" b="1"/>
              <a:t>Process Overview</a:t>
            </a:r>
          </a:p>
        </p:txBody>
      </p:sp>
      <p:grpSp>
        <p:nvGrpSpPr>
          <p:cNvPr id="5" name="Group 4">
            <a:extLst>
              <a:ext uri="{FF2B5EF4-FFF2-40B4-BE49-F238E27FC236}">
                <a16:creationId xmlns:a16="http://schemas.microsoft.com/office/drawing/2014/main" id="{75CE2036-6526-36CC-B32F-26B3DBC959AD}"/>
              </a:ext>
            </a:extLst>
          </p:cNvPr>
          <p:cNvGrpSpPr/>
          <p:nvPr/>
        </p:nvGrpSpPr>
        <p:grpSpPr>
          <a:xfrm>
            <a:off x="142568" y="2322656"/>
            <a:ext cx="1877962" cy="3922856"/>
            <a:chOff x="393290" y="2300748"/>
            <a:chExt cx="2271252" cy="4192127"/>
          </a:xfrm>
        </p:grpSpPr>
        <p:sp>
          <p:nvSpPr>
            <p:cNvPr id="3" name="Rectangle 2">
              <a:extLst>
                <a:ext uri="{FF2B5EF4-FFF2-40B4-BE49-F238E27FC236}">
                  <a16:creationId xmlns:a16="http://schemas.microsoft.com/office/drawing/2014/main" id="{F58AFD64-05B6-E379-C979-A63DC5DC899B}"/>
                </a:ext>
              </a:extLst>
            </p:cNvPr>
            <p:cNvSpPr/>
            <p:nvPr/>
          </p:nvSpPr>
          <p:spPr>
            <a:xfrm>
              <a:off x="393290" y="2300748"/>
              <a:ext cx="2271252" cy="4192127"/>
            </a:xfrm>
            <a:prstGeom prst="rect">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4" name="Rectangle 3">
              <a:extLst>
                <a:ext uri="{FF2B5EF4-FFF2-40B4-BE49-F238E27FC236}">
                  <a16:creationId xmlns:a16="http://schemas.microsoft.com/office/drawing/2014/main" id="{4E407B17-0FEA-219B-526E-23025449F492}"/>
                </a:ext>
              </a:extLst>
            </p:cNvPr>
            <p:cNvSpPr/>
            <p:nvPr/>
          </p:nvSpPr>
          <p:spPr>
            <a:xfrm>
              <a:off x="393290" y="2300748"/>
              <a:ext cx="2271252" cy="619433"/>
            </a:xfrm>
            <a:prstGeom prst="rect">
              <a:avLst/>
            </a:prstGeom>
            <a:solidFill>
              <a:schemeClr val="accent4">
                <a:lumMod val="50000"/>
              </a:schemeClr>
            </a:solid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a:solidFill>
                    <a:schemeClr val="bg1"/>
                  </a:solidFill>
                </a:rPr>
                <a:t>Week 1</a:t>
              </a:r>
            </a:p>
          </p:txBody>
        </p:sp>
      </p:grpSp>
      <p:grpSp>
        <p:nvGrpSpPr>
          <p:cNvPr id="22" name="Group 21">
            <a:extLst>
              <a:ext uri="{FF2B5EF4-FFF2-40B4-BE49-F238E27FC236}">
                <a16:creationId xmlns:a16="http://schemas.microsoft.com/office/drawing/2014/main" id="{0BFCE2D2-1FA7-B51E-66BB-559AB5649983}"/>
              </a:ext>
            </a:extLst>
          </p:cNvPr>
          <p:cNvGrpSpPr/>
          <p:nvPr/>
        </p:nvGrpSpPr>
        <p:grpSpPr>
          <a:xfrm>
            <a:off x="2133600" y="2317738"/>
            <a:ext cx="1877962" cy="3922856"/>
            <a:chOff x="393290" y="2300748"/>
            <a:chExt cx="2271252" cy="4192127"/>
          </a:xfrm>
        </p:grpSpPr>
        <p:sp>
          <p:nvSpPr>
            <p:cNvPr id="23" name="Rectangle 22">
              <a:extLst>
                <a:ext uri="{FF2B5EF4-FFF2-40B4-BE49-F238E27FC236}">
                  <a16:creationId xmlns:a16="http://schemas.microsoft.com/office/drawing/2014/main" id="{2238BB3F-CD77-6F8E-3D1B-FBE136C8749F}"/>
                </a:ext>
              </a:extLst>
            </p:cNvPr>
            <p:cNvSpPr/>
            <p:nvPr/>
          </p:nvSpPr>
          <p:spPr>
            <a:xfrm>
              <a:off x="393290" y="2300748"/>
              <a:ext cx="2271252" cy="4192127"/>
            </a:xfrm>
            <a:prstGeom prst="rect">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64042FFE-9AA9-59AC-3F1A-3863708529FF}"/>
                </a:ext>
              </a:extLst>
            </p:cNvPr>
            <p:cNvSpPr/>
            <p:nvPr/>
          </p:nvSpPr>
          <p:spPr>
            <a:xfrm>
              <a:off x="393290" y="2300748"/>
              <a:ext cx="2271252" cy="619433"/>
            </a:xfrm>
            <a:prstGeom prst="rect">
              <a:avLst/>
            </a:prstGeom>
            <a:solidFill>
              <a:schemeClr val="accent4">
                <a:lumMod val="75000"/>
              </a:schemeClr>
            </a:solid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a:solidFill>
                    <a:schemeClr val="bg1"/>
                  </a:solidFill>
                </a:rPr>
                <a:t>Week 2</a:t>
              </a:r>
            </a:p>
          </p:txBody>
        </p:sp>
      </p:grpSp>
      <p:grpSp>
        <p:nvGrpSpPr>
          <p:cNvPr id="25" name="Group 24">
            <a:extLst>
              <a:ext uri="{FF2B5EF4-FFF2-40B4-BE49-F238E27FC236}">
                <a16:creationId xmlns:a16="http://schemas.microsoft.com/office/drawing/2014/main" id="{1701BA2C-E323-3CDC-205F-929EA1DEE615}"/>
              </a:ext>
            </a:extLst>
          </p:cNvPr>
          <p:cNvGrpSpPr/>
          <p:nvPr/>
        </p:nvGrpSpPr>
        <p:grpSpPr>
          <a:xfrm>
            <a:off x="4119717" y="2317738"/>
            <a:ext cx="1877962" cy="3922856"/>
            <a:chOff x="393290" y="2300748"/>
            <a:chExt cx="2271252" cy="4192127"/>
          </a:xfrm>
        </p:grpSpPr>
        <p:sp>
          <p:nvSpPr>
            <p:cNvPr id="26" name="Rectangle 25">
              <a:extLst>
                <a:ext uri="{FF2B5EF4-FFF2-40B4-BE49-F238E27FC236}">
                  <a16:creationId xmlns:a16="http://schemas.microsoft.com/office/drawing/2014/main" id="{CA84DA38-19B6-C7DF-30A5-174F31045262}"/>
                </a:ext>
              </a:extLst>
            </p:cNvPr>
            <p:cNvSpPr/>
            <p:nvPr/>
          </p:nvSpPr>
          <p:spPr>
            <a:xfrm>
              <a:off x="393290" y="2300748"/>
              <a:ext cx="2271252" cy="4192127"/>
            </a:xfrm>
            <a:prstGeom prst="rect">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BB1C83A4-193D-9808-4DE6-D07905A8EF70}"/>
                </a:ext>
              </a:extLst>
            </p:cNvPr>
            <p:cNvSpPr/>
            <p:nvPr/>
          </p:nvSpPr>
          <p:spPr>
            <a:xfrm>
              <a:off x="393290" y="2300748"/>
              <a:ext cx="2271252" cy="619433"/>
            </a:xfrm>
            <a:prstGeom prst="rect">
              <a:avLst/>
            </a:prstGeom>
            <a:solidFill>
              <a:schemeClr val="accent4"/>
            </a:solid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a:solidFill>
                    <a:schemeClr val="bg1"/>
                  </a:solidFill>
                </a:rPr>
                <a:t>Week 3</a:t>
              </a:r>
            </a:p>
          </p:txBody>
        </p:sp>
      </p:grpSp>
      <p:grpSp>
        <p:nvGrpSpPr>
          <p:cNvPr id="28" name="Group 27">
            <a:extLst>
              <a:ext uri="{FF2B5EF4-FFF2-40B4-BE49-F238E27FC236}">
                <a16:creationId xmlns:a16="http://schemas.microsoft.com/office/drawing/2014/main" id="{D7626016-9FFC-3F0B-97CD-C255FA48A14F}"/>
              </a:ext>
            </a:extLst>
          </p:cNvPr>
          <p:cNvGrpSpPr/>
          <p:nvPr/>
        </p:nvGrpSpPr>
        <p:grpSpPr>
          <a:xfrm>
            <a:off x="6145161" y="2317737"/>
            <a:ext cx="1877962" cy="3922856"/>
            <a:chOff x="393290" y="2300748"/>
            <a:chExt cx="2271252" cy="4192127"/>
          </a:xfrm>
        </p:grpSpPr>
        <p:sp>
          <p:nvSpPr>
            <p:cNvPr id="29" name="Rectangle 28">
              <a:extLst>
                <a:ext uri="{FF2B5EF4-FFF2-40B4-BE49-F238E27FC236}">
                  <a16:creationId xmlns:a16="http://schemas.microsoft.com/office/drawing/2014/main" id="{D10C224E-2AAD-372B-9337-1BDD3EEE3B2F}"/>
                </a:ext>
              </a:extLst>
            </p:cNvPr>
            <p:cNvSpPr/>
            <p:nvPr/>
          </p:nvSpPr>
          <p:spPr>
            <a:xfrm>
              <a:off x="393290" y="2300748"/>
              <a:ext cx="2271252" cy="4192127"/>
            </a:xfrm>
            <a:prstGeom prst="rect">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a:extLst>
                <a:ext uri="{FF2B5EF4-FFF2-40B4-BE49-F238E27FC236}">
                  <a16:creationId xmlns:a16="http://schemas.microsoft.com/office/drawing/2014/main" id="{A91DAA14-DA07-270C-1EA3-808BD1C34BFD}"/>
                </a:ext>
              </a:extLst>
            </p:cNvPr>
            <p:cNvSpPr/>
            <p:nvPr/>
          </p:nvSpPr>
          <p:spPr>
            <a:xfrm>
              <a:off x="393290" y="2300748"/>
              <a:ext cx="2271252" cy="619433"/>
            </a:xfrm>
            <a:prstGeom prst="rect">
              <a:avLst/>
            </a:prstGeom>
            <a:solidFill>
              <a:schemeClr val="accent4">
                <a:lumMod val="60000"/>
                <a:lumOff val="40000"/>
              </a:schemeClr>
            </a:solid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a:solidFill>
                    <a:schemeClr val="bg1"/>
                  </a:solidFill>
                </a:rPr>
                <a:t>Week 4</a:t>
              </a:r>
            </a:p>
          </p:txBody>
        </p:sp>
      </p:grpSp>
      <p:grpSp>
        <p:nvGrpSpPr>
          <p:cNvPr id="31" name="Group 30">
            <a:extLst>
              <a:ext uri="{FF2B5EF4-FFF2-40B4-BE49-F238E27FC236}">
                <a16:creationId xmlns:a16="http://schemas.microsoft.com/office/drawing/2014/main" id="{506FCB5C-BA51-1579-EC53-582EE70BDA89}"/>
              </a:ext>
            </a:extLst>
          </p:cNvPr>
          <p:cNvGrpSpPr/>
          <p:nvPr/>
        </p:nvGrpSpPr>
        <p:grpSpPr>
          <a:xfrm>
            <a:off x="8170605" y="2317737"/>
            <a:ext cx="1877962" cy="3922856"/>
            <a:chOff x="393290" y="2300748"/>
            <a:chExt cx="2271252" cy="4192127"/>
          </a:xfrm>
        </p:grpSpPr>
        <p:sp>
          <p:nvSpPr>
            <p:cNvPr id="32" name="Rectangle 31">
              <a:extLst>
                <a:ext uri="{FF2B5EF4-FFF2-40B4-BE49-F238E27FC236}">
                  <a16:creationId xmlns:a16="http://schemas.microsoft.com/office/drawing/2014/main" id="{2AED12A2-8BDE-E46E-250A-077956DD5999}"/>
                </a:ext>
              </a:extLst>
            </p:cNvPr>
            <p:cNvSpPr/>
            <p:nvPr/>
          </p:nvSpPr>
          <p:spPr>
            <a:xfrm>
              <a:off x="393290" y="2300748"/>
              <a:ext cx="2271252" cy="4192127"/>
            </a:xfrm>
            <a:prstGeom prst="rect">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a16="http://schemas.microsoft.com/office/drawing/2014/main" id="{F88C39ED-429A-5696-587A-3BCE2E1103CE}"/>
                </a:ext>
              </a:extLst>
            </p:cNvPr>
            <p:cNvSpPr/>
            <p:nvPr/>
          </p:nvSpPr>
          <p:spPr>
            <a:xfrm>
              <a:off x="393290" y="2300748"/>
              <a:ext cx="2271252" cy="619433"/>
            </a:xfrm>
            <a:prstGeom prst="rect">
              <a:avLst/>
            </a:prstGeom>
            <a:solidFill>
              <a:schemeClr val="accent4">
                <a:lumMod val="40000"/>
                <a:lumOff val="60000"/>
              </a:schemeClr>
            </a:solid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a:solidFill>
                    <a:schemeClr val="bg1"/>
                  </a:solidFill>
                </a:rPr>
                <a:t>Week 5</a:t>
              </a:r>
            </a:p>
          </p:txBody>
        </p:sp>
      </p:grpSp>
      <p:grpSp>
        <p:nvGrpSpPr>
          <p:cNvPr id="34" name="Group 33">
            <a:extLst>
              <a:ext uri="{FF2B5EF4-FFF2-40B4-BE49-F238E27FC236}">
                <a16:creationId xmlns:a16="http://schemas.microsoft.com/office/drawing/2014/main" id="{E52832B0-4C56-FF9B-DC00-09C2C9CA7DEA}"/>
              </a:ext>
            </a:extLst>
          </p:cNvPr>
          <p:cNvGrpSpPr/>
          <p:nvPr/>
        </p:nvGrpSpPr>
        <p:grpSpPr>
          <a:xfrm>
            <a:off x="10196049" y="2317737"/>
            <a:ext cx="1877962" cy="3922856"/>
            <a:chOff x="393290" y="2300748"/>
            <a:chExt cx="2271252" cy="4192127"/>
          </a:xfrm>
        </p:grpSpPr>
        <p:sp>
          <p:nvSpPr>
            <p:cNvPr id="35" name="Rectangle 34">
              <a:extLst>
                <a:ext uri="{FF2B5EF4-FFF2-40B4-BE49-F238E27FC236}">
                  <a16:creationId xmlns:a16="http://schemas.microsoft.com/office/drawing/2014/main" id="{9E0D386D-273D-5C88-001E-6BFE00611998}"/>
                </a:ext>
              </a:extLst>
            </p:cNvPr>
            <p:cNvSpPr/>
            <p:nvPr/>
          </p:nvSpPr>
          <p:spPr>
            <a:xfrm>
              <a:off x="393290" y="2300748"/>
              <a:ext cx="2271252" cy="4192127"/>
            </a:xfrm>
            <a:prstGeom prst="rect">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a:extLst>
                <a:ext uri="{FF2B5EF4-FFF2-40B4-BE49-F238E27FC236}">
                  <a16:creationId xmlns:a16="http://schemas.microsoft.com/office/drawing/2014/main" id="{A619F5A1-8A48-145F-4544-D8DE2B7E10DD}"/>
                </a:ext>
              </a:extLst>
            </p:cNvPr>
            <p:cNvSpPr/>
            <p:nvPr/>
          </p:nvSpPr>
          <p:spPr>
            <a:xfrm>
              <a:off x="393290" y="2300748"/>
              <a:ext cx="2271252" cy="619433"/>
            </a:xfrm>
            <a:prstGeom prst="rect">
              <a:avLst/>
            </a:prstGeom>
            <a:solidFill>
              <a:schemeClr val="accent4">
                <a:lumMod val="20000"/>
                <a:lumOff val="80000"/>
              </a:schemeClr>
            </a:solid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a:solidFill>
                    <a:schemeClr val="bg1"/>
                  </a:solidFill>
                </a:rPr>
                <a:t>Week 6</a:t>
              </a:r>
            </a:p>
          </p:txBody>
        </p:sp>
      </p:grpSp>
      <p:sp>
        <p:nvSpPr>
          <p:cNvPr id="37" name="TextBox 36">
            <a:extLst>
              <a:ext uri="{FF2B5EF4-FFF2-40B4-BE49-F238E27FC236}">
                <a16:creationId xmlns:a16="http://schemas.microsoft.com/office/drawing/2014/main" id="{3D378179-3F62-5B17-6D00-7AA420EA743C}"/>
              </a:ext>
            </a:extLst>
          </p:cNvPr>
          <p:cNvSpPr txBox="1"/>
          <p:nvPr/>
        </p:nvSpPr>
        <p:spPr>
          <a:xfrm>
            <a:off x="159777" y="2982168"/>
            <a:ext cx="1877962" cy="2800767"/>
          </a:xfrm>
          <a:prstGeom prst="rect">
            <a:avLst/>
          </a:prstGeom>
          <a:noFill/>
        </p:spPr>
        <p:txBody>
          <a:bodyPr wrap="square" rtlCol="0">
            <a:spAutoFit/>
          </a:bodyPr>
          <a:lstStyle/>
          <a:p>
            <a:pPr marL="285750" indent="-285750">
              <a:buFont typeface="Arial" panose="020B0604020202020204" pitchFamily="34" charset="0"/>
              <a:buChar char="•"/>
            </a:pPr>
            <a:r>
              <a:rPr lang="en-GB" sz="1600">
                <a:latin typeface="Arial" panose="020B0604020202020204" pitchFamily="34" charset="0"/>
                <a:cs typeface="Arial" panose="020B0604020202020204" pitchFamily="34" charset="0"/>
              </a:rPr>
              <a:t>Break down the challenge</a:t>
            </a:r>
          </a:p>
          <a:p>
            <a:pPr marL="285750" indent="-285750">
              <a:buFont typeface="Arial" panose="020B0604020202020204" pitchFamily="34" charset="0"/>
              <a:buChar char="•"/>
            </a:pPr>
            <a:endParaRPr lang="en-GB" sz="160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600">
                <a:latin typeface="Arial" panose="020B0604020202020204" pitchFamily="34" charset="0"/>
                <a:cs typeface="Arial" panose="020B0604020202020204" pitchFamily="34" charset="0"/>
              </a:rPr>
              <a:t>Create ideas</a:t>
            </a:r>
          </a:p>
          <a:p>
            <a:pPr marL="285750" indent="-285750">
              <a:buFont typeface="Arial" panose="020B0604020202020204" pitchFamily="34" charset="0"/>
              <a:buChar char="•"/>
            </a:pPr>
            <a:endParaRPr lang="en-GB" sz="160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600">
                <a:latin typeface="Arial" panose="020B0604020202020204" pitchFamily="34" charset="0"/>
                <a:cs typeface="Arial" panose="020B0604020202020204" pitchFamily="34" charset="0"/>
              </a:rPr>
              <a:t>Research potential energy sources</a:t>
            </a:r>
          </a:p>
          <a:p>
            <a:pPr marL="285750" indent="-285750">
              <a:buFont typeface="Arial" panose="020B0604020202020204" pitchFamily="34" charset="0"/>
              <a:buChar char="•"/>
            </a:pPr>
            <a:endParaRPr lang="en-GB" sz="160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600">
                <a:latin typeface="Arial" panose="020B0604020202020204" pitchFamily="34" charset="0"/>
                <a:cs typeface="Arial" panose="020B0604020202020204" pitchFamily="34" charset="0"/>
              </a:rPr>
              <a:t>Research locations</a:t>
            </a:r>
          </a:p>
        </p:txBody>
      </p:sp>
      <p:sp>
        <p:nvSpPr>
          <p:cNvPr id="38" name="TextBox 37">
            <a:extLst>
              <a:ext uri="{FF2B5EF4-FFF2-40B4-BE49-F238E27FC236}">
                <a16:creationId xmlns:a16="http://schemas.microsoft.com/office/drawing/2014/main" id="{A4C9C6AB-0E9B-C51C-67DA-BDB3C7067359}"/>
              </a:ext>
            </a:extLst>
          </p:cNvPr>
          <p:cNvSpPr txBox="1"/>
          <p:nvPr/>
        </p:nvSpPr>
        <p:spPr>
          <a:xfrm>
            <a:off x="2113937" y="2945886"/>
            <a:ext cx="1877962" cy="3293209"/>
          </a:xfrm>
          <a:prstGeom prst="rect">
            <a:avLst/>
          </a:prstGeom>
          <a:noFill/>
        </p:spPr>
        <p:txBody>
          <a:bodyPr wrap="square" rtlCol="0">
            <a:spAutoFit/>
          </a:bodyPr>
          <a:lstStyle/>
          <a:p>
            <a:pPr marL="285750" indent="-285750">
              <a:buFont typeface="Arial" panose="020B0604020202020204" pitchFamily="34" charset="0"/>
              <a:buChar char="•"/>
            </a:pPr>
            <a:r>
              <a:rPr lang="en-GB" sz="1600">
                <a:latin typeface="Arial" panose="020B0604020202020204" pitchFamily="34" charset="0"/>
                <a:cs typeface="Arial" panose="020B0604020202020204" pitchFamily="34" charset="0"/>
              </a:rPr>
              <a:t>Decide on energy sources</a:t>
            </a:r>
          </a:p>
          <a:p>
            <a:pPr marL="285750" indent="-285750">
              <a:buFont typeface="Arial" panose="020B0604020202020204" pitchFamily="34" charset="0"/>
              <a:buChar char="•"/>
            </a:pPr>
            <a:endParaRPr lang="en-GB" sz="160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600">
                <a:latin typeface="Arial" panose="020B0604020202020204" pitchFamily="34" charset="0"/>
                <a:cs typeface="Arial" panose="020B0604020202020204" pitchFamily="34" charset="0"/>
              </a:rPr>
              <a:t>Decide on location</a:t>
            </a:r>
          </a:p>
          <a:p>
            <a:pPr marL="285750" indent="-285750">
              <a:buFont typeface="Arial" panose="020B0604020202020204" pitchFamily="34" charset="0"/>
              <a:buChar char="•"/>
            </a:pPr>
            <a:endParaRPr lang="en-GB" sz="160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600">
                <a:latin typeface="Arial" panose="020B0604020202020204" pitchFamily="34" charset="0"/>
                <a:cs typeface="Arial" panose="020B0604020202020204" pitchFamily="34" charset="0"/>
              </a:rPr>
              <a:t>Researching technology needed</a:t>
            </a:r>
          </a:p>
          <a:p>
            <a:pPr marL="285750" indent="-285750">
              <a:buFont typeface="Arial" panose="020B0604020202020204" pitchFamily="34" charset="0"/>
              <a:buChar char="•"/>
            </a:pPr>
            <a:endParaRPr lang="en-GB" sz="160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600">
                <a:latin typeface="Arial" panose="020B0604020202020204" pitchFamily="34" charset="0"/>
                <a:cs typeface="Arial" panose="020B0604020202020204" pitchFamily="34" charset="0"/>
              </a:rPr>
              <a:t>Outline risks, limitations and scope</a:t>
            </a:r>
          </a:p>
        </p:txBody>
      </p:sp>
      <p:sp>
        <p:nvSpPr>
          <p:cNvPr id="39" name="TextBox 38">
            <a:extLst>
              <a:ext uri="{FF2B5EF4-FFF2-40B4-BE49-F238E27FC236}">
                <a16:creationId xmlns:a16="http://schemas.microsoft.com/office/drawing/2014/main" id="{1F5D21BC-AF37-D628-1C2C-E640BEE72D68}"/>
              </a:ext>
            </a:extLst>
          </p:cNvPr>
          <p:cNvSpPr txBox="1"/>
          <p:nvPr/>
        </p:nvSpPr>
        <p:spPr>
          <a:xfrm>
            <a:off x="8185360" y="2950805"/>
            <a:ext cx="1877962" cy="2554545"/>
          </a:xfrm>
          <a:prstGeom prst="rect">
            <a:avLst/>
          </a:prstGeom>
          <a:noFill/>
        </p:spPr>
        <p:txBody>
          <a:bodyPr wrap="square" rtlCol="0">
            <a:spAutoFit/>
          </a:bodyPr>
          <a:lstStyle/>
          <a:p>
            <a:pPr marL="285750" indent="-285750">
              <a:buFont typeface="Arial" panose="020B0604020202020204" pitchFamily="34" charset="0"/>
              <a:buChar char="•"/>
            </a:pPr>
            <a:r>
              <a:rPr lang="en-GB" sz="1600">
                <a:latin typeface="Arial" panose="020B0604020202020204" pitchFamily="34" charset="0"/>
                <a:cs typeface="Arial" panose="020B0604020202020204" pitchFamily="34" charset="0"/>
              </a:rPr>
              <a:t>Creating final design concept based on all concepts and research</a:t>
            </a:r>
          </a:p>
          <a:p>
            <a:pPr marL="285750" indent="-285750">
              <a:buFont typeface="Arial" panose="020B0604020202020204" pitchFamily="34" charset="0"/>
              <a:buChar char="•"/>
            </a:pPr>
            <a:endParaRPr lang="en-GB" sz="160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600">
                <a:latin typeface="Arial" panose="020B0604020202020204" pitchFamily="34" charset="0"/>
                <a:cs typeface="Arial" panose="020B0604020202020204" pitchFamily="34" charset="0"/>
              </a:rPr>
              <a:t> Compile all information and produce a presentation</a:t>
            </a:r>
          </a:p>
        </p:txBody>
      </p:sp>
      <p:sp>
        <p:nvSpPr>
          <p:cNvPr id="40" name="TextBox 39">
            <a:extLst>
              <a:ext uri="{FF2B5EF4-FFF2-40B4-BE49-F238E27FC236}">
                <a16:creationId xmlns:a16="http://schemas.microsoft.com/office/drawing/2014/main" id="{F5A4200C-306A-D379-003B-3568E83506F8}"/>
              </a:ext>
            </a:extLst>
          </p:cNvPr>
          <p:cNvSpPr txBox="1"/>
          <p:nvPr/>
        </p:nvSpPr>
        <p:spPr>
          <a:xfrm>
            <a:off x="6159916" y="2950805"/>
            <a:ext cx="1877962" cy="3046988"/>
          </a:xfrm>
          <a:prstGeom prst="rect">
            <a:avLst/>
          </a:prstGeom>
          <a:noFill/>
        </p:spPr>
        <p:txBody>
          <a:bodyPr wrap="square" rtlCol="0">
            <a:spAutoFit/>
          </a:bodyPr>
          <a:lstStyle/>
          <a:p>
            <a:pPr marL="285750" indent="-285750">
              <a:buFont typeface="Arial" panose="020B0604020202020204" pitchFamily="34" charset="0"/>
              <a:buChar char="•"/>
            </a:pPr>
            <a:r>
              <a:rPr lang="en-GB" sz="1600">
                <a:latin typeface="Arial" panose="020B0604020202020204" pitchFamily="34" charset="0"/>
                <a:cs typeface="Arial" panose="020B0604020202020204" pitchFamily="34" charset="0"/>
              </a:rPr>
              <a:t>Create detailed concepts</a:t>
            </a:r>
          </a:p>
          <a:p>
            <a:pPr marL="285750" indent="-285750">
              <a:buFont typeface="Arial" panose="020B0604020202020204" pitchFamily="34" charset="0"/>
              <a:buChar char="•"/>
            </a:pPr>
            <a:endParaRPr lang="en-GB" sz="160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GB" sz="160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600">
                <a:latin typeface="Arial" panose="020B0604020202020204" pitchFamily="34" charset="0"/>
                <a:cs typeface="Arial" panose="020B0604020202020204" pitchFamily="34" charset="0"/>
              </a:rPr>
              <a:t>Continue research on constraints and material, security and quality management requirements </a:t>
            </a:r>
          </a:p>
        </p:txBody>
      </p:sp>
      <p:sp>
        <p:nvSpPr>
          <p:cNvPr id="41" name="TextBox 40">
            <a:extLst>
              <a:ext uri="{FF2B5EF4-FFF2-40B4-BE49-F238E27FC236}">
                <a16:creationId xmlns:a16="http://schemas.microsoft.com/office/drawing/2014/main" id="{7A8612EA-3ADA-051D-994A-0EC4C4A93C83}"/>
              </a:ext>
            </a:extLst>
          </p:cNvPr>
          <p:cNvSpPr txBox="1"/>
          <p:nvPr/>
        </p:nvSpPr>
        <p:spPr>
          <a:xfrm>
            <a:off x="4100054" y="2941490"/>
            <a:ext cx="1877962" cy="3046988"/>
          </a:xfrm>
          <a:prstGeom prst="rect">
            <a:avLst/>
          </a:prstGeom>
          <a:noFill/>
        </p:spPr>
        <p:txBody>
          <a:bodyPr wrap="square" rtlCol="0">
            <a:spAutoFit/>
          </a:bodyPr>
          <a:lstStyle/>
          <a:p>
            <a:pPr marL="285750" indent="-285750">
              <a:buFont typeface="Arial" panose="020B0604020202020204" pitchFamily="34" charset="0"/>
              <a:buChar char="•"/>
            </a:pPr>
            <a:r>
              <a:rPr lang="en-GB" sz="1600">
                <a:latin typeface="Arial" panose="020B0604020202020204" pitchFamily="34" charset="0"/>
                <a:cs typeface="Arial" panose="020B0604020202020204" pitchFamily="34" charset="0"/>
              </a:rPr>
              <a:t>Break down roles and specialise into specific areas</a:t>
            </a:r>
          </a:p>
          <a:p>
            <a:pPr marL="285750" indent="-285750">
              <a:buFont typeface="Arial" panose="020B0604020202020204" pitchFamily="34" charset="0"/>
              <a:buChar char="•"/>
            </a:pPr>
            <a:endParaRPr lang="en-GB" sz="160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600">
                <a:latin typeface="Arial" panose="020B0604020202020204" pitchFamily="34" charset="0"/>
                <a:cs typeface="Arial" panose="020B0604020202020204" pitchFamily="34" charset="0"/>
              </a:rPr>
              <a:t>Research constraints and material, security and quality management requirements </a:t>
            </a:r>
          </a:p>
        </p:txBody>
      </p:sp>
      <p:sp>
        <p:nvSpPr>
          <p:cNvPr id="42" name="TextBox 41">
            <a:extLst>
              <a:ext uri="{FF2B5EF4-FFF2-40B4-BE49-F238E27FC236}">
                <a16:creationId xmlns:a16="http://schemas.microsoft.com/office/drawing/2014/main" id="{33583109-9BC7-105E-F9F9-3896E75DCC8A}"/>
              </a:ext>
            </a:extLst>
          </p:cNvPr>
          <p:cNvSpPr txBox="1"/>
          <p:nvPr/>
        </p:nvSpPr>
        <p:spPr>
          <a:xfrm>
            <a:off x="10196049" y="2941490"/>
            <a:ext cx="1877962" cy="830997"/>
          </a:xfrm>
          <a:prstGeom prst="rect">
            <a:avLst/>
          </a:prstGeom>
          <a:noFill/>
        </p:spPr>
        <p:txBody>
          <a:bodyPr wrap="square" rtlCol="0">
            <a:spAutoFit/>
          </a:bodyPr>
          <a:lstStyle/>
          <a:p>
            <a:pPr marL="285750" indent="-285750">
              <a:buFont typeface="Arial" panose="020B0604020202020204" pitchFamily="34" charset="0"/>
              <a:buChar char="•"/>
            </a:pPr>
            <a:r>
              <a:rPr lang="en-GB" sz="1600">
                <a:latin typeface="Arial" panose="020B0604020202020204" pitchFamily="34" charset="0"/>
                <a:cs typeface="Arial" panose="020B0604020202020204" pitchFamily="34" charset="0"/>
              </a:rPr>
              <a:t>Practise and present presentation</a:t>
            </a:r>
          </a:p>
        </p:txBody>
      </p:sp>
      <p:sp>
        <p:nvSpPr>
          <p:cNvPr id="9" name="TextBox 8">
            <a:extLst>
              <a:ext uri="{FF2B5EF4-FFF2-40B4-BE49-F238E27FC236}">
                <a16:creationId xmlns:a16="http://schemas.microsoft.com/office/drawing/2014/main" id="{868375BC-0D92-6E1B-791C-94AB6F42665C}"/>
              </a:ext>
            </a:extLst>
          </p:cNvPr>
          <p:cNvSpPr txBox="1"/>
          <p:nvPr/>
        </p:nvSpPr>
        <p:spPr>
          <a:xfrm>
            <a:off x="331029" y="1457047"/>
            <a:ext cx="6302608" cy="461665"/>
          </a:xfrm>
          <a:prstGeom prst="rect">
            <a:avLst/>
          </a:prstGeom>
          <a:noFill/>
        </p:spPr>
        <p:txBody>
          <a:bodyPr wrap="square">
            <a:spAutoFit/>
          </a:bodyPr>
          <a:lstStyle/>
          <a:p>
            <a:r>
              <a:rPr lang="en-GB" sz="2400" i="1">
                <a:latin typeface="Arial" panose="020B0604020202020204" pitchFamily="34" charset="0"/>
                <a:cs typeface="Arial" panose="020B0604020202020204" pitchFamily="34" charset="0"/>
              </a:rPr>
              <a:t>How did we get there?</a:t>
            </a:r>
            <a:endParaRPr lang="en-GB" sz="2400" i="1"/>
          </a:p>
        </p:txBody>
      </p:sp>
      <p:pic>
        <p:nvPicPr>
          <p:cNvPr id="11" name="Graphic 10" descr="Chevron arrows with solid fill">
            <a:extLst>
              <a:ext uri="{FF2B5EF4-FFF2-40B4-BE49-F238E27FC236}">
                <a16:creationId xmlns:a16="http://schemas.microsoft.com/office/drawing/2014/main" id="{6EC6A2F0-1A93-D228-5A97-9E2072F33EA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586148" y="612488"/>
            <a:ext cx="914400" cy="914400"/>
          </a:xfrm>
          <a:prstGeom prst="rect">
            <a:avLst/>
          </a:prstGeom>
        </p:spPr>
      </p:pic>
      <p:pic>
        <p:nvPicPr>
          <p:cNvPr id="12" name="Graphic 11" descr="Chevron arrows with solid fill">
            <a:extLst>
              <a:ext uri="{FF2B5EF4-FFF2-40B4-BE49-F238E27FC236}">
                <a16:creationId xmlns:a16="http://schemas.microsoft.com/office/drawing/2014/main" id="{289A503B-1D24-B0A6-B6B6-8E94A50CA3E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99924" y="612488"/>
            <a:ext cx="914400" cy="914400"/>
          </a:xfrm>
          <a:prstGeom prst="rect">
            <a:avLst/>
          </a:prstGeom>
        </p:spPr>
      </p:pic>
    </p:spTree>
    <p:extLst>
      <p:ext uri="{BB962C8B-B14F-4D97-AF65-F5344CB8AC3E}">
        <p14:creationId xmlns:p14="http://schemas.microsoft.com/office/powerpoint/2010/main" val="162446455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7E91858-8A79-B5BE-D915-A5AD89B3E211}"/>
              </a:ext>
            </a:extLst>
          </p:cNvPr>
          <p:cNvSpPr/>
          <p:nvPr/>
        </p:nvSpPr>
        <p:spPr>
          <a:xfrm>
            <a:off x="-1" y="320040"/>
            <a:ext cx="9966961" cy="438966"/>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itle 1">
            <a:extLst>
              <a:ext uri="{FF2B5EF4-FFF2-40B4-BE49-F238E27FC236}">
                <a16:creationId xmlns:a16="http://schemas.microsoft.com/office/drawing/2014/main" id="{3E795D9F-C6E6-C468-8FC6-7CAADF7CB906}"/>
              </a:ext>
            </a:extLst>
          </p:cNvPr>
          <p:cNvSpPr txBox="1">
            <a:spLocks/>
          </p:cNvSpPr>
          <p:nvPr/>
        </p:nvSpPr>
        <p:spPr>
          <a:xfrm>
            <a:off x="91440" y="100193"/>
            <a:ext cx="9324975" cy="658813"/>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t>GANTT CHART- PRESENTATION</a:t>
            </a:r>
          </a:p>
        </p:txBody>
      </p:sp>
      <p:pic>
        <p:nvPicPr>
          <p:cNvPr id="5" name="Picture 4" descr="A screenshot of a computer&#10;&#10;Description automatically generated">
            <a:extLst>
              <a:ext uri="{FF2B5EF4-FFF2-40B4-BE49-F238E27FC236}">
                <a16:creationId xmlns:a16="http://schemas.microsoft.com/office/drawing/2014/main" id="{0DEB10A6-6028-F1DF-8387-7443545BD8BF}"/>
              </a:ext>
            </a:extLst>
          </p:cNvPr>
          <p:cNvPicPr>
            <a:picLocks noChangeAspect="1"/>
          </p:cNvPicPr>
          <p:nvPr/>
        </p:nvPicPr>
        <p:blipFill rotWithShape="1">
          <a:blip r:embed="rId2"/>
          <a:srcRect l="401" t="4052"/>
          <a:stretch/>
        </p:blipFill>
        <p:spPr>
          <a:xfrm>
            <a:off x="0" y="874058"/>
            <a:ext cx="12241306" cy="5983941"/>
          </a:xfrm>
          <a:prstGeom prst="rect">
            <a:avLst/>
          </a:prstGeom>
        </p:spPr>
      </p:pic>
    </p:spTree>
    <p:extLst>
      <p:ext uri="{BB962C8B-B14F-4D97-AF65-F5344CB8AC3E}">
        <p14:creationId xmlns:p14="http://schemas.microsoft.com/office/powerpoint/2010/main" val="255745940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DEA0689-9ACF-E624-FC37-D72835767473}"/>
              </a:ext>
            </a:extLst>
          </p:cNvPr>
          <p:cNvSpPr/>
          <p:nvPr/>
        </p:nvSpPr>
        <p:spPr>
          <a:xfrm>
            <a:off x="0" y="292231"/>
            <a:ext cx="10255170" cy="516346"/>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4" name="Table 3">
            <a:extLst>
              <a:ext uri="{FF2B5EF4-FFF2-40B4-BE49-F238E27FC236}">
                <a16:creationId xmlns:a16="http://schemas.microsoft.com/office/drawing/2014/main" id="{1934D2B5-3ABB-F5EF-E122-36B356CCC914}"/>
              </a:ext>
            </a:extLst>
          </p:cNvPr>
          <p:cNvGraphicFramePr>
            <a:graphicFrameLocks noGrp="1"/>
          </p:cNvGraphicFramePr>
          <p:nvPr>
            <p:extLst>
              <p:ext uri="{D42A27DB-BD31-4B8C-83A1-F6EECF244321}">
                <p14:modId xmlns:p14="http://schemas.microsoft.com/office/powerpoint/2010/main" val="2316977414"/>
              </p:ext>
            </p:extLst>
          </p:nvPr>
        </p:nvGraphicFramePr>
        <p:xfrm>
          <a:off x="226358" y="933099"/>
          <a:ext cx="11739281" cy="5885694"/>
        </p:xfrm>
        <a:graphic>
          <a:graphicData uri="http://schemas.openxmlformats.org/drawingml/2006/table">
            <a:tbl>
              <a:tblPr firstRow="1" bandRow="1">
                <a:tableStyleId>{5C22544A-7EE6-4342-B048-85BDC9FD1C3A}</a:tableStyleId>
              </a:tblPr>
              <a:tblGrid>
                <a:gridCol w="1553247">
                  <a:extLst>
                    <a:ext uri="{9D8B030D-6E8A-4147-A177-3AD203B41FA5}">
                      <a16:colId xmlns:a16="http://schemas.microsoft.com/office/drawing/2014/main" val="561025424"/>
                    </a:ext>
                  </a:extLst>
                </a:gridCol>
                <a:gridCol w="4228988">
                  <a:extLst>
                    <a:ext uri="{9D8B030D-6E8A-4147-A177-3AD203B41FA5}">
                      <a16:colId xmlns:a16="http://schemas.microsoft.com/office/drawing/2014/main" val="1151719626"/>
                    </a:ext>
                  </a:extLst>
                </a:gridCol>
                <a:gridCol w="5957046">
                  <a:extLst>
                    <a:ext uri="{9D8B030D-6E8A-4147-A177-3AD203B41FA5}">
                      <a16:colId xmlns:a16="http://schemas.microsoft.com/office/drawing/2014/main" val="2485680580"/>
                    </a:ext>
                  </a:extLst>
                </a:gridCol>
              </a:tblGrid>
              <a:tr h="435428">
                <a:tc>
                  <a:txBody>
                    <a:bodyPr/>
                    <a:lstStyle/>
                    <a:p>
                      <a:r>
                        <a:rPr lang="en-US" sz="1600" b="1">
                          <a:solidFill>
                            <a:schemeClr val="bg1"/>
                          </a:solidFill>
                        </a:rPr>
                        <a:t>Aspect</a:t>
                      </a:r>
                    </a:p>
                  </a:txBody>
                  <a:tcPr/>
                </a:tc>
                <a:tc>
                  <a:txBody>
                    <a:bodyPr/>
                    <a:lstStyle/>
                    <a:p>
                      <a:r>
                        <a:rPr lang="en-US" sz="1600" b="1">
                          <a:solidFill>
                            <a:schemeClr val="bg1"/>
                          </a:solidFill>
                        </a:rPr>
                        <a:t>Objective</a:t>
                      </a:r>
                    </a:p>
                  </a:txBody>
                  <a:tcPr/>
                </a:tc>
                <a:tc>
                  <a:txBody>
                    <a:bodyPr/>
                    <a:lstStyle/>
                    <a:p>
                      <a:r>
                        <a:rPr lang="en-US" sz="1600" b="1">
                          <a:solidFill>
                            <a:schemeClr val="bg1"/>
                          </a:solidFill>
                        </a:rPr>
                        <a:t>Criteria</a:t>
                      </a:r>
                    </a:p>
                  </a:txBody>
                  <a:tcPr/>
                </a:tc>
                <a:extLst>
                  <a:ext uri="{0D108BD9-81ED-4DB2-BD59-A6C34878D82A}">
                    <a16:rowId xmlns:a16="http://schemas.microsoft.com/office/drawing/2014/main" val="623297074"/>
                  </a:ext>
                </a:extLst>
              </a:tr>
              <a:tr h="329626">
                <a:tc>
                  <a:txBody>
                    <a:bodyPr/>
                    <a:lstStyle/>
                    <a:p>
                      <a:r>
                        <a:rPr lang="en-US" sz="1500" b="1">
                          <a:solidFill>
                            <a:schemeClr val="tx1"/>
                          </a:solidFill>
                          <a:latin typeface="+mn-lt"/>
                        </a:rPr>
                        <a:t>Performance</a:t>
                      </a:r>
                    </a:p>
                  </a:txBody>
                  <a:tcPr/>
                </a:tc>
                <a:tc>
                  <a:txBody>
                    <a:bodyPr/>
                    <a:lstStyle/>
                    <a:p>
                      <a:pPr marL="342900" lvl="0" indent="-342900">
                        <a:buFont typeface="Calibri"/>
                        <a:buAutoNum type="alphaLcPeriod"/>
                      </a:pPr>
                      <a:r>
                        <a:rPr lang="en-US" sz="1500" b="0" i="0" u="none" strike="noStrike" noProof="0">
                          <a:solidFill>
                            <a:schemeClr val="tx1"/>
                          </a:solidFill>
                          <a:latin typeface="+mn-lt"/>
                        </a:rPr>
                        <a:t>Turbines to generate </a:t>
                      </a:r>
                      <a:r>
                        <a:rPr lang="en-US" sz="1500" b="0" i="0" u="none" strike="noStrike" noProof="0">
                          <a:solidFill>
                            <a:srgbClr val="FF0000"/>
                          </a:solidFill>
                          <a:latin typeface="+mn-lt"/>
                        </a:rPr>
                        <a:t>70 % of energy island output (504 GWh/year)</a:t>
                      </a:r>
                    </a:p>
                    <a:p>
                      <a:pPr marL="342900" lvl="0" indent="-342900">
                        <a:buFont typeface="Calibri"/>
                        <a:buAutoNum type="alphaLcPeriod"/>
                      </a:pPr>
                      <a:r>
                        <a:rPr lang="en-US" sz="1500">
                          <a:solidFill>
                            <a:schemeClr val="tx1"/>
                          </a:solidFill>
                          <a:latin typeface="+mn-lt"/>
                        </a:rPr>
                        <a:t>High efficiency</a:t>
                      </a:r>
                    </a:p>
                  </a:txBody>
                  <a:tcPr/>
                </a:tc>
                <a:tc>
                  <a:txBody>
                    <a:bodyPr/>
                    <a:lstStyle/>
                    <a:p>
                      <a:pPr marL="342900" marR="0" lvl="0" indent="-342900" algn="l" defTabSz="914400" rtl="0" eaLnBrk="1" fontAlgn="auto" latinLnBrk="0" hangingPunct="1">
                        <a:lnSpc>
                          <a:spcPct val="100000"/>
                        </a:lnSpc>
                        <a:spcBef>
                          <a:spcPts val="0"/>
                        </a:spcBef>
                        <a:spcAft>
                          <a:spcPts val="0"/>
                        </a:spcAft>
                        <a:buClrTx/>
                        <a:buSzTx/>
                        <a:buFont typeface="Calibri"/>
                        <a:buAutoNum type="alphaLcPeriod"/>
                        <a:tabLst/>
                        <a:defRPr/>
                      </a:pPr>
                      <a:r>
                        <a:rPr lang="en-US" sz="1500" b="0" i="0" u="none" strike="noStrike" noProof="0">
                          <a:solidFill>
                            <a:srgbClr val="FF0000"/>
                          </a:solidFill>
                          <a:latin typeface="+mn-lt"/>
                        </a:rPr>
                        <a:t>24 turbines producing 21GWh/year each</a:t>
                      </a:r>
                    </a:p>
                    <a:p>
                      <a:pPr marL="342900" marR="0" lvl="0" indent="-342900" algn="l" defTabSz="914400" rtl="0" eaLnBrk="1" fontAlgn="auto" latinLnBrk="0" hangingPunct="1">
                        <a:lnSpc>
                          <a:spcPct val="100000"/>
                        </a:lnSpc>
                        <a:spcBef>
                          <a:spcPts val="0"/>
                        </a:spcBef>
                        <a:spcAft>
                          <a:spcPts val="0"/>
                        </a:spcAft>
                        <a:buClrTx/>
                        <a:buSzTx/>
                        <a:buFont typeface="Calibri"/>
                        <a:buAutoNum type="alphaLcPeriod"/>
                        <a:tabLst/>
                        <a:defRPr/>
                      </a:pPr>
                      <a:r>
                        <a:rPr lang="en-GB" sz="1500" b="0" i="0" u="none" strike="noStrike" noProof="0">
                          <a:solidFill>
                            <a:schemeClr val="tx1"/>
                          </a:solidFill>
                          <a:latin typeface="+mn-lt"/>
                        </a:rPr>
                        <a:t>Optimised</a:t>
                      </a:r>
                      <a:r>
                        <a:rPr lang="en-US" sz="1500" b="0" i="0" u="none" strike="noStrike" noProof="0">
                          <a:solidFill>
                            <a:schemeClr val="tx1"/>
                          </a:solidFill>
                          <a:latin typeface="+mn-lt"/>
                        </a:rPr>
                        <a:t> yaw + pitch drive systems /limit losses (frictional, inertial, coupling, generator, …)</a:t>
                      </a:r>
                      <a:endParaRPr lang="en-US" sz="1500">
                        <a:solidFill>
                          <a:schemeClr val="tx1"/>
                        </a:solidFill>
                        <a:latin typeface="+mn-lt"/>
                      </a:endParaRPr>
                    </a:p>
                  </a:txBody>
                  <a:tcPr/>
                </a:tc>
                <a:extLst>
                  <a:ext uri="{0D108BD9-81ED-4DB2-BD59-A6C34878D82A}">
                    <a16:rowId xmlns:a16="http://schemas.microsoft.com/office/drawing/2014/main" val="986884424"/>
                  </a:ext>
                </a:extLst>
              </a:tr>
              <a:tr h="329626">
                <a:tc>
                  <a:txBody>
                    <a:bodyPr/>
                    <a:lstStyle/>
                    <a:p>
                      <a:r>
                        <a:rPr lang="en-US" sz="1500" b="1">
                          <a:solidFill>
                            <a:schemeClr val="tx1"/>
                          </a:solidFill>
                          <a:latin typeface="+mn-lt"/>
                        </a:rPr>
                        <a:t>Size</a:t>
                      </a:r>
                    </a:p>
                  </a:txBody>
                  <a:tcPr/>
                </a:tc>
                <a:tc>
                  <a:txBody>
                    <a:bodyPr/>
                    <a:lstStyle/>
                    <a:p>
                      <a:pPr marL="342900" marR="0" lvl="0" indent="-342900" algn="l" defTabSz="914400" rtl="0" eaLnBrk="1" fontAlgn="auto" latinLnBrk="0" hangingPunct="1">
                        <a:lnSpc>
                          <a:spcPct val="100000"/>
                        </a:lnSpc>
                        <a:spcBef>
                          <a:spcPts val="0"/>
                        </a:spcBef>
                        <a:spcAft>
                          <a:spcPts val="0"/>
                        </a:spcAft>
                        <a:buClrTx/>
                        <a:buSzTx/>
                        <a:buFont typeface="Calibri"/>
                        <a:buAutoNum type="alphaLcPeriod"/>
                        <a:tabLst/>
                        <a:defRPr/>
                      </a:pPr>
                      <a:r>
                        <a:rPr lang="en-US" sz="1500" b="0" i="0" u="none" strike="noStrike" noProof="0">
                          <a:solidFill>
                            <a:schemeClr val="tx1"/>
                          </a:solidFill>
                          <a:latin typeface="+mn-lt"/>
                        </a:rPr>
                        <a:t>Large turbines to capture more wind</a:t>
                      </a:r>
                    </a:p>
                  </a:txBody>
                  <a:tcPr/>
                </a:tc>
                <a:tc>
                  <a:txBody>
                    <a:bodyPr/>
                    <a:lstStyle/>
                    <a:p>
                      <a:pPr marL="342900" lvl="0" indent="-342900">
                        <a:buFont typeface="Calibri"/>
                        <a:buAutoNum type="alphaLcPeriod"/>
                      </a:pPr>
                      <a:r>
                        <a:rPr lang="en-US" sz="1500" b="0" i="0" u="none" strike="noStrike" noProof="0">
                          <a:solidFill>
                            <a:srgbClr val="FF0000"/>
                          </a:solidFill>
                          <a:latin typeface="+mn-lt"/>
                        </a:rPr>
                        <a:t>70 m blade diameter + 120m height</a:t>
                      </a:r>
                    </a:p>
                  </a:txBody>
                  <a:tcPr/>
                </a:tc>
                <a:extLst>
                  <a:ext uri="{0D108BD9-81ED-4DB2-BD59-A6C34878D82A}">
                    <a16:rowId xmlns:a16="http://schemas.microsoft.com/office/drawing/2014/main" val="1923425977"/>
                  </a:ext>
                </a:extLst>
              </a:tr>
              <a:tr h="788237">
                <a:tc>
                  <a:txBody>
                    <a:bodyPr/>
                    <a:lstStyle/>
                    <a:p>
                      <a:r>
                        <a:rPr lang="en-US" sz="1500" b="1">
                          <a:solidFill>
                            <a:schemeClr val="tx1"/>
                          </a:solidFill>
                          <a:latin typeface="+mn-lt"/>
                        </a:rPr>
                        <a:t>Environment</a:t>
                      </a:r>
                    </a:p>
                  </a:txBody>
                  <a:tcPr/>
                </a:tc>
                <a:tc>
                  <a:txBody>
                    <a:bodyPr/>
                    <a:lstStyle/>
                    <a:p>
                      <a:pPr marL="342900" indent="-342900">
                        <a:buFont typeface="Calibri"/>
                        <a:buAutoNum type="alphaLcPeriod"/>
                      </a:pPr>
                      <a:r>
                        <a:rPr lang="en-GB" sz="1500" noProof="0">
                          <a:solidFill>
                            <a:schemeClr val="tx1"/>
                          </a:solidFill>
                          <a:latin typeface="+mn-lt"/>
                        </a:rPr>
                        <a:t>Weather friendly</a:t>
                      </a:r>
                    </a:p>
                    <a:p>
                      <a:pPr marL="342900" indent="-342900">
                        <a:buFont typeface="Calibri"/>
                        <a:buAutoNum type="alphaLcPeriod"/>
                      </a:pPr>
                      <a:r>
                        <a:rPr lang="en-GB" sz="1500" noProof="0">
                          <a:solidFill>
                            <a:schemeClr val="tx1"/>
                          </a:solidFill>
                          <a:latin typeface="+mn-lt"/>
                        </a:rPr>
                        <a:t>Humidity and temperature controlled</a:t>
                      </a:r>
                    </a:p>
                    <a:p>
                      <a:pPr marL="342900" indent="-342900">
                        <a:buFont typeface="Calibri"/>
                        <a:buAutoNum type="alphaLcPeriod"/>
                      </a:pPr>
                      <a:endParaRPr lang="en-GB" sz="1500" noProof="0">
                        <a:solidFill>
                          <a:schemeClr val="tx1"/>
                        </a:solidFill>
                        <a:latin typeface="+mn-lt"/>
                      </a:endParaRPr>
                    </a:p>
                    <a:p>
                      <a:pPr marL="342900" indent="-342900">
                        <a:buFont typeface="Calibri"/>
                        <a:buAutoNum type="alphaLcPeriod"/>
                      </a:pPr>
                      <a:endParaRPr lang="en-US" sz="1500">
                        <a:solidFill>
                          <a:schemeClr val="tx1"/>
                        </a:solidFill>
                        <a:latin typeface="+mn-lt"/>
                      </a:endParaRPr>
                    </a:p>
                  </a:txBody>
                  <a:tcPr/>
                </a:tc>
                <a:tc>
                  <a:txBody>
                    <a:bodyPr/>
                    <a:lstStyle/>
                    <a:p>
                      <a:pPr marL="342900" lvl="0" indent="-342900">
                        <a:buFont typeface="Calibri"/>
                        <a:buAutoNum type="alphaLcPeriod"/>
                      </a:pPr>
                      <a:r>
                        <a:rPr lang="en-US" sz="1500">
                          <a:solidFill>
                            <a:schemeClr val="tx1"/>
                          </a:solidFill>
                          <a:latin typeface="+mn-lt"/>
                        </a:rPr>
                        <a:t>Nacelle must be waterproofed to prevent corrosion of internal components.</a:t>
                      </a:r>
                    </a:p>
                    <a:p>
                      <a:pPr marL="342900" lvl="0" indent="-342900">
                        <a:buFont typeface="Calibri"/>
                        <a:buAutoNum type="alphaLcPeriod"/>
                      </a:pPr>
                      <a:r>
                        <a:rPr lang="en-US" sz="1500">
                          <a:solidFill>
                            <a:schemeClr val="tx1"/>
                          </a:solidFill>
                          <a:latin typeface="+mn-lt"/>
                        </a:rPr>
                        <a:t>Nacelle must be ventilated to prevent high humidity/temperatures to allow the generator/control +braking systems to work effectively </a:t>
                      </a:r>
                    </a:p>
                  </a:txBody>
                  <a:tcPr/>
                </a:tc>
                <a:extLst>
                  <a:ext uri="{0D108BD9-81ED-4DB2-BD59-A6C34878D82A}">
                    <a16:rowId xmlns:a16="http://schemas.microsoft.com/office/drawing/2014/main" val="2382691528"/>
                  </a:ext>
                </a:extLst>
              </a:tr>
              <a:tr h="616258">
                <a:tc>
                  <a:txBody>
                    <a:bodyPr/>
                    <a:lstStyle/>
                    <a:p>
                      <a:r>
                        <a:rPr lang="en-US" sz="1500" b="1">
                          <a:solidFill>
                            <a:schemeClr val="tx1"/>
                          </a:solidFill>
                          <a:latin typeface="+mn-lt"/>
                        </a:rPr>
                        <a:t>Materials, Manufacturing and Cost</a:t>
                      </a:r>
                    </a:p>
                  </a:txBody>
                  <a:tcPr/>
                </a:tc>
                <a:tc>
                  <a:txBody>
                    <a:bodyPr/>
                    <a:lstStyle/>
                    <a:p>
                      <a:pPr marL="342900" indent="-342900">
                        <a:buFont typeface="Calibri"/>
                        <a:buAutoNum type="alphaLcPeriod"/>
                      </a:pPr>
                      <a:r>
                        <a:rPr lang="en-US" sz="1500">
                          <a:solidFill>
                            <a:schemeClr val="tx1"/>
                          </a:solidFill>
                          <a:latin typeface="+mn-lt"/>
                        </a:rPr>
                        <a:t>Strong, light and corrosion resistant </a:t>
                      </a:r>
                      <a:r>
                        <a:rPr lang="en-US" sz="1500">
                          <a:solidFill>
                            <a:srgbClr val="FF0000"/>
                          </a:solidFill>
                          <a:latin typeface="+mn-lt"/>
                        </a:rPr>
                        <a:t>(withstand salt water + wind speeds up to 34m/s)</a:t>
                      </a:r>
                    </a:p>
                    <a:p>
                      <a:pPr marL="342900" indent="-342900">
                        <a:buFont typeface="Calibri"/>
                        <a:buAutoNum type="alphaLcPeriod"/>
                      </a:pPr>
                      <a:r>
                        <a:rPr lang="en-US" sz="1500">
                          <a:solidFill>
                            <a:schemeClr val="tx1"/>
                          </a:solidFill>
                          <a:latin typeface="+mn-lt"/>
                        </a:rPr>
                        <a:t>Eco-friendly</a:t>
                      </a:r>
                    </a:p>
                    <a:p>
                      <a:pPr marL="342900" indent="-342900">
                        <a:buFont typeface="Calibri"/>
                        <a:buAutoNum type="alphaLcPeriod"/>
                      </a:pPr>
                      <a:r>
                        <a:rPr lang="en-US" sz="1500">
                          <a:solidFill>
                            <a:schemeClr val="tx1"/>
                          </a:solidFill>
                          <a:latin typeface="+mn-lt"/>
                        </a:rPr>
                        <a:t>Cheap to manufacture/build </a:t>
                      </a:r>
                      <a:r>
                        <a:rPr lang="en-US" sz="1500">
                          <a:solidFill>
                            <a:srgbClr val="FF0000"/>
                          </a:solidFill>
                          <a:latin typeface="+mn-lt"/>
                        </a:rPr>
                        <a:t>(£2 million)</a:t>
                      </a:r>
                    </a:p>
                  </a:txBody>
                  <a:tcPr/>
                </a:tc>
                <a:tc>
                  <a:txBody>
                    <a:bodyPr/>
                    <a:lstStyle/>
                    <a:p>
                      <a:pPr marL="342900" lvl="0" indent="-342900">
                        <a:buFont typeface="Calibri"/>
                        <a:buAutoNum type="alphaLcPeriod"/>
                      </a:pPr>
                      <a:r>
                        <a:rPr lang="en-GB" sz="1500" noProof="0">
                          <a:solidFill>
                            <a:schemeClr val="tx1"/>
                          </a:solidFill>
                          <a:latin typeface="+mn-lt"/>
                        </a:rPr>
                        <a:t>Utilise</a:t>
                      </a:r>
                      <a:r>
                        <a:rPr lang="en-US" sz="1500">
                          <a:solidFill>
                            <a:schemeClr val="tx1"/>
                          </a:solidFill>
                          <a:latin typeface="+mn-lt"/>
                        </a:rPr>
                        <a:t> softwares such as Granta Edupack to pick suitable materials</a:t>
                      </a:r>
                    </a:p>
                    <a:p>
                      <a:pPr marL="342900" lvl="0" indent="-342900">
                        <a:buFont typeface="Calibri"/>
                        <a:buAutoNum type="alphaLcPeriod"/>
                      </a:pPr>
                      <a:r>
                        <a:rPr lang="en-US" sz="1500">
                          <a:solidFill>
                            <a:schemeClr val="tx1"/>
                          </a:solidFill>
                          <a:latin typeface="+mn-lt"/>
                        </a:rPr>
                        <a:t>Use recycled/ recyclable materials to reduce environmental impact</a:t>
                      </a:r>
                    </a:p>
                    <a:p>
                      <a:pPr marL="342900" lvl="0" indent="-342900">
                        <a:buFont typeface="Calibri"/>
                        <a:buAutoNum type="alphaLcPeriod"/>
                      </a:pPr>
                      <a:r>
                        <a:rPr lang="en-US" sz="1500">
                          <a:solidFill>
                            <a:schemeClr val="tx1"/>
                          </a:solidFill>
                          <a:latin typeface="+mn-lt"/>
                        </a:rPr>
                        <a:t>Use standard components and avoid extravagant materials</a:t>
                      </a:r>
                    </a:p>
                  </a:txBody>
                  <a:tcPr/>
                </a:tc>
                <a:extLst>
                  <a:ext uri="{0D108BD9-81ED-4DB2-BD59-A6C34878D82A}">
                    <a16:rowId xmlns:a16="http://schemas.microsoft.com/office/drawing/2014/main" val="1254770786"/>
                  </a:ext>
                </a:extLst>
              </a:tr>
              <a:tr h="234542">
                <a:tc>
                  <a:txBody>
                    <a:bodyPr/>
                    <a:lstStyle/>
                    <a:p>
                      <a:r>
                        <a:rPr lang="en-US" sz="1500" b="1">
                          <a:solidFill>
                            <a:schemeClr val="tx1"/>
                          </a:solidFill>
                          <a:latin typeface="+mn-lt"/>
                        </a:rPr>
                        <a:t>Life Cycle</a:t>
                      </a:r>
                    </a:p>
                  </a:txBody>
                  <a:tcPr/>
                </a:tc>
                <a:tc>
                  <a:txBody>
                    <a:bodyPr/>
                    <a:lstStyle/>
                    <a:p>
                      <a:pPr marL="342900" indent="-342900">
                        <a:buFont typeface="Calibri"/>
                        <a:buAutoNum type="alphaLcPeriod"/>
                      </a:pPr>
                      <a:r>
                        <a:rPr lang="en-GB" sz="1500" noProof="0">
                          <a:solidFill>
                            <a:srgbClr val="FF0000"/>
                          </a:solidFill>
                          <a:latin typeface="+mn-lt"/>
                        </a:rPr>
                        <a:t>Minimum</a:t>
                      </a:r>
                      <a:r>
                        <a:rPr lang="en-US" sz="1500">
                          <a:solidFill>
                            <a:srgbClr val="FF0000"/>
                          </a:solidFill>
                          <a:latin typeface="+mn-lt"/>
                        </a:rPr>
                        <a:t> life of 20 years</a:t>
                      </a:r>
                    </a:p>
                    <a:p>
                      <a:pPr marL="342900" indent="-342900">
                        <a:buFont typeface="Calibri"/>
                        <a:buAutoNum type="alphaLcPeriod"/>
                      </a:pPr>
                      <a:r>
                        <a:rPr lang="en-US" sz="1500">
                          <a:solidFill>
                            <a:schemeClr val="tx1"/>
                          </a:solidFill>
                          <a:latin typeface="+mn-lt"/>
                        </a:rPr>
                        <a:t>Easy to build/decommission/transport</a:t>
                      </a:r>
                    </a:p>
                  </a:txBody>
                  <a:tcPr/>
                </a:tc>
                <a:tc>
                  <a:txBody>
                    <a:bodyPr/>
                    <a:lstStyle/>
                    <a:p>
                      <a:pPr marL="342900" indent="-342900">
                        <a:buFont typeface="Calibri"/>
                        <a:buAutoNum type="alphaLcPeriod"/>
                      </a:pPr>
                      <a:r>
                        <a:rPr lang="en-US" sz="1500">
                          <a:solidFill>
                            <a:schemeClr val="tx1"/>
                          </a:solidFill>
                          <a:latin typeface="+mn-lt"/>
                        </a:rPr>
                        <a:t>Use durable/weatherproof materials</a:t>
                      </a:r>
                    </a:p>
                    <a:p>
                      <a:pPr marL="342900" indent="-342900">
                        <a:buFont typeface="Calibri"/>
                        <a:buAutoNum type="alphaLcPeriod"/>
                      </a:pPr>
                      <a:r>
                        <a:rPr lang="en-US" sz="1500">
                          <a:solidFill>
                            <a:schemeClr val="tx1"/>
                          </a:solidFill>
                          <a:latin typeface="+mn-lt"/>
                        </a:rPr>
                        <a:t>Design considerations</a:t>
                      </a:r>
                    </a:p>
                  </a:txBody>
                  <a:tcPr/>
                </a:tc>
                <a:extLst>
                  <a:ext uri="{0D108BD9-81ED-4DB2-BD59-A6C34878D82A}">
                    <a16:rowId xmlns:a16="http://schemas.microsoft.com/office/drawing/2014/main" val="3724363950"/>
                  </a:ext>
                </a:extLst>
              </a:tr>
              <a:tr h="59252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a:solidFill>
                            <a:schemeClr val="tx1"/>
                          </a:solidFill>
                          <a:latin typeface="+mn-lt"/>
                        </a:rPr>
                        <a:t>Maintenance</a:t>
                      </a:r>
                    </a:p>
                    <a:p>
                      <a:endParaRPr lang="en-US" sz="1500" b="1">
                        <a:solidFill>
                          <a:schemeClr val="tx1"/>
                        </a:solidFill>
                        <a:latin typeface="+mn-lt"/>
                      </a:endParaRPr>
                    </a:p>
                  </a:txBody>
                  <a:tcPr/>
                </a:tc>
                <a:tc>
                  <a:txBody>
                    <a:bodyPr/>
                    <a:lstStyle/>
                    <a:p>
                      <a:pPr marL="342900" indent="-342900">
                        <a:buFont typeface="Calibri"/>
                        <a:buAutoNum type="alphaLcPeriod"/>
                      </a:pPr>
                      <a:r>
                        <a:rPr lang="en-US" sz="1500">
                          <a:solidFill>
                            <a:schemeClr val="tx1"/>
                          </a:solidFill>
                          <a:latin typeface="+mn-lt"/>
                        </a:rPr>
                        <a:t>Accurate maintenance schedule</a:t>
                      </a:r>
                    </a:p>
                    <a:p>
                      <a:pPr marL="342900" indent="-342900">
                        <a:buFont typeface="Calibri"/>
                        <a:buAutoNum type="alphaLcPeriod"/>
                      </a:pPr>
                      <a:r>
                        <a:rPr lang="en-US" sz="1500">
                          <a:solidFill>
                            <a:schemeClr val="tx1"/>
                          </a:solidFill>
                          <a:latin typeface="+mn-lt"/>
                        </a:rPr>
                        <a:t>Easy to access and carry out process (require no special equipment)</a:t>
                      </a:r>
                    </a:p>
                  </a:txBody>
                  <a:tcPr/>
                </a:tc>
                <a:tc>
                  <a:txBody>
                    <a:bodyPr/>
                    <a:lstStyle/>
                    <a:p>
                      <a:pPr marL="342900" indent="-342900">
                        <a:buFont typeface="Calibri"/>
                        <a:buAutoNum type="alphaLcPeriod"/>
                      </a:pPr>
                      <a:r>
                        <a:rPr lang="en-US" sz="1500">
                          <a:solidFill>
                            <a:schemeClr val="tx1"/>
                          </a:solidFill>
                          <a:latin typeface="+mn-lt"/>
                        </a:rPr>
                        <a:t>Consult part manufactures for specific component life span/maintenance interval</a:t>
                      </a:r>
                    </a:p>
                    <a:p>
                      <a:pPr marL="342900" indent="-342900">
                        <a:buFont typeface="Calibri"/>
                        <a:buAutoNum type="alphaLcPeriod"/>
                      </a:pPr>
                      <a:r>
                        <a:rPr lang="en-US" sz="1500">
                          <a:solidFill>
                            <a:schemeClr val="tx1"/>
                          </a:solidFill>
                          <a:latin typeface="+mn-lt"/>
                        </a:rPr>
                        <a:t>Design considerations</a:t>
                      </a:r>
                    </a:p>
                  </a:txBody>
                  <a:tcPr/>
                </a:tc>
                <a:extLst>
                  <a:ext uri="{0D108BD9-81ED-4DB2-BD59-A6C34878D82A}">
                    <a16:rowId xmlns:a16="http://schemas.microsoft.com/office/drawing/2014/main" val="1327429475"/>
                  </a:ext>
                </a:extLst>
              </a:tr>
              <a:tr h="592527">
                <a:tc>
                  <a:txBody>
                    <a:bodyPr/>
                    <a:lstStyle/>
                    <a:p>
                      <a:r>
                        <a:rPr lang="en-US" sz="1500" b="1">
                          <a:solidFill>
                            <a:schemeClr val="tx1"/>
                          </a:solidFill>
                          <a:latin typeface="+mn-lt"/>
                        </a:rPr>
                        <a:t>Safety</a:t>
                      </a:r>
                    </a:p>
                  </a:txBody>
                  <a:tcPr/>
                </a:tc>
                <a:tc>
                  <a:txBody>
                    <a:bodyPr/>
                    <a:lstStyle/>
                    <a:p>
                      <a:pPr marL="342900" indent="-342900">
                        <a:buFont typeface="Calibri"/>
                        <a:buAutoNum type="alphaLcPeriod"/>
                      </a:pPr>
                      <a:r>
                        <a:rPr lang="en-US" sz="1500">
                          <a:solidFill>
                            <a:schemeClr val="tx1"/>
                          </a:solidFill>
                          <a:latin typeface="+mn-lt"/>
                        </a:rPr>
                        <a:t>Reliable and effective braking systems</a:t>
                      </a:r>
                    </a:p>
                    <a:p>
                      <a:pPr marL="342900" indent="-342900">
                        <a:buFont typeface="Calibri"/>
                        <a:buAutoNum type="alphaLcPeriod"/>
                      </a:pPr>
                      <a:r>
                        <a:rPr lang="en-US" sz="1500">
                          <a:solidFill>
                            <a:schemeClr val="tx1"/>
                          </a:solidFill>
                          <a:latin typeface="+mn-lt"/>
                        </a:rPr>
                        <a:t>Maintenance friendly </a:t>
                      </a:r>
                    </a:p>
                  </a:txBody>
                  <a:tcPr/>
                </a:tc>
                <a:tc>
                  <a:txBody>
                    <a:bodyPr/>
                    <a:lstStyle/>
                    <a:p>
                      <a:pPr marL="342900" indent="-342900">
                        <a:buFont typeface="Calibri"/>
                        <a:buAutoNum type="alphaLcPeriod"/>
                      </a:pPr>
                      <a:r>
                        <a:rPr lang="en-US" sz="1500">
                          <a:solidFill>
                            <a:schemeClr val="tx1"/>
                          </a:solidFill>
                          <a:latin typeface="+mn-lt"/>
                        </a:rPr>
                        <a:t>Reliable sensors and automatic control systems with manual override and mechanical back up  features </a:t>
                      </a:r>
                    </a:p>
                    <a:p>
                      <a:pPr marL="342900" indent="-342900">
                        <a:buFont typeface="Calibri"/>
                        <a:buAutoNum type="alphaLcPeriod"/>
                      </a:pPr>
                      <a:r>
                        <a:rPr lang="en-US" sz="1500">
                          <a:solidFill>
                            <a:schemeClr val="tx1"/>
                          </a:solidFill>
                          <a:latin typeface="+mn-lt"/>
                        </a:rPr>
                        <a:t>Safe for people ( platforms, safety rails, …)</a:t>
                      </a:r>
                    </a:p>
                  </a:txBody>
                  <a:tcPr/>
                </a:tc>
                <a:extLst>
                  <a:ext uri="{0D108BD9-81ED-4DB2-BD59-A6C34878D82A}">
                    <a16:rowId xmlns:a16="http://schemas.microsoft.com/office/drawing/2014/main" val="794781546"/>
                  </a:ext>
                </a:extLst>
              </a:tr>
            </a:tbl>
          </a:graphicData>
        </a:graphic>
      </p:graphicFrame>
      <p:sp>
        <p:nvSpPr>
          <p:cNvPr id="3" name="Title 1">
            <a:extLst>
              <a:ext uri="{FF2B5EF4-FFF2-40B4-BE49-F238E27FC236}">
                <a16:creationId xmlns:a16="http://schemas.microsoft.com/office/drawing/2014/main" id="{59314876-A07D-7A05-46C3-0447C8B79039}"/>
              </a:ext>
            </a:extLst>
          </p:cNvPr>
          <p:cNvSpPr>
            <a:spLocks noGrp="1"/>
          </p:cNvSpPr>
          <p:nvPr>
            <p:ph type="title"/>
          </p:nvPr>
        </p:nvSpPr>
        <p:spPr>
          <a:xfrm>
            <a:off x="0" y="139355"/>
            <a:ext cx="9861630" cy="516346"/>
          </a:xfrm>
        </p:spPr>
        <p:txBody>
          <a:bodyPr>
            <a:noAutofit/>
          </a:bodyPr>
          <a:lstStyle/>
          <a:p>
            <a:r>
              <a:rPr lang="en-US" sz="4000" b="1">
                <a:latin typeface="+mn-lt"/>
              </a:rPr>
              <a:t>High Level Product Design Specification</a:t>
            </a:r>
          </a:p>
        </p:txBody>
      </p:sp>
    </p:spTree>
    <p:extLst>
      <p:ext uri="{BB962C8B-B14F-4D97-AF65-F5344CB8AC3E}">
        <p14:creationId xmlns:p14="http://schemas.microsoft.com/office/powerpoint/2010/main" val="133785147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extLst>
    <p:ext uri="{6950BFC3-D8DA-4A85-94F7-54DA5524770B}">
      <p188:commentRel xmlns:p188="http://schemas.microsoft.com/office/powerpoint/2018/8/main" r:id="rId3"/>
    </p:ext>
  </p:extLs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Wave 29">
            <a:extLst>
              <a:ext uri="{FF2B5EF4-FFF2-40B4-BE49-F238E27FC236}">
                <a16:creationId xmlns:a16="http://schemas.microsoft.com/office/drawing/2014/main" id="{83760E69-03D3-A403-C276-29F74820E94B}"/>
              </a:ext>
            </a:extLst>
          </p:cNvPr>
          <p:cNvSpPr/>
          <p:nvPr/>
        </p:nvSpPr>
        <p:spPr>
          <a:xfrm rot="5400000" flipV="1">
            <a:off x="5841942" y="-1610700"/>
            <a:ext cx="6997701" cy="9939700"/>
          </a:xfrm>
          <a:prstGeom prst="wave">
            <a:avLst>
              <a:gd name="adj1" fmla="val 6269"/>
              <a:gd name="adj2" fmla="val 0"/>
            </a:avLst>
          </a:prstGeom>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 name="Content Placeholder 2">
            <a:extLst>
              <a:ext uri="{FF2B5EF4-FFF2-40B4-BE49-F238E27FC236}">
                <a16:creationId xmlns:a16="http://schemas.microsoft.com/office/drawing/2014/main" id="{0058607C-5B83-4573-C507-53F8AC9F9886}"/>
              </a:ext>
            </a:extLst>
          </p:cNvPr>
          <p:cNvSpPr>
            <a:spLocks noGrp="1"/>
          </p:cNvSpPr>
          <p:nvPr>
            <p:ph idx="1"/>
          </p:nvPr>
        </p:nvSpPr>
        <p:spPr>
          <a:xfrm>
            <a:off x="307112" y="2108429"/>
            <a:ext cx="4055057" cy="3903579"/>
          </a:xfrm>
        </p:spPr>
        <p:txBody>
          <a:bodyPr vert="horz" lIns="91440" tIns="45720" rIns="91440" bIns="45720" rtlCol="0" anchor="t">
            <a:normAutofit/>
          </a:bodyPr>
          <a:lstStyle/>
          <a:p>
            <a:pPr marL="0" indent="0">
              <a:buNone/>
            </a:pPr>
            <a:endParaRPr lang="en-US" sz="2000"/>
          </a:p>
          <a:p>
            <a:r>
              <a:rPr lang="en-US" sz="2000" b="1"/>
              <a:t>Group leader</a:t>
            </a:r>
            <a:r>
              <a:rPr lang="en-US" sz="2000"/>
              <a:t> - create unity.</a:t>
            </a:r>
          </a:p>
          <a:p>
            <a:r>
              <a:rPr lang="en-US" sz="2000" b="1"/>
              <a:t>Management strategies</a:t>
            </a:r>
            <a:r>
              <a:rPr lang="en-US" sz="2000"/>
              <a:t> - Gantt Chart, Belbin Test.</a:t>
            </a:r>
            <a:endParaRPr lang="en-US"/>
          </a:p>
          <a:p>
            <a:r>
              <a:rPr lang="en-US" sz="2000" b="1"/>
              <a:t>Iterative design process</a:t>
            </a:r>
            <a:r>
              <a:rPr lang="en-US" sz="2000"/>
              <a:t> - continuously improving design against the </a:t>
            </a:r>
            <a:r>
              <a:rPr lang="en-US" sz="2000" err="1"/>
              <a:t>SoR</a:t>
            </a:r>
            <a:r>
              <a:rPr lang="en-US" sz="2000"/>
              <a:t>.</a:t>
            </a:r>
          </a:p>
          <a:p>
            <a:r>
              <a:rPr lang="en-US" sz="2000" b="1">
                <a:solidFill>
                  <a:srgbClr val="79A386"/>
                </a:solidFill>
              </a:rPr>
              <a:t>S</a:t>
            </a:r>
            <a:r>
              <a:rPr lang="en-US" sz="2000" b="1">
                <a:solidFill>
                  <a:srgbClr val="BAC2C0"/>
                </a:solidFill>
              </a:rPr>
              <a:t>W</a:t>
            </a:r>
            <a:r>
              <a:rPr lang="en-US" sz="2000" b="1">
                <a:solidFill>
                  <a:srgbClr val="ABDDF3"/>
                </a:solidFill>
              </a:rPr>
              <a:t>O</a:t>
            </a:r>
            <a:r>
              <a:rPr lang="en-US" sz="2000" b="1">
                <a:solidFill>
                  <a:srgbClr val="C4D1BD"/>
                </a:solidFill>
              </a:rPr>
              <a:t>T</a:t>
            </a:r>
            <a:r>
              <a:rPr lang="en-US" sz="2000" b="1"/>
              <a:t> Analysis</a:t>
            </a:r>
            <a:r>
              <a:rPr lang="en-US" sz="2000"/>
              <a:t> - develop effective strategies.</a:t>
            </a:r>
          </a:p>
          <a:p>
            <a:r>
              <a:rPr lang="en-US" sz="2000"/>
              <a:t>Evidence and researched based design decisions.</a:t>
            </a:r>
          </a:p>
          <a:p>
            <a:endParaRPr lang="en-US"/>
          </a:p>
          <a:p>
            <a:endParaRPr lang="en-US"/>
          </a:p>
          <a:p>
            <a:endParaRPr lang="en-US"/>
          </a:p>
          <a:p>
            <a:endParaRPr lang="en-US"/>
          </a:p>
          <a:p>
            <a:endParaRPr lang="en-US"/>
          </a:p>
          <a:p>
            <a:endParaRPr lang="en-US"/>
          </a:p>
          <a:p>
            <a:endParaRPr lang="en-US"/>
          </a:p>
        </p:txBody>
      </p:sp>
      <p:sp>
        <p:nvSpPr>
          <p:cNvPr id="8" name="Rectangle: Single Corner Rounded 7">
            <a:extLst>
              <a:ext uri="{FF2B5EF4-FFF2-40B4-BE49-F238E27FC236}">
                <a16:creationId xmlns:a16="http://schemas.microsoft.com/office/drawing/2014/main" id="{3721E407-8FA9-5346-E34D-9341BCEC19DD}"/>
              </a:ext>
            </a:extLst>
          </p:cNvPr>
          <p:cNvSpPr/>
          <p:nvPr/>
        </p:nvSpPr>
        <p:spPr>
          <a:xfrm>
            <a:off x="8855934" y="1302023"/>
            <a:ext cx="3038475" cy="2438400"/>
          </a:xfrm>
          <a:prstGeom prst="round1Rect">
            <a:avLst/>
          </a:prstGeom>
          <a:solidFill>
            <a:srgbClr val="CAD3D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Single Corner Rounded 8">
            <a:extLst>
              <a:ext uri="{FF2B5EF4-FFF2-40B4-BE49-F238E27FC236}">
                <a16:creationId xmlns:a16="http://schemas.microsoft.com/office/drawing/2014/main" id="{7EF82CE5-114F-9757-DDBF-6ECE400CB78F}"/>
              </a:ext>
            </a:extLst>
          </p:cNvPr>
          <p:cNvSpPr/>
          <p:nvPr/>
        </p:nvSpPr>
        <p:spPr>
          <a:xfrm rot="10800000">
            <a:off x="5693633" y="3730898"/>
            <a:ext cx="3162300" cy="2438400"/>
          </a:xfrm>
          <a:prstGeom prst="round1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Single Corner Rounded 9">
            <a:extLst>
              <a:ext uri="{FF2B5EF4-FFF2-40B4-BE49-F238E27FC236}">
                <a16:creationId xmlns:a16="http://schemas.microsoft.com/office/drawing/2014/main" id="{58DD391E-168F-BD2F-8B1A-BADD6361B5B8}"/>
              </a:ext>
            </a:extLst>
          </p:cNvPr>
          <p:cNvSpPr/>
          <p:nvPr/>
        </p:nvSpPr>
        <p:spPr>
          <a:xfrm rot="5400000">
            <a:off x="9160734" y="3435623"/>
            <a:ext cx="2428875" cy="3038475"/>
          </a:xfrm>
          <a:prstGeom prst="round1Rect">
            <a:avLst/>
          </a:prstGeom>
          <a:solidFill>
            <a:srgbClr val="C4D1B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Single Corner Rounded 10">
            <a:extLst>
              <a:ext uri="{FF2B5EF4-FFF2-40B4-BE49-F238E27FC236}">
                <a16:creationId xmlns:a16="http://schemas.microsoft.com/office/drawing/2014/main" id="{AA480CD8-ADA7-3EF1-AFFF-3E76BA40268E}"/>
              </a:ext>
            </a:extLst>
          </p:cNvPr>
          <p:cNvSpPr/>
          <p:nvPr/>
        </p:nvSpPr>
        <p:spPr>
          <a:xfrm rot="-5400000">
            <a:off x="6055584" y="940072"/>
            <a:ext cx="2438400" cy="3162300"/>
          </a:xfrm>
          <a:prstGeom prst="round1Rect">
            <a:avLst/>
          </a:prstGeom>
          <a:solidFill>
            <a:srgbClr val="9BAD8D"/>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p>
        </p:txBody>
      </p:sp>
      <p:sp>
        <p:nvSpPr>
          <p:cNvPr id="13" name="Content Placeholder 2">
            <a:extLst>
              <a:ext uri="{FF2B5EF4-FFF2-40B4-BE49-F238E27FC236}">
                <a16:creationId xmlns:a16="http://schemas.microsoft.com/office/drawing/2014/main" id="{2ED663FE-B8B3-85F2-FD9A-7DB17DAA73AC}"/>
              </a:ext>
            </a:extLst>
          </p:cNvPr>
          <p:cNvSpPr txBox="1">
            <a:spLocks/>
          </p:cNvSpPr>
          <p:nvPr/>
        </p:nvSpPr>
        <p:spPr>
          <a:xfrm>
            <a:off x="5826169" y="1068844"/>
            <a:ext cx="2920221" cy="342389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1600"/>
          </a:p>
          <a:p>
            <a:pPr marL="0" indent="0" algn="ctr">
              <a:buNone/>
            </a:pPr>
            <a:r>
              <a:rPr lang="en-US" sz="1800" b="1">
                <a:solidFill>
                  <a:schemeClr val="accent1">
                    <a:lumMod val="75000"/>
                  </a:schemeClr>
                </a:solidFill>
              </a:rPr>
              <a:t>Strengths:</a:t>
            </a:r>
          </a:p>
          <a:p>
            <a:pPr marL="285750" indent="-285750"/>
            <a:r>
              <a:rPr lang="en-US" sz="1400" b="1">
                <a:ea typeface="+mn-lt"/>
                <a:cs typeface="+mn-lt"/>
              </a:rPr>
              <a:t>Robust Quality Control Processes -</a:t>
            </a:r>
            <a:r>
              <a:rPr lang="en-US" sz="1400">
                <a:ea typeface="+mn-lt"/>
                <a:cs typeface="+mn-lt"/>
              </a:rPr>
              <a:t> ensures consistent performance and reliability</a:t>
            </a:r>
            <a:endParaRPr lang="en-US" sz="1400"/>
          </a:p>
          <a:p>
            <a:pPr marL="285750" indent="-285750"/>
            <a:r>
              <a:rPr lang="en-US" sz="1400" b="1">
                <a:ea typeface="+mn-lt"/>
                <a:cs typeface="+mn-lt"/>
              </a:rPr>
              <a:t>Regulatory Compliance -</a:t>
            </a:r>
            <a:r>
              <a:rPr lang="en-US" sz="1400">
                <a:ea typeface="+mn-lt"/>
                <a:cs typeface="+mn-lt"/>
              </a:rPr>
              <a:t> following  strict regulatory standards for safety and quality requirements in Crete</a:t>
            </a:r>
            <a:endParaRPr lang="en-US" sz="1400"/>
          </a:p>
          <a:p>
            <a:endParaRPr lang="en-US"/>
          </a:p>
          <a:p>
            <a:endParaRPr lang="en-US"/>
          </a:p>
          <a:p>
            <a:endParaRPr lang="en-US"/>
          </a:p>
          <a:p>
            <a:endParaRPr lang="en-US"/>
          </a:p>
          <a:p>
            <a:endParaRPr lang="en-US"/>
          </a:p>
          <a:p>
            <a:endParaRPr lang="en-US"/>
          </a:p>
          <a:p>
            <a:endParaRPr lang="en-US"/>
          </a:p>
        </p:txBody>
      </p:sp>
      <p:sp>
        <p:nvSpPr>
          <p:cNvPr id="14" name="Content Placeholder 2">
            <a:extLst>
              <a:ext uri="{FF2B5EF4-FFF2-40B4-BE49-F238E27FC236}">
                <a16:creationId xmlns:a16="http://schemas.microsoft.com/office/drawing/2014/main" id="{58F32609-AD3A-1D71-B2A2-37177650749A}"/>
              </a:ext>
            </a:extLst>
          </p:cNvPr>
          <p:cNvSpPr txBox="1">
            <a:spLocks/>
          </p:cNvSpPr>
          <p:nvPr/>
        </p:nvSpPr>
        <p:spPr>
          <a:xfrm>
            <a:off x="9025511" y="1068843"/>
            <a:ext cx="2872596" cy="342389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1600"/>
          </a:p>
          <a:p>
            <a:pPr marL="0" indent="0" algn="ctr">
              <a:buNone/>
            </a:pPr>
            <a:r>
              <a:rPr lang="en-US" sz="1800" b="1">
                <a:solidFill>
                  <a:schemeClr val="accent3"/>
                </a:solidFill>
              </a:rPr>
              <a:t>Weaknesses:</a:t>
            </a:r>
          </a:p>
          <a:p>
            <a:pPr marL="285750" indent="-285750"/>
            <a:r>
              <a:rPr lang="en-US" sz="1400" b="1">
                <a:ea typeface="+mn-lt"/>
                <a:cs typeface="+mn-lt"/>
              </a:rPr>
              <a:t>Maintenance Difficulties -</a:t>
            </a:r>
            <a:r>
              <a:rPr lang="en-US" sz="1400">
                <a:ea typeface="+mn-lt"/>
                <a:cs typeface="+mn-lt"/>
              </a:rPr>
              <a:t> remote location and harsh operating environment. Higher maintenance costs</a:t>
            </a:r>
            <a:endParaRPr lang="en-US" sz="1400"/>
          </a:p>
          <a:p>
            <a:pPr marL="285750" indent="-285750"/>
            <a:r>
              <a:rPr lang="en-US" sz="1400" b="1">
                <a:ea typeface="+mn-lt"/>
                <a:cs typeface="+mn-lt"/>
              </a:rPr>
              <a:t>Supply Chain Risks and Costs – </a:t>
            </a:r>
            <a:r>
              <a:rPr lang="en-US" sz="1400">
                <a:ea typeface="+mn-lt"/>
                <a:cs typeface="+mn-lt"/>
              </a:rPr>
              <a:t>complex supply chain increasing risk of delays. High investment costs</a:t>
            </a:r>
            <a:endParaRPr lang="en-US" sz="1400"/>
          </a:p>
          <a:p>
            <a:endParaRPr lang="en-US"/>
          </a:p>
          <a:p>
            <a:endParaRPr lang="en-US"/>
          </a:p>
          <a:p>
            <a:endParaRPr lang="en-US"/>
          </a:p>
          <a:p>
            <a:endParaRPr lang="en-US"/>
          </a:p>
          <a:p>
            <a:endParaRPr lang="en-US"/>
          </a:p>
          <a:p>
            <a:endParaRPr lang="en-US"/>
          </a:p>
          <a:p>
            <a:endParaRPr lang="en-US"/>
          </a:p>
        </p:txBody>
      </p:sp>
      <p:sp>
        <p:nvSpPr>
          <p:cNvPr id="15" name="Content Placeholder 2">
            <a:extLst>
              <a:ext uri="{FF2B5EF4-FFF2-40B4-BE49-F238E27FC236}">
                <a16:creationId xmlns:a16="http://schemas.microsoft.com/office/drawing/2014/main" id="{2C4A840B-91DB-F38A-2A45-D77C452AC70F}"/>
              </a:ext>
            </a:extLst>
          </p:cNvPr>
          <p:cNvSpPr txBox="1">
            <a:spLocks/>
          </p:cNvSpPr>
          <p:nvPr/>
        </p:nvSpPr>
        <p:spPr>
          <a:xfrm>
            <a:off x="5826169" y="3516768"/>
            <a:ext cx="2872596" cy="342389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1600"/>
          </a:p>
          <a:p>
            <a:pPr marL="0" indent="0" algn="ctr">
              <a:buNone/>
            </a:pPr>
            <a:r>
              <a:rPr lang="en-US" sz="1800" b="1">
                <a:solidFill>
                  <a:schemeClr val="accent5"/>
                </a:solidFill>
              </a:rPr>
              <a:t>Opportunities:</a:t>
            </a:r>
            <a:endParaRPr lang="en-US" sz="1800">
              <a:solidFill>
                <a:schemeClr val="accent5"/>
              </a:solidFill>
            </a:endParaRPr>
          </a:p>
          <a:p>
            <a:pPr marL="285750" indent="-285750"/>
            <a:r>
              <a:rPr lang="en-US" sz="1400" b="1">
                <a:ea typeface="+mn-lt"/>
                <a:cs typeface="+mn-lt"/>
              </a:rPr>
              <a:t>Market Growth -</a:t>
            </a:r>
            <a:r>
              <a:rPr lang="en-US" sz="1400">
                <a:ea typeface="+mn-lt"/>
                <a:cs typeface="+mn-lt"/>
              </a:rPr>
              <a:t> increased global demand for renewable energy. Opportunity to scale up</a:t>
            </a:r>
            <a:endParaRPr lang="en-US" sz="1400"/>
          </a:p>
          <a:p>
            <a:pPr marL="285750" indent="-285750"/>
            <a:r>
              <a:rPr lang="en-US" sz="1400" b="1">
                <a:ea typeface="+mn-lt"/>
                <a:cs typeface="+mn-lt"/>
              </a:rPr>
              <a:t>Collaboration &amp; Investments -</a:t>
            </a:r>
            <a:r>
              <a:rPr lang="en-US" sz="1400">
                <a:ea typeface="+mn-lt"/>
                <a:cs typeface="+mn-lt"/>
              </a:rPr>
              <a:t> with research institutions and other governments to develop offshore wind turbines </a:t>
            </a:r>
            <a:endParaRPr lang="en-US" sz="1400"/>
          </a:p>
          <a:p>
            <a:endParaRPr lang="en-US"/>
          </a:p>
          <a:p>
            <a:endParaRPr lang="en-US"/>
          </a:p>
          <a:p>
            <a:endParaRPr lang="en-US"/>
          </a:p>
          <a:p>
            <a:endParaRPr lang="en-US"/>
          </a:p>
          <a:p>
            <a:endParaRPr lang="en-US"/>
          </a:p>
          <a:p>
            <a:endParaRPr lang="en-US"/>
          </a:p>
          <a:p>
            <a:endParaRPr lang="en-US"/>
          </a:p>
        </p:txBody>
      </p:sp>
      <p:sp>
        <p:nvSpPr>
          <p:cNvPr id="16" name="Content Placeholder 2">
            <a:extLst>
              <a:ext uri="{FF2B5EF4-FFF2-40B4-BE49-F238E27FC236}">
                <a16:creationId xmlns:a16="http://schemas.microsoft.com/office/drawing/2014/main" id="{71E62F74-164E-584B-595C-5419D1E4708A}"/>
              </a:ext>
            </a:extLst>
          </p:cNvPr>
          <p:cNvSpPr txBox="1">
            <a:spLocks/>
          </p:cNvSpPr>
          <p:nvPr/>
        </p:nvSpPr>
        <p:spPr>
          <a:xfrm>
            <a:off x="8912269" y="3516768"/>
            <a:ext cx="2920221" cy="342389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1600"/>
          </a:p>
          <a:p>
            <a:pPr marL="0" indent="0" algn="ctr">
              <a:buNone/>
            </a:pPr>
            <a:r>
              <a:rPr lang="en-US" sz="1800" b="1">
                <a:solidFill>
                  <a:schemeClr val="accent2">
                    <a:lumMod val="75000"/>
                  </a:schemeClr>
                </a:solidFill>
              </a:rPr>
              <a:t>Threats:</a:t>
            </a:r>
            <a:endParaRPr lang="en-US" sz="1800">
              <a:solidFill>
                <a:schemeClr val="accent2">
                  <a:lumMod val="75000"/>
                </a:schemeClr>
              </a:solidFill>
            </a:endParaRPr>
          </a:p>
          <a:p>
            <a:pPr marL="285750" indent="-285750"/>
            <a:r>
              <a:rPr lang="en-US" sz="1400" b="1">
                <a:ea typeface="+mn-lt"/>
                <a:cs typeface="+mn-lt"/>
              </a:rPr>
              <a:t>Extreme Weather Conditions</a:t>
            </a:r>
            <a:r>
              <a:rPr lang="en-US" sz="1400">
                <a:ea typeface="+mn-lt"/>
                <a:cs typeface="+mn-lt"/>
              </a:rPr>
              <a:t> - such as storms </a:t>
            </a:r>
            <a:endParaRPr lang="en-US" sz="1400"/>
          </a:p>
          <a:p>
            <a:pPr marL="285750" indent="-285750"/>
            <a:r>
              <a:rPr lang="en-US" sz="1400" b="1">
                <a:ea typeface="+mn-lt"/>
                <a:cs typeface="+mn-lt"/>
              </a:rPr>
              <a:t>Regulatory Changes -</a:t>
            </a:r>
            <a:r>
              <a:rPr lang="en-US" sz="1400">
                <a:ea typeface="+mn-lt"/>
                <a:cs typeface="+mn-lt"/>
              </a:rPr>
              <a:t> in government policies or regulations. Impacts compliance and quality management practices.</a:t>
            </a:r>
            <a:endParaRPr lang="en-US" sz="1400"/>
          </a:p>
          <a:p>
            <a:endParaRPr lang="en-US"/>
          </a:p>
          <a:p>
            <a:endParaRPr lang="en-US"/>
          </a:p>
          <a:p>
            <a:endParaRPr lang="en-US"/>
          </a:p>
          <a:p>
            <a:endParaRPr lang="en-US"/>
          </a:p>
          <a:p>
            <a:endParaRPr lang="en-US"/>
          </a:p>
          <a:p>
            <a:endParaRPr lang="en-US"/>
          </a:p>
          <a:p>
            <a:endParaRPr lang="en-US"/>
          </a:p>
        </p:txBody>
      </p:sp>
      <p:sp>
        <p:nvSpPr>
          <p:cNvPr id="22" name="Rectangle 21">
            <a:extLst>
              <a:ext uri="{FF2B5EF4-FFF2-40B4-BE49-F238E27FC236}">
                <a16:creationId xmlns:a16="http://schemas.microsoft.com/office/drawing/2014/main" id="{96109BFA-AA0D-6803-DBAA-2786D8EB5E64}"/>
              </a:ext>
            </a:extLst>
          </p:cNvPr>
          <p:cNvSpPr/>
          <p:nvPr/>
        </p:nvSpPr>
        <p:spPr>
          <a:xfrm>
            <a:off x="8858253" y="3375529"/>
            <a:ext cx="457200" cy="361950"/>
          </a:xfrm>
          <a:prstGeom prst="rect">
            <a:avLst/>
          </a:prstGeom>
          <a:solidFill>
            <a:srgbClr val="EAF6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solidFill>
                  <a:schemeClr val="accent3"/>
                </a:solidFill>
                <a:ea typeface="+mn-lt"/>
                <a:cs typeface="+mn-lt"/>
              </a:rPr>
              <a:t>W</a:t>
            </a:r>
            <a:endParaRPr lang="en-US"/>
          </a:p>
        </p:txBody>
      </p:sp>
      <p:sp>
        <p:nvSpPr>
          <p:cNvPr id="23" name="Rectangle 22">
            <a:extLst>
              <a:ext uri="{FF2B5EF4-FFF2-40B4-BE49-F238E27FC236}">
                <a16:creationId xmlns:a16="http://schemas.microsoft.com/office/drawing/2014/main" id="{648B25DB-941F-5403-97A3-5286CE8043EC}"/>
              </a:ext>
            </a:extLst>
          </p:cNvPr>
          <p:cNvSpPr/>
          <p:nvPr/>
        </p:nvSpPr>
        <p:spPr>
          <a:xfrm>
            <a:off x="8858252" y="3747004"/>
            <a:ext cx="457200" cy="361950"/>
          </a:xfrm>
          <a:prstGeom prst="rect">
            <a:avLst/>
          </a:prstGeom>
          <a:solidFill>
            <a:srgbClr val="9BAD8D"/>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b="1">
                <a:solidFill>
                  <a:schemeClr val="accent2">
                    <a:lumMod val="50000"/>
                  </a:schemeClr>
                </a:solidFill>
              </a:rPr>
              <a:t>T</a:t>
            </a:r>
          </a:p>
        </p:txBody>
      </p:sp>
      <p:sp>
        <p:nvSpPr>
          <p:cNvPr id="24" name="Rectangle 23">
            <a:extLst>
              <a:ext uri="{FF2B5EF4-FFF2-40B4-BE49-F238E27FC236}">
                <a16:creationId xmlns:a16="http://schemas.microsoft.com/office/drawing/2014/main" id="{DBB0A8C1-3152-2B99-483E-A649B399282E}"/>
              </a:ext>
            </a:extLst>
          </p:cNvPr>
          <p:cNvSpPr/>
          <p:nvPr/>
        </p:nvSpPr>
        <p:spPr>
          <a:xfrm>
            <a:off x="8401052" y="3747004"/>
            <a:ext cx="457200" cy="361950"/>
          </a:xfrm>
          <a:prstGeom prst="rect">
            <a:avLst/>
          </a:prstGeom>
          <a:solidFill>
            <a:srgbClr val="CAD3DC"/>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b="1">
                <a:solidFill>
                  <a:schemeClr val="accent5">
                    <a:lumMod val="75000"/>
                  </a:schemeClr>
                </a:solidFill>
              </a:rPr>
              <a:t>O</a:t>
            </a:r>
          </a:p>
        </p:txBody>
      </p:sp>
      <p:sp>
        <p:nvSpPr>
          <p:cNvPr id="25" name="Rectangle 24">
            <a:extLst>
              <a:ext uri="{FF2B5EF4-FFF2-40B4-BE49-F238E27FC236}">
                <a16:creationId xmlns:a16="http://schemas.microsoft.com/office/drawing/2014/main" id="{D78BD34B-840C-5EB8-C9F5-9B4E52C2D784}"/>
              </a:ext>
            </a:extLst>
          </p:cNvPr>
          <p:cNvSpPr/>
          <p:nvPr/>
        </p:nvSpPr>
        <p:spPr>
          <a:xfrm>
            <a:off x="8401052" y="3375529"/>
            <a:ext cx="457200" cy="361950"/>
          </a:xfrm>
          <a:prstGeom prst="rect">
            <a:avLst/>
          </a:prstGeom>
          <a:solidFill>
            <a:srgbClr val="C4D1BD"/>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b="1">
                <a:solidFill>
                  <a:schemeClr val="tx2">
                    <a:lumMod val="90000"/>
                    <a:lumOff val="10000"/>
                  </a:schemeClr>
                </a:solidFill>
              </a:rPr>
              <a:t>S</a:t>
            </a:r>
          </a:p>
        </p:txBody>
      </p:sp>
      <p:sp>
        <p:nvSpPr>
          <p:cNvPr id="27" name="Title 1">
            <a:extLst>
              <a:ext uri="{FF2B5EF4-FFF2-40B4-BE49-F238E27FC236}">
                <a16:creationId xmlns:a16="http://schemas.microsoft.com/office/drawing/2014/main" id="{1BCDC3B0-771F-D43B-48F7-24CD6C4B0F37}"/>
              </a:ext>
            </a:extLst>
          </p:cNvPr>
          <p:cNvSpPr txBox="1">
            <a:spLocks/>
          </p:cNvSpPr>
          <p:nvPr/>
        </p:nvSpPr>
        <p:spPr>
          <a:xfrm>
            <a:off x="7406797" y="306279"/>
            <a:ext cx="507578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a:solidFill>
                  <a:srgbClr val="FFFFFF"/>
                </a:solidFill>
                <a:ea typeface="+mj-lt"/>
                <a:cs typeface="+mj-lt"/>
              </a:rPr>
              <a:t>SWOT</a:t>
            </a:r>
            <a:r>
              <a:rPr lang="en-US" sz="3600">
                <a:solidFill>
                  <a:schemeClr val="bg1"/>
                </a:solidFill>
              </a:rPr>
              <a:t> Analysis</a:t>
            </a:r>
            <a:endParaRPr lang="en-US">
              <a:solidFill>
                <a:schemeClr val="bg1"/>
              </a:solidFill>
            </a:endParaRPr>
          </a:p>
        </p:txBody>
      </p:sp>
      <p:sp>
        <p:nvSpPr>
          <p:cNvPr id="19" name="Rectangle 18">
            <a:extLst>
              <a:ext uri="{FF2B5EF4-FFF2-40B4-BE49-F238E27FC236}">
                <a16:creationId xmlns:a16="http://schemas.microsoft.com/office/drawing/2014/main" id="{A8951E24-58E4-1607-AC41-16E1BBCA3FC0}"/>
              </a:ext>
            </a:extLst>
          </p:cNvPr>
          <p:cNvSpPr/>
          <p:nvPr/>
        </p:nvSpPr>
        <p:spPr>
          <a:xfrm>
            <a:off x="-38400" y="406400"/>
            <a:ext cx="4684112" cy="725714"/>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itle 6">
            <a:extLst>
              <a:ext uri="{FF2B5EF4-FFF2-40B4-BE49-F238E27FC236}">
                <a16:creationId xmlns:a16="http://schemas.microsoft.com/office/drawing/2014/main" id="{94206FFF-08CA-FB41-12AA-8DB080357D61}"/>
              </a:ext>
            </a:extLst>
          </p:cNvPr>
          <p:cNvSpPr>
            <a:spLocks noGrp="1"/>
          </p:cNvSpPr>
          <p:nvPr>
            <p:ph type="title"/>
          </p:nvPr>
        </p:nvSpPr>
        <p:spPr>
          <a:xfrm>
            <a:off x="-87086" y="206603"/>
            <a:ext cx="5233539" cy="1161999"/>
          </a:xfrm>
        </p:spPr>
        <p:txBody>
          <a:bodyPr>
            <a:noAutofit/>
          </a:bodyPr>
          <a:lstStyle/>
          <a:p>
            <a:pPr algn="ctr"/>
            <a:r>
              <a:rPr lang="en-GB" b="1"/>
              <a:t>QUALITY                         MANAGEMENT</a:t>
            </a:r>
          </a:p>
        </p:txBody>
      </p:sp>
    </p:spTree>
    <p:extLst>
      <p:ext uri="{BB962C8B-B14F-4D97-AF65-F5344CB8AC3E}">
        <p14:creationId xmlns:p14="http://schemas.microsoft.com/office/powerpoint/2010/main" val="120311603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7EF67F43-EFED-9CD6-559D-B24BBF067FD0}"/>
              </a:ext>
            </a:extLst>
          </p:cNvPr>
          <p:cNvGraphicFramePr>
            <a:graphicFrameLocks noGrp="1"/>
          </p:cNvGraphicFramePr>
          <p:nvPr>
            <p:ph idx="1"/>
          </p:nvPr>
        </p:nvGraphicFramePr>
        <p:xfrm>
          <a:off x="0" y="1791629"/>
          <a:ext cx="12192000" cy="5066371"/>
        </p:xfrm>
        <a:graphic>
          <a:graphicData uri="http://schemas.openxmlformats.org/drawingml/2006/table">
            <a:tbl>
              <a:tblPr firstRow="1" bandRow="1">
                <a:tableStyleId>{69012ECD-51FC-41F1-AA8D-1B2483CD663E}</a:tableStyleId>
              </a:tblPr>
              <a:tblGrid>
                <a:gridCol w="4512631">
                  <a:extLst>
                    <a:ext uri="{9D8B030D-6E8A-4147-A177-3AD203B41FA5}">
                      <a16:colId xmlns:a16="http://schemas.microsoft.com/office/drawing/2014/main" val="861222738"/>
                    </a:ext>
                  </a:extLst>
                </a:gridCol>
                <a:gridCol w="1441637">
                  <a:extLst>
                    <a:ext uri="{9D8B030D-6E8A-4147-A177-3AD203B41FA5}">
                      <a16:colId xmlns:a16="http://schemas.microsoft.com/office/drawing/2014/main" val="3987861148"/>
                    </a:ext>
                  </a:extLst>
                </a:gridCol>
                <a:gridCol w="1328248">
                  <a:extLst>
                    <a:ext uri="{9D8B030D-6E8A-4147-A177-3AD203B41FA5}">
                      <a16:colId xmlns:a16="http://schemas.microsoft.com/office/drawing/2014/main" val="1973874855"/>
                    </a:ext>
                  </a:extLst>
                </a:gridCol>
                <a:gridCol w="4909484">
                  <a:extLst>
                    <a:ext uri="{9D8B030D-6E8A-4147-A177-3AD203B41FA5}">
                      <a16:colId xmlns:a16="http://schemas.microsoft.com/office/drawing/2014/main" val="2986256933"/>
                    </a:ext>
                  </a:extLst>
                </a:gridCol>
              </a:tblGrid>
              <a:tr h="406185">
                <a:tc>
                  <a:txBody>
                    <a:bodyPr/>
                    <a:lstStyle/>
                    <a:p>
                      <a:r>
                        <a:rPr lang="en-US" sz="1600"/>
                        <a:t>Risks</a:t>
                      </a:r>
                    </a:p>
                  </a:txBody>
                  <a:tcPr>
                    <a:lnR w="28575">
                      <a:solidFill>
                        <a:schemeClr val="tx1"/>
                      </a:solidFill>
                    </a:lnR>
                    <a:lnB w="0">
                      <a:noFill/>
                    </a:lnB>
                  </a:tcPr>
                </a:tc>
                <a:tc>
                  <a:txBody>
                    <a:bodyPr/>
                    <a:lstStyle/>
                    <a:p>
                      <a:r>
                        <a:rPr lang="en-US" sz="1600"/>
                        <a:t>Severity</a:t>
                      </a:r>
                    </a:p>
                  </a:txBody>
                  <a:tcPr>
                    <a:lnL w="28575">
                      <a:solidFill>
                        <a:schemeClr val="tx1"/>
                      </a:solidFill>
                    </a:lnL>
                    <a:lnR w="28575">
                      <a:solidFill>
                        <a:schemeClr val="tx1"/>
                      </a:solidFill>
                    </a:lnR>
                    <a:lnB w="0">
                      <a:noFill/>
                    </a:lnB>
                  </a:tcPr>
                </a:tc>
                <a:tc>
                  <a:txBody>
                    <a:bodyPr/>
                    <a:lstStyle/>
                    <a:p>
                      <a:r>
                        <a:rPr lang="en-US" sz="1600"/>
                        <a:t>Likelihood</a:t>
                      </a:r>
                    </a:p>
                  </a:txBody>
                  <a:tcPr>
                    <a:lnL w="28575">
                      <a:solidFill>
                        <a:schemeClr val="tx1"/>
                      </a:solidFill>
                    </a:lnL>
                    <a:lnR w="28575">
                      <a:solidFill>
                        <a:schemeClr val="tx1"/>
                      </a:solidFill>
                    </a:lnR>
                    <a:lnB w="0">
                      <a:noFill/>
                    </a:lnB>
                  </a:tcPr>
                </a:tc>
                <a:tc>
                  <a:txBody>
                    <a:bodyPr/>
                    <a:lstStyle/>
                    <a:p>
                      <a:r>
                        <a:rPr lang="en-US" sz="1600"/>
                        <a:t>Mitigation</a:t>
                      </a:r>
                    </a:p>
                  </a:txBody>
                  <a:tcPr>
                    <a:lnL w="28575">
                      <a:solidFill>
                        <a:schemeClr val="tx1"/>
                      </a:solidFill>
                    </a:lnL>
                    <a:lnB w="0">
                      <a:noFill/>
                    </a:lnB>
                  </a:tcPr>
                </a:tc>
                <a:extLst>
                  <a:ext uri="{0D108BD9-81ED-4DB2-BD59-A6C34878D82A}">
                    <a16:rowId xmlns:a16="http://schemas.microsoft.com/office/drawing/2014/main" val="2009524038"/>
                  </a:ext>
                </a:extLst>
              </a:tr>
              <a:tr h="1255802">
                <a:tc>
                  <a:txBody>
                    <a:bodyPr/>
                    <a:lstStyle/>
                    <a:p>
                      <a:r>
                        <a:rPr lang="en-US" sz="1600" b="1"/>
                        <a:t>Physical security breach:</a:t>
                      </a:r>
                      <a:endParaRPr lang="en-US" sz="1600"/>
                    </a:p>
                    <a:p>
                      <a:pPr marL="285750" lvl="0" indent="-285750">
                        <a:buFont typeface="Arial"/>
                        <a:buChar char="•"/>
                      </a:pPr>
                      <a:r>
                        <a:rPr lang="en-US" sz="1600"/>
                        <a:t>Unauthorised access to turbines</a:t>
                      </a:r>
                      <a:endParaRPr lang="en-US" sz="1600" u="none" strike="noStrike" noProof="0"/>
                    </a:p>
                    <a:p>
                      <a:pPr marL="285750" lvl="0" indent="-285750">
                        <a:buFont typeface="Arial"/>
                        <a:buChar char="•"/>
                      </a:pPr>
                      <a:r>
                        <a:rPr lang="en-US" sz="1600" u="none" strike="noStrike" noProof="0"/>
                        <a:t>Operational disruptions, safety hazards, or environmental damage</a:t>
                      </a:r>
                      <a:endParaRPr lang="en-US" sz="1600"/>
                    </a:p>
                  </a:txBody>
                  <a:tcPr>
                    <a:lnR w="19050">
                      <a:solidFill>
                        <a:schemeClr val="tx1"/>
                      </a:solidFill>
                    </a:lnR>
                    <a:lnT w="0">
                      <a:noFill/>
                    </a:lnT>
                    <a:lnB w="0">
                      <a:noFill/>
                    </a:lnB>
                    <a:solidFill>
                      <a:schemeClr val="tx2">
                        <a:lumMod val="10000"/>
                        <a:lumOff val="90000"/>
                      </a:schemeClr>
                    </a:solidFill>
                  </a:tcPr>
                </a:tc>
                <a:tc>
                  <a:txBody>
                    <a:bodyPr/>
                    <a:lstStyle/>
                    <a:p>
                      <a:pPr algn="ctr"/>
                      <a:r>
                        <a:rPr lang="en-US" sz="1600" b="1">
                          <a:solidFill>
                            <a:srgbClr val="FF0000"/>
                          </a:solidFill>
                        </a:rPr>
                        <a:t>High</a:t>
                      </a:r>
                    </a:p>
                  </a:txBody>
                  <a:tcPr>
                    <a:lnL w="19050">
                      <a:solidFill>
                        <a:schemeClr val="tx1"/>
                      </a:solidFill>
                    </a:lnL>
                    <a:lnR w="19050">
                      <a:solidFill>
                        <a:schemeClr val="tx1"/>
                      </a:solidFill>
                    </a:lnR>
                    <a:lnT w="0">
                      <a:noFill/>
                    </a:lnT>
                    <a:lnB w="0">
                      <a:noFill/>
                    </a:lnB>
                    <a:solidFill>
                      <a:schemeClr val="tx2">
                        <a:lumMod val="10000"/>
                        <a:lumOff val="90000"/>
                      </a:schemeClr>
                    </a:solidFill>
                  </a:tcPr>
                </a:tc>
                <a:tc>
                  <a:txBody>
                    <a:bodyPr/>
                    <a:lstStyle/>
                    <a:p>
                      <a:pPr algn="ctr"/>
                      <a:r>
                        <a:rPr lang="en-US" sz="1600" b="1">
                          <a:solidFill>
                            <a:srgbClr val="00B050"/>
                          </a:solidFill>
                        </a:rPr>
                        <a:t>Low</a:t>
                      </a:r>
                    </a:p>
                  </a:txBody>
                  <a:tcPr>
                    <a:lnL w="19050">
                      <a:solidFill>
                        <a:schemeClr val="tx1"/>
                      </a:solidFill>
                    </a:lnL>
                    <a:lnR w="19050">
                      <a:solidFill>
                        <a:schemeClr val="tx1"/>
                      </a:solidFill>
                    </a:lnR>
                    <a:lnT w="0">
                      <a:noFill/>
                    </a:lnT>
                    <a:lnB w="0">
                      <a:noFill/>
                    </a:lnB>
                    <a:solidFill>
                      <a:schemeClr val="tx2">
                        <a:lumMod val="10000"/>
                        <a:lumOff val="90000"/>
                      </a:schemeClr>
                    </a:solidFill>
                  </a:tcPr>
                </a:tc>
                <a:tc>
                  <a:txBody>
                    <a:bodyPr/>
                    <a:lstStyle/>
                    <a:p>
                      <a:pPr marL="285750" lvl="0" indent="-285750">
                        <a:buFont typeface="Arial"/>
                        <a:buChar char="•"/>
                      </a:pPr>
                      <a:r>
                        <a:rPr lang="en-US" sz="1600" u="none" strike="noStrike" noProof="0"/>
                        <a:t>Surveillance cameras</a:t>
                      </a:r>
                      <a:endParaRPr lang="en-US"/>
                    </a:p>
                    <a:p>
                      <a:pPr marL="285750" lvl="0" indent="-285750">
                        <a:buFont typeface="Arial"/>
                        <a:buChar char="•"/>
                      </a:pPr>
                      <a:r>
                        <a:rPr lang="en-US" sz="1600" u="none" strike="noStrike" noProof="0"/>
                        <a:t>Access control systems</a:t>
                      </a:r>
                    </a:p>
                    <a:p>
                      <a:pPr marL="285750" lvl="0" indent="-285750">
                        <a:buFont typeface="Arial"/>
                        <a:buChar char="•"/>
                      </a:pPr>
                      <a:r>
                        <a:rPr lang="en-US" sz="1600" u="none" strike="noStrike" noProof="0"/>
                        <a:t>Remote monitoring systems</a:t>
                      </a:r>
                      <a:endParaRPr lang="en-US"/>
                    </a:p>
                  </a:txBody>
                  <a:tcPr>
                    <a:lnL w="19050">
                      <a:solidFill>
                        <a:schemeClr val="tx1"/>
                      </a:solidFill>
                    </a:lnL>
                    <a:lnT w="0">
                      <a:noFill/>
                    </a:lnT>
                    <a:lnB w="0">
                      <a:noFill/>
                    </a:lnB>
                    <a:solidFill>
                      <a:schemeClr val="tx2">
                        <a:lumMod val="10000"/>
                        <a:lumOff val="90000"/>
                      </a:schemeClr>
                    </a:solidFill>
                  </a:tcPr>
                </a:tc>
                <a:extLst>
                  <a:ext uri="{0D108BD9-81ED-4DB2-BD59-A6C34878D82A}">
                    <a16:rowId xmlns:a16="http://schemas.microsoft.com/office/drawing/2014/main" val="4275250886"/>
                  </a:ext>
                </a:extLst>
              </a:tr>
              <a:tr h="1168476">
                <a:tc>
                  <a:txBody>
                    <a:bodyPr/>
                    <a:lstStyle/>
                    <a:p>
                      <a:r>
                        <a:rPr lang="en-US" sz="1600" b="1"/>
                        <a:t>Cyber-attacks:</a:t>
                      </a:r>
                      <a:endParaRPr lang="en-US"/>
                    </a:p>
                    <a:p>
                      <a:pPr marL="285750" lvl="0" indent="-285750">
                        <a:buFont typeface="Arial"/>
                        <a:buChar char="•"/>
                      </a:pPr>
                      <a:r>
                        <a:rPr lang="en-US" sz="1600" u="none" strike="noStrike" noProof="0"/>
                        <a:t>Targeting wind turbine control systems.</a:t>
                      </a:r>
                    </a:p>
                    <a:p>
                      <a:pPr marL="285750" lvl="0" indent="-285750">
                        <a:buFont typeface="Arial"/>
                        <a:buChar char="•"/>
                      </a:pPr>
                      <a:r>
                        <a:rPr lang="en-US" sz="1600" u="none" strike="noStrike" noProof="0"/>
                        <a:t>Steal sensitive data</a:t>
                      </a:r>
                      <a:endParaRPr lang="en-US"/>
                    </a:p>
                    <a:p>
                      <a:pPr marL="285750" lvl="0" indent="-285750">
                        <a:buFont typeface="Arial"/>
                        <a:buChar char="•"/>
                      </a:pPr>
                      <a:r>
                        <a:rPr lang="en-US" sz="1600" u="none" strike="noStrike" noProof="0"/>
                        <a:t>Turbine malfunctions</a:t>
                      </a:r>
                      <a:endParaRPr lang="en-US"/>
                    </a:p>
                  </a:txBody>
                  <a:tcPr>
                    <a:lnR w="19050">
                      <a:solidFill>
                        <a:schemeClr val="tx1"/>
                      </a:solidFill>
                    </a:lnR>
                    <a:lnT w="0">
                      <a:noFill/>
                    </a:lnT>
                    <a:lnB w="0">
                      <a:noFill/>
                    </a:lnB>
                    <a:solidFill>
                      <a:schemeClr val="tx2">
                        <a:lumMod val="10000"/>
                        <a:lumOff val="90000"/>
                      </a:schemeClr>
                    </a:solidFill>
                  </a:tcPr>
                </a:tc>
                <a:tc>
                  <a:txBody>
                    <a:bodyPr/>
                    <a:lstStyle/>
                    <a:p>
                      <a:pPr algn="ctr"/>
                      <a:r>
                        <a:rPr lang="en-US" sz="1600" b="1">
                          <a:solidFill>
                            <a:srgbClr val="C00000"/>
                          </a:solidFill>
                        </a:rPr>
                        <a:t>Very High</a:t>
                      </a:r>
                    </a:p>
                  </a:txBody>
                  <a:tcPr>
                    <a:lnL w="19050">
                      <a:solidFill>
                        <a:schemeClr val="tx1"/>
                      </a:solidFill>
                    </a:lnL>
                    <a:lnR w="19050">
                      <a:solidFill>
                        <a:schemeClr val="tx1"/>
                      </a:solidFill>
                    </a:lnR>
                    <a:lnT w="0">
                      <a:noFill/>
                    </a:lnT>
                    <a:lnB w="0">
                      <a:noFill/>
                    </a:lnB>
                    <a:solidFill>
                      <a:schemeClr val="tx2">
                        <a:lumMod val="10000"/>
                        <a:lumOff val="90000"/>
                      </a:schemeClr>
                    </a:solidFill>
                  </a:tcPr>
                </a:tc>
                <a:tc>
                  <a:txBody>
                    <a:bodyPr/>
                    <a:lstStyle/>
                    <a:p>
                      <a:pPr algn="ctr"/>
                      <a:r>
                        <a:rPr lang="en-US" sz="1600" b="1">
                          <a:solidFill>
                            <a:srgbClr val="FF0000"/>
                          </a:solidFill>
                        </a:rPr>
                        <a:t>High</a:t>
                      </a:r>
                    </a:p>
                  </a:txBody>
                  <a:tcPr>
                    <a:lnL w="19050">
                      <a:solidFill>
                        <a:schemeClr val="tx1"/>
                      </a:solidFill>
                    </a:lnL>
                    <a:lnR w="19050">
                      <a:solidFill>
                        <a:schemeClr val="tx1"/>
                      </a:solidFill>
                    </a:lnR>
                    <a:lnT w="0">
                      <a:noFill/>
                    </a:lnT>
                    <a:lnB w="0">
                      <a:noFill/>
                    </a:lnB>
                    <a:solidFill>
                      <a:schemeClr val="tx2">
                        <a:lumMod val="10000"/>
                        <a:lumOff val="90000"/>
                      </a:schemeClr>
                    </a:solidFill>
                  </a:tcPr>
                </a:tc>
                <a:tc>
                  <a:txBody>
                    <a:bodyPr/>
                    <a:lstStyle/>
                    <a:p>
                      <a:pPr marL="0" lvl="0" indent="0">
                        <a:buNone/>
                      </a:pPr>
                      <a:r>
                        <a:rPr lang="en-US" sz="1600" b="1" u="none" strike="noStrike" noProof="0"/>
                        <a:t>Strong cybersecurity measures :</a:t>
                      </a:r>
                      <a:endParaRPr lang="en-US" sz="1600" b="1"/>
                    </a:p>
                    <a:p>
                      <a:pPr marL="285750" lvl="0" indent="-285750">
                        <a:buFont typeface="Arial"/>
                        <a:buChar char="•"/>
                      </a:pPr>
                      <a:r>
                        <a:rPr lang="en-US" sz="1600" u="none" strike="noStrike" noProof="0"/>
                        <a:t>Firewalls and encryption</a:t>
                      </a:r>
                      <a:endParaRPr lang="en-US" sz="1600"/>
                    </a:p>
                    <a:p>
                      <a:pPr marL="285750" lvl="0" indent="-285750">
                        <a:buFont typeface="Arial"/>
                        <a:buChar char="•"/>
                      </a:pPr>
                      <a:r>
                        <a:rPr lang="en-US" sz="1600" u="none" strike="noStrike" noProof="0"/>
                        <a:t>Employee training on cyber security.</a:t>
                      </a:r>
                      <a:endParaRPr lang="en-US" sz="1600"/>
                    </a:p>
                  </a:txBody>
                  <a:tcPr>
                    <a:lnL w="19050">
                      <a:solidFill>
                        <a:schemeClr val="tx1"/>
                      </a:solidFill>
                    </a:lnL>
                    <a:lnT w="0">
                      <a:noFill/>
                    </a:lnT>
                    <a:lnB w="0">
                      <a:noFill/>
                    </a:lnB>
                    <a:solidFill>
                      <a:schemeClr val="tx2">
                        <a:lumMod val="10000"/>
                        <a:lumOff val="90000"/>
                      </a:schemeClr>
                    </a:solidFill>
                  </a:tcPr>
                </a:tc>
                <a:extLst>
                  <a:ext uri="{0D108BD9-81ED-4DB2-BD59-A6C34878D82A}">
                    <a16:rowId xmlns:a16="http://schemas.microsoft.com/office/drawing/2014/main" val="2582466813"/>
                  </a:ext>
                </a:extLst>
              </a:tr>
              <a:tr h="1168476">
                <a:tc>
                  <a:txBody>
                    <a:bodyPr/>
                    <a:lstStyle/>
                    <a:p>
                      <a:r>
                        <a:rPr lang="en-US" sz="1600" b="1"/>
                        <a:t>Extreme weather conditions:</a:t>
                      </a:r>
                      <a:endParaRPr lang="en-US"/>
                    </a:p>
                    <a:p>
                      <a:pPr marL="285750" lvl="0" indent="-285750">
                        <a:buFont typeface="Arial"/>
                        <a:buChar char="•"/>
                      </a:pPr>
                      <a:r>
                        <a:rPr lang="en-US" sz="1600"/>
                        <a:t>Storms and high winds</a:t>
                      </a:r>
                    </a:p>
                    <a:p>
                      <a:pPr marL="285750" lvl="0" indent="-285750">
                        <a:buFont typeface="Arial"/>
                        <a:buChar char="•"/>
                      </a:pPr>
                      <a:r>
                        <a:rPr lang="en-US" sz="1600"/>
                        <a:t>Structural damage</a:t>
                      </a:r>
                      <a:endParaRPr lang="en-US"/>
                    </a:p>
                    <a:p>
                      <a:pPr marL="285750" lvl="0" indent="-285750">
                        <a:buFont typeface="Arial"/>
                        <a:buChar char="•"/>
                      </a:pPr>
                      <a:r>
                        <a:rPr lang="en-US" sz="1600"/>
                        <a:t>Operational disruptions</a:t>
                      </a:r>
                      <a:endParaRPr lang="en-US"/>
                    </a:p>
                  </a:txBody>
                  <a:tcPr>
                    <a:lnR w="19050">
                      <a:solidFill>
                        <a:schemeClr val="tx1"/>
                      </a:solidFill>
                    </a:lnR>
                    <a:lnT w="0">
                      <a:noFill/>
                    </a:lnT>
                    <a:lnB w="0">
                      <a:noFill/>
                    </a:lnB>
                    <a:solidFill>
                      <a:schemeClr val="tx2">
                        <a:lumMod val="10000"/>
                        <a:lumOff val="90000"/>
                      </a:schemeClr>
                    </a:solidFill>
                  </a:tcPr>
                </a:tc>
                <a:tc>
                  <a:txBody>
                    <a:bodyPr/>
                    <a:lstStyle/>
                    <a:p>
                      <a:pPr algn="ctr"/>
                      <a:r>
                        <a:rPr lang="en-US" sz="1600" b="1">
                          <a:solidFill>
                            <a:srgbClr val="FF0000"/>
                          </a:solidFill>
                        </a:rPr>
                        <a:t>High</a:t>
                      </a:r>
                    </a:p>
                  </a:txBody>
                  <a:tcPr>
                    <a:lnL w="19050">
                      <a:solidFill>
                        <a:schemeClr val="tx1"/>
                      </a:solidFill>
                    </a:lnL>
                    <a:lnR w="19050">
                      <a:solidFill>
                        <a:schemeClr val="tx1"/>
                      </a:solidFill>
                    </a:lnR>
                    <a:lnT w="0">
                      <a:noFill/>
                    </a:lnT>
                    <a:lnB w="0">
                      <a:noFill/>
                    </a:lnB>
                    <a:solidFill>
                      <a:schemeClr val="tx2">
                        <a:lumMod val="10000"/>
                        <a:lumOff val="90000"/>
                      </a:schemeClr>
                    </a:solidFill>
                  </a:tcPr>
                </a:tc>
                <a:tc>
                  <a:txBody>
                    <a:bodyPr/>
                    <a:lstStyle/>
                    <a:p>
                      <a:pPr algn="ctr"/>
                      <a:r>
                        <a:rPr lang="en-US" sz="1600" b="1">
                          <a:solidFill>
                            <a:schemeClr val="accent2"/>
                          </a:solidFill>
                        </a:rPr>
                        <a:t>Moderate</a:t>
                      </a:r>
                    </a:p>
                  </a:txBody>
                  <a:tcPr>
                    <a:lnL w="19050">
                      <a:solidFill>
                        <a:schemeClr val="tx1"/>
                      </a:solidFill>
                    </a:lnL>
                    <a:lnR w="19050">
                      <a:solidFill>
                        <a:schemeClr val="tx1"/>
                      </a:solidFill>
                    </a:lnR>
                    <a:lnT w="0">
                      <a:noFill/>
                    </a:lnT>
                    <a:lnB w="0">
                      <a:noFill/>
                    </a:lnB>
                    <a:solidFill>
                      <a:schemeClr val="tx2">
                        <a:lumMod val="10000"/>
                        <a:lumOff val="90000"/>
                      </a:schemeClr>
                    </a:solidFill>
                  </a:tcPr>
                </a:tc>
                <a:tc>
                  <a:txBody>
                    <a:bodyPr/>
                    <a:lstStyle/>
                    <a:p>
                      <a:pPr marL="285750" indent="-285750">
                        <a:buFont typeface="Arial"/>
                        <a:buChar char="•"/>
                      </a:pPr>
                      <a:r>
                        <a:rPr lang="en-US" sz="1600"/>
                        <a:t>Ensure turbines designed to withstand extreme weather conditions</a:t>
                      </a:r>
                      <a:endParaRPr lang="en-US"/>
                    </a:p>
                    <a:p>
                      <a:pPr marL="285750" lvl="0" indent="-285750">
                        <a:buFont typeface="Arial"/>
                        <a:buChar char="•"/>
                      </a:pPr>
                      <a:r>
                        <a:rPr lang="en-US" sz="1600"/>
                        <a:t>Regular maintenance</a:t>
                      </a:r>
                    </a:p>
                  </a:txBody>
                  <a:tcPr>
                    <a:lnL w="19050">
                      <a:solidFill>
                        <a:schemeClr val="tx1"/>
                      </a:solidFill>
                    </a:lnL>
                    <a:lnT w="0">
                      <a:noFill/>
                    </a:lnT>
                    <a:lnB w="0">
                      <a:noFill/>
                    </a:lnB>
                    <a:solidFill>
                      <a:schemeClr val="tx2">
                        <a:lumMod val="10000"/>
                        <a:lumOff val="90000"/>
                      </a:schemeClr>
                    </a:solidFill>
                  </a:tcPr>
                </a:tc>
                <a:extLst>
                  <a:ext uri="{0D108BD9-81ED-4DB2-BD59-A6C34878D82A}">
                    <a16:rowId xmlns:a16="http://schemas.microsoft.com/office/drawing/2014/main" val="286713071"/>
                  </a:ext>
                </a:extLst>
              </a:tr>
              <a:tr h="1067432">
                <a:tc>
                  <a:txBody>
                    <a:bodyPr/>
                    <a:lstStyle/>
                    <a:p>
                      <a:r>
                        <a:rPr lang="en-US" sz="1600" b="1"/>
                        <a:t>Supply chain disruptions</a:t>
                      </a:r>
                      <a:endParaRPr lang="en-US"/>
                    </a:p>
                    <a:p>
                      <a:pPr marL="285750" lvl="0" indent="-285750">
                        <a:buFont typeface="Arial"/>
                        <a:buChar char="•"/>
                      </a:pPr>
                      <a:r>
                        <a:rPr lang="en-US" sz="1600"/>
                        <a:t>Delays in manufacturing or transportation of  turbine components</a:t>
                      </a:r>
                    </a:p>
                  </a:txBody>
                  <a:tcPr>
                    <a:lnR w="19050">
                      <a:solidFill>
                        <a:schemeClr val="tx1"/>
                      </a:solidFill>
                    </a:lnR>
                    <a:lnT w="0">
                      <a:noFill/>
                    </a:lnT>
                    <a:solidFill>
                      <a:schemeClr val="tx2">
                        <a:lumMod val="10000"/>
                        <a:lumOff val="90000"/>
                      </a:schemeClr>
                    </a:solidFill>
                  </a:tcPr>
                </a:tc>
                <a:tc>
                  <a:txBody>
                    <a:bodyPr/>
                    <a:lstStyle/>
                    <a:p>
                      <a:pPr algn="ctr"/>
                      <a:r>
                        <a:rPr lang="en-US" sz="1600" b="1">
                          <a:solidFill>
                            <a:schemeClr val="accent2"/>
                          </a:solidFill>
                        </a:rPr>
                        <a:t>Moderate</a:t>
                      </a:r>
                    </a:p>
                  </a:txBody>
                  <a:tcPr>
                    <a:lnL w="19050">
                      <a:solidFill>
                        <a:schemeClr val="tx1"/>
                      </a:solidFill>
                    </a:lnL>
                    <a:lnR w="19050">
                      <a:solidFill>
                        <a:schemeClr val="tx1"/>
                      </a:solidFill>
                    </a:lnR>
                    <a:lnT w="0">
                      <a:noFill/>
                    </a:lnT>
                    <a:solidFill>
                      <a:schemeClr val="tx2">
                        <a:lumMod val="10000"/>
                        <a:lumOff val="90000"/>
                      </a:schemeClr>
                    </a:solidFill>
                  </a:tcPr>
                </a:tc>
                <a:tc>
                  <a:txBody>
                    <a:bodyPr/>
                    <a:lstStyle/>
                    <a:p>
                      <a:pPr algn="ctr"/>
                      <a:r>
                        <a:rPr lang="en-US" sz="1600" b="1">
                          <a:solidFill>
                            <a:schemeClr val="accent2"/>
                          </a:solidFill>
                        </a:rPr>
                        <a:t>Moderate</a:t>
                      </a:r>
                    </a:p>
                  </a:txBody>
                  <a:tcPr>
                    <a:lnL w="19050">
                      <a:solidFill>
                        <a:schemeClr val="tx1"/>
                      </a:solidFill>
                    </a:lnL>
                    <a:lnR w="19050">
                      <a:solidFill>
                        <a:schemeClr val="tx1"/>
                      </a:solidFill>
                    </a:lnR>
                    <a:lnT w="0">
                      <a:noFill/>
                    </a:lnT>
                    <a:solidFill>
                      <a:schemeClr val="tx2">
                        <a:lumMod val="10000"/>
                        <a:lumOff val="90000"/>
                      </a:schemeClr>
                    </a:solidFill>
                  </a:tcPr>
                </a:tc>
                <a:tc>
                  <a:txBody>
                    <a:bodyPr/>
                    <a:lstStyle/>
                    <a:p>
                      <a:pPr marL="285750" lvl="0" indent="-285750">
                        <a:buFont typeface="Arial"/>
                        <a:buChar char="•"/>
                      </a:pPr>
                      <a:r>
                        <a:rPr lang="en-US" sz="1600" u="none" strike="noStrike" noProof="0"/>
                        <a:t>Ensure the supply chain is diverse to reduce dependency on single suppliers or regions</a:t>
                      </a:r>
                      <a:endParaRPr lang="en-US"/>
                    </a:p>
                    <a:p>
                      <a:pPr marL="285750" lvl="0" indent="-285750">
                        <a:buFont typeface="Arial"/>
                        <a:buChar char="•"/>
                      </a:pPr>
                      <a:r>
                        <a:rPr lang="en-US" sz="1600" u="none" strike="noStrike" noProof="0"/>
                        <a:t>Conduct risk assessments.</a:t>
                      </a:r>
                      <a:endParaRPr lang="en-US"/>
                    </a:p>
                  </a:txBody>
                  <a:tcPr>
                    <a:lnL w="19050">
                      <a:solidFill>
                        <a:schemeClr val="tx1"/>
                      </a:solidFill>
                    </a:lnL>
                    <a:lnT w="0">
                      <a:noFill/>
                    </a:lnT>
                    <a:solidFill>
                      <a:schemeClr val="tx2">
                        <a:lumMod val="10000"/>
                        <a:lumOff val="90000"/>
                      </a:schemeClr>
                    </a:solidFill>
                  </a:tcPr>
                </a:tc>
                <a:extLst>
                  <a:ext uri="{0D108BD9-81ED-4DB2-BD59-A6C34878D82A}">
                    <a16:rowId xmlns:a16="http://schemas.microsoft.com/office/drawing/2014/main" val="291681670"/>
                  </a:ext>
                </a:extLst>
              </a:tr>
            </a:tbl>
          </a:graphicData>
        </a:graphic>
      </p:graphicFrame>
      <p:sp>
        <p:nvSpPr>
          <p:cNvPr id="7" name="Rectangle 6">
            <a:extLst>
              <a:ext uri="{FF2B5EF4-FFF2-40B4-BE49-F238E27FC236}">
                <a16:creationId xmlns:a16="http://schemas.microsoft.com/office/drawing/2014/main" id="{70AF4163-98B8-BA1F-853C-D4DA13974331}"/>
              </a:ext>
            </a:extLst>
          </p:cNvPr>
          <p:cNvSpPr/>
          <p:nvPr/>
        </p:nvSpPr>
        <p:spPr>
          <a:xfrm>
            <a:off x="-38400" y="384629"/>
            <a:ext cx="4803854" cy="718458"/>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itle 6">
            <a:extLst>
              <a:ext uri="{FF2B5EF4-FFF2-40B4-BE49-F238E27FC236}">
                <a16:creationId xmlns:a16="http://schemas.microsoft.com/office/drawing/2014/main" id="{0800ABF3-EA15-3414-A0D9-5BEB72C7A3B1}"/>
              </a:ext>
            </a:extLst>
          </p:cNvPr>
          <p:cNvSpPr>
            <a:spLocks noGrp="1"/>
          </p:cNvSpPr>
          <p:nvPr>
            <p:ph type="title"/>
          </p:nvPr>
        </p:nvSpPr>
        <p:spPr>
          <a:xfrm>
            <a:off x="108857" y="228374"/>
            <a:ext cx="4721909" cy="1064028"/>
          </a:xfrm>
        </p:spPr>
        <p:txBody>
          <a:bodyPr>
            <a:noAutofit/>
          </a:bodyPr>
          <a:lstStyle/>
          <a:p>
            <a:pPr algn="ctr"/>
            <a:r>
              <a:rPr lang="en-GB" b="1"/>
              <a:t>SECURITY                        MANAGEMENT</a:t>
            </a:r>
          </a:p>
        </p:txBody>
      </p:sp>
    </p:spTree>
    <p:extLst>
      <p:ext uri="{BB962C8B-B14F-4D97-AF65-F5344CB8AC3E}">
        <p14:creationId xmlns:p14="http://schemas.microsoft.com/office/powerpoint/2010/main" val="76710550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297149-2ED9-E93F-A437-B6E91ADEA666}"/>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FF072984-2D9A-D06D-1644-4412A73D0612}"/>
              </a:ext>
            </a:extLst>
          </p:cNvPr>
          <p:cNvSpPr/>
          <p:nvPr/>
        </p:nvSpPr>
        <p:spPr>
          <a:xfrm>
            <a:off x="-123522" y="425312"/>
            <a:ext cx="4239039" cy="677623"/>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itle 6">
            <a:extLst>
              <a:ext uri="{FF2B5EF4-FFF2-40B4-BE49-F238E27FC236}">
                <a16:creationId xmlns:a16="http://schemas.microsoft.com/office/drawing/2014/main" id="{202CED4B-A0F5-7F44-6374-65FEA6877B61}"/>
              </a:ext>
            </a:extLst>
          </p:cNvPr>
          <p:cNvSpPr>
            <a:spLocks noGrp="1"/>
          </p:cNvSpPr>
          <p:nvPr>
            <p:ph type="title"/>
          </p:nvPr>
        </p:nvSpPr>
        <p:spPr>
          <a:xfrm>
            <a:off x="-26157" y="240931"/>
            <a:ext cx="4656597" cy="1064028"/>
          </a:xfrm>
        </p:spPr>
        <p:txBody>
          <a:bodyPr>
            <a:noAutofit/>
          </a:bodyPr>
          <a:lstStyle/>
          <a:p>
            <a:r>
              <a:rPr lang="en-GB" b="1"/>
              <a:t>FUNCTIONAL    ANALYSIS TREE</a:t>
            </a:r>
          </a:p>
        </p:txBody>
      </p:sp>
      <p:sp>
        <p:nvSpPr>
          <p:cNvPr id="5" name="Flowchart: Terminator 4">
            <a:extLst>
              <a:ext uri="{FF2B5EF4-FFF2-40B4-BE49-F238E27FC236}">
                <a16:creationId xmlns:a16="http://schemas.microsoft.com/office/drawing/2014/main" id="{0781AC21-F996-23DC-F6C4-579624D903C0}"/>
              </a:ext>
            </a:extLst>
          </p:cNvPr>
          <p:cNvSpPr/>
          <p:nvPr/>
        </p:nvSpPr>
        <p:spPr>
          <a:xfrm>
            <a:off x="5465203" y="1356421"/>
            <a:ext cx="1562987"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Design a wind turbine</a:t>
            </a:r>
          </a:p>
        </p:txBody>
      </p:sp>
      <p:sp>
        <p:nvSpPr>
          <p:cNvPr id="30" name="Flowchart: Terminator 29">
            <a:extLst>
              <a:ext uri="{FF2B5EF4-FFF2-40B4-BE49-F238E27FC236}">
                <a16:creationId xmlns:a16="http://schemas.microsoft.com/office/drawing/2014/main" id="{46832E90-F293-DBA8-2AE1-7AF4C0854B2F}"/>
              </a:ext>
            </a:extLst>
          </p:cNvPr>
          <p:cNvSpPr/>
          <p:nvPr/>
        </p:nvSpPr>
        <p:spPr>
          <a:xfrm>
            <a:off x="577105" y="2627005"/>
            <a:ext cx="1562987"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Structure</a:t>
            </a:r>
          </a:p>
        </p:txBody>
      </p:sp>
      <p:sp>
        <p:nvSpPr>
          <p:cNvPr id="33" name="Flowchart: Terminator 32">
            <a:extLst>
              <a:ext uri="{FF2B5EF4-FFF2-40B4-BE49-F238E27FC236}">
                <a16:creationId xmlns:a16="http://schemas.microsoft.com/office/drawing/2014/main" id="{46D03DED-359D-31A1-5DFF-AC34C9ABC58A}"/>
              </a:ext>
            </a:extLst>
          </p:cNvPr>
          <p:cNvSpPr/>
          <p:nvPr/>
        </p:nvSpPr>
        <p:spPr>
          <a:xfrm>
            <a:off x="3414264" y="2646351"/>
            <a:ext cx="1562987"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Efficiency</a:t>
            </a:r>
          </a:p>
        </p:txBody>
      </p:sp>
      <p:sp>
        <p:nvSpPr>
          <p:cNvPr id="35" name="Flowchart: Terminator 34">
            <a:extLst>
              <a:ext uri="{FF2B5EF4-FFF2-40B4-BE49-F238E27FC236}">
                <a16:creationId xmlns:a16="http://schemas.microsoft.com/office/drawing/2014/main" id="{AB966C12-4CF4-A51C-04BF-0742E5731D7F}"/>
              </a:ext>
            </a:extLst>
          </p:cNvPr>
          <p:cNvSpPr/>
          <p:nvPr/>
        </p:nvSpPr>
        <p:spPr>
          <a:xfrm>
            <a:off x="5917724" y="2645349"/>
            <a:ext cx="1562987"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Safety</a:t>
            </a:r>
          </a:p>
        </p:txBody>
      </p:sp>
      <p:sp>
        <p:nvSpPr>
          <p:cNvPr id="64" name="Flowchart: Terminator 63">
            <a:extLst>
              <a:ext uri="{FF2B5EF4-FFF2-40B4-BE49-F238E27FC236}">
                <a16:creationId xmlns:a16="http://schemas.microsoft.com/office/drawing/2014/main" id="{E8B0BC6B-D181-D1FC-5973-29CF64D5F5CD}"/>
              </a:ext>
            </a:extLst>
          </p:cNvPr>
          <p:cNvSpPr/>
          <p:nvPr/>
        </p:nvSpPr>
        <p:spPr>
          <a:xfrm>
            <a:off x="8897887" y="2645349"/>
            <a:ext cx="1562987"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Energy Conversion</a:t>
            </a:r>
          </a:p>
        </p:txBody>
      </p:sp>
      <p:sp>
        <p:nvSpPr>
          <p:cNvPr id="70" name="Flowchart: Terminator 69">
            <a:extLst>
              <a:ext uri="{FF2B5EF4-FFF2-40B4-BE49-F238E27FC236}">
                <a16:creationId xmlns:a16="http://schemas.microsoft.com/office/drawing/2014/main" id="{0418E276-871F-B45F-1003-E9853C250E28}"/>
              </a:ext>
            </a:extLst>
          </p:cNvPr>
          <p:cNvSpPr/>
          <p:nvPr/>
        </p:nvSpPr>
        <p:spPr>
          <a:xfrm>
            <a:off x="27451" y="3679505"/>
            <a:ext cx="813916"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Tower</a:t>
            </a:r>
          </a:p>
        </p:txBody>
      </p:sp>
      <p:sp>
        <p:nvSpPr>
          <p:cNvPr id="74" name="Flowchart: Terminator 73">
            <a:extLst>
              <a:ext uri="{FF2B5EF4-FFF2-40B4-BE49-F238E27FC236}">
                <a16:creationId xmlns:a16="http://schemas.microsoft.com/office/drawing/2014/main" id="{F735675E-2DEB-1B99-B396-C732F1A24714}"/>
              </a:ext>
            </a:extLst>
          </p:cNvPr>
          <p:cNvSpPr/>
          <p:nvPr/>
        </p:nvSpPr>
        <p:spPr>
          <a:xfrm>
            <a:off x="886815" y="3679505"/>
            <a:ext cx="943571"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Nacelle</a:t>
            </a:r>
          </a:p>
        </p:txBody>
      </p:sp>
      <p:sp>
        <p:nvSpPr>
          <p:cNvPr id="78" name="Flowchart: Terminator 77">
            <a:extLst>
              <a:ext uri="{FF2B5EF4-FFF2-40B4-BE49-F238E27FC236}">
                <a16:creationId xmlns:a16="http://schemas.microsoft.com/office/drawing/2014/main" id="{8862455B-3655-971E-C70C-52C8E798F3B2}"/>
              </a:ext>
            </a:extLst>
          </p:cNvPr>
          <p:cNvSpPr/>
          <p:nvPr/>
        </p:nvSpPr>
        <p:spPr>
          <a:xfrm>
            <a:off x="1903284" y="3679505"/>
            <a:ext cx="813916"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Blades</a:t>
            </a:r>
          </a:p>
        </p:txBody>
      </p:sp>
      <p:sp>
        <p:nvSpPr>
          <p:cNvPr id="84" name="Flowchart: Terminator 83">
            <a:extLst>
              <a:ext uri="{FF2B5EF4-FFF2-40B4-BE49-F238E27FC236}">
                <a16:creationId xmlns:a16="http://schemas.microsoft.com/office/drawing/2014/main" id="{CE7B6F21-613E-6ED5-DCE9-345176F2F225}"/>
              </a:ext>
            </a:extLst>
          </p:cNvPr>
          <p:cNvSpPr/>
          <p:nvPr/>
        </p:nvSpPr>
        <p:spPr>
          <a:xfrm>
            <a:off x="2980494" y="3434497"/>
            <a:ext cx="1050696"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Yaw drive</a:t>
            </a:r>
          </a:p>
        </p:txBody>
      </p:sp>
      <p:sp>
        <p:nvSpPr>
          <p:cNvPr id="87" name="Flowchart: Terminator 86">
            <a:extLst>
              <a:ext uri="{FF2B5EF4-FFF2-40B4-BE49-F238E27FC236}">
                <a16:creationId xmlns:a16="http://schemas.microsoft.com/office/drawing/2014/main" id="{24D3115C-C4E4-8C79-553F-F454A2B96D7E}"/>
              </a:ext>
            </a:extLst>
          </p:cNvPr>
          <p:cNvSpPr/>
          <p:nvPr/>
        </p:nvSpPr>
        <p:spPr>
          <a:xfrm>
            <a:off x="4135406" y="3423884"/>
            <a:ext cx="1127559"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Pitch drive</a:t>
            </a:r>
          </a:p>
        </p:txBody>
      </p:sp>
      <p:sp>
        <p:nvSpPr>
          <p:cNvPr id="99" name="Flowchart: Terminator 98">
            <a:extLst>
              <a:ext uri="{FF2B5EF4-FFF2-40B4-BE49-F238E27FC236}">
                <a16:creationId xmlns:a16="http://schemas.microsoft.com/office/drawing/2014/main" id="{09A1E080-BB98-0A5F-E1A6-3343261EB146}"/>
              </a:ext>
            </a:extLst>
          </p:cNvPr>
          <p:cNvSpPr/>
          <p:nvPr/>
        </p:nvSpPr>
        <p:spPr>
          <a:xfrm>
            <a:off x="5802549" y="4359630"/>
            <a:ext cx="1793341"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Breaking system</a:t>
            </a:r>
          </a:p>
        </p:txBody>
      </p:sp>
      <p:sp>
        <p:nvSpPr>
          <p:cNvPr id="101" name="Flowchart: Terminator 100">
            <a:extLst>
              <a:ext uri="{FF2B5EF4-FFF2-40B4-BE49-F238E27FC236}">
                <a16:creationId xmlns:a16="http://schemas.microsoft.com/office/drawing/2014/main" id="{08F424E5-2990-9C26-903B-C4B848A449E2}"/>
              </a:ext>
            </a:extLst>
          </p:cNvPr>
          <p:cNvSpPr/>
          <p:nvPr/>
        </p:nvSpPr>
        <p:spPr>
          <a:xfrm>
            <a:off x="11057516" y="3684973"/>
            <a:ext cx="1060763"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Generator</a:t>
            </a:r>
          </a:p>
        </p:txBody>
      </p:sp>
      <p:sp>
        <p:nvSpPr>
          <p:cNvPr id="103" name="Flowchart: Terminator 102">
            <a:extLst>
              <a:ext uri="{FF2B5EF4-FFF2-40B4-BE49-F238E27FC236}">
                <a16:creationId xmlns:a16="http://schemas.microsoft.com/office/drawing/2014/main" id="{9AD8E4E8-B50E-F871-00B9-FD2A6AD30B0E}"/>
              </a:ext>
            </a:extLst>
          </p:cNvPr>
          <p:cNvSpPr/>
          <p:nvPr/>
        </p:nvSpPr>
        <p:spPr>
          <a:xfrm>
            <a:off x="9764511" y="3712700"/>
            <a:ext cx="1240133"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High speed shaft</a:t>
            </a:r>
          </a:p>
        </p:txBody>
      </p:sp>
      <p:sp>
        <p:nvSpPr>
          <p:cNvPr id="105" name="Flowchart: Terminator 104">
            <a:extLst>
              <a:ext uri="{FF2B5EF4-FFF2-40B4-BE49-F238E27FC236}">
                <a16:creationId xmlns:a16="http://schemas.microsoft.com/office/drawing/2014/main" id="{E011E17D-4344-3514-7563-BB5EEC96BCC3}"/>
              </a:ext>
            </a:extLst>
          </p:cNvPr>
          <p:cNvSpPr/>
          <p:nvPr/>
        </p:nvSpPr>
        <p:spPr>
          <a:xfrm>
            <a:off x="8739124" y="3709886"/>
            <a:ext cx="985705"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Gearbox</a:t>
            </a:r>
          </a:p>
        </p:txBody>
      </p:sp>
      <p:sp>
        <p:nvSpPr>
          <p:cNvPr id="107" name="Flowchart: Terminator 106">
            <a:extLst>
              <a:ext uri="{FF2B5EF4-FFF2-40B4-BE49-F238E27FC236}">
                <a16:creationId xmlns:a16="http://schemas.microsoft.com/office/drawing/2014/main" id="{DCCBB302-D33F-DEAD-43B2-7D63DE0540C0}"/>
              </a:ext>
            </a:extLst>
          </p:cNvPr>
          <p:cNvSpPr/>
          <p:nvPr/>
        </p:nvSpPr>
        <p:spPr>
          <a:xfrm>
            <a:off x="7558693" y="3713172"/>
            <a:ext cx="1127559"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Low speed shaft</a:t>
            </a:r>
          </a:p>
        </p:txBody>
      </p:sp>
      <p:sp>
        <p:nvSpPr>
          <p:cNvPr id="151" name="Flowchart: Terminator 150">
            <a:extLst>
              <a:ext uri="{FF2B5EF4-FFF2-40B4-BE49-F238E27FC236}">
                <a16:creationId xmlns:a16="http://schemas.microsoft.com/office/drawing/2014/main" id="{B07032BE-507D-EA8B-BEBE-2C5FD97BE548}"/>
              </a:ext>
            </a:extLst>
          </p:cNvPr>
          <p:cNvSpPr/>
          <p:nvPr/>
        </p:nvSpPr>
        <p:spPr>
          <a:xfrm>
            <a:off x="3218847" y="4963461"/>
            <a:ext cx="1793341"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Control systems</a:t>
            </a:r>
          </a:p>
        </p:txBody>
      </p:sp>
      <p:sp>
        <p:nvSpPr>
          <p:cNvPr id="163" name="Flowchart: Terminator 162">
            <a:extLst>
              <a:ext uri="{FF2B5EF4-FFF2-40B4-BE49-F238E27FC236}">
                <a16:creationId xmlns:a16="http://schemas.microsoft.com/office/drawing/2014/main" id="{B3D76862-9848-2B3D-1876-18EF731A7041}"/>
              </a:ext>
            </a:extLst>
          </p:cNvPr>
          <p:cNvSpPr/>
          <p:nvPr/>
        </p:nvSpPr>
        <p:spPr>
          <a:xfrm>
            <a:off x="10878146" y="4787395"/>
            <a:ext cx="1240133" cy="91176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Outsourced based on energy demand</a:t>
            </a:r>
          </a:p>
        </p:txBody>
      </p:sp>
      <p:sp>
        <p:nvSpPr>
          <p:cNvPr id="183" name="Flowchart: Terminator 182">
            <a:extLst>
              <a:ext uri="{FF2B5EF4-FFF2-40B4-BE49-F238E27FC236}">
                <a16:creationId xmlns:a16="http://schemas.microsoft.com/office/drawing/2014/main" id="{892EB23F-7D20-A869-35A2-80E4FD32DFDC}"/>
              </a:ext>
            </a:extLst>
          </p:cNvPr>
          <p:cNvSpPr/>
          <p:nvPr/>
        </p:nvSpPr>
        <p:spPr>
          <a:xfrm>
            <a:off x="3510229" y="6007108"/>
            <a:ext cx="1210575"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Sensors</a:t>
            </a:r>
          </a:p>
        </p:txBody>
      </p:sp>
      <p:sp>
        <p:nvSpPr>
          <p:cNvPr id="188" name="Flowchart: Terminator 187">
            <a:extLst>
              <a:ext uri="{FF2B5EF4-FFF2-40B4-BE49-F238E27FC236}">
                <a16:creationId xmlns:a16="http://schemas.microsoft.com/office/drawing/2014/main" id="{6F9DC04F-0BE7-7255-0BE5-43698E5CA4E3}"/>
              </a:ext>
            </a:extLst>
          </p:cNvPr>
          <p:cNvSpPr/>
          <p:nvPr/>
        </p:nvSpPr>
        <p:spPr>
          <a:xfrm>
            <a:off x="172951" y="4813870"/>
            <a:ext cx="2371297"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Sustainable and lightweight materials</a:t>
            </a:r>
          </a:p>
        </p:txBody>
      </p:sp>
      <p:sp>
        <p:nvSpPr>
          <p:cNvPr id="199" name="Flowchart: Terminator 198">
            <a:extLst>
              <a:ext uri="{FF2B5EF4-FFF2-40B4-BE49-F238E27FC236}">
                <a16:creationId xmlns:a16="http://schemas.microsoft.com/office/drawing/2014/main" id="{5A8A3C28-4048-7CDB-FF39-7DBE1E14E274}"/>
              </a:ext>
            </a:extLst>
          </p:cNvPr>
          <p:cNvSpPr/>
          <p:nvPr/>
        </p:nvSpPr>
        <p:spPr>
          <a:xfrm>
            <a:off x="8367683" y="4963460"/>
            <a:ext cx="1728585"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Withstand torque and speeds</a:t>
            </a:r>
          </a:p>
        </p:txBody>
      </p:sp>
      <p:sp>
        <p:nvSpPr>
          <p:cNvPr id="213" name="Flowchart: Terminator 212">
            <a:extLst>
              <a:ext uri="{FF2B5EF4-FFF2-40B4-BE49-F238E27FC236}">
                <a16:creationId xmlns:a16="http://schemas.microsoft.com/office/drawing/2014/main" id="{DD311EEC-3FC2-10EA-2F5B-1F3001730902}"/>
              </a:ext>
            </a:extLst>
          </p:cNvPr>
          <p:cNvSpPr/>
          <p:nvPr/>
        </p:nvSpPr>
        <p:spPr>
          <a:xfrm>
            <a:off x="6093931" y="5448777"/>
            <a:ext cx="1210575"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Back-up system </a:t>
            </a:r>
          </a:p>
        </p:txBody>
      </p:sp>
      <p:cxnSp>
        <p:nvCxnSpPr>
          <p:cNvPr id="268" name="Connector: Elbow 267">
            <a:extLst>
              <a:ext uri="{FF2B5EF4-FFF2-40B4-BE49-F238E27FC236}">
                <a16:creationId xmlns:a16="http://schemas.microsoft.com/office/drawing/2014/main" id="{96978B08-63F0-2490-D60A-F069800733D3}"/>
              </a:ext>
            </a:extLst>
          </p:cNvPr>
          <p:cNvCxnSpPr>
            <a:cxnSpLocks/>
            <a:stCxn id="33" idx="2"/>
            <a:endCxn id="84" idx="0"/>
          </p:cNvCxnSpPr>
          <p:nvPr/>
        </p:nvCxnSpPr>
        <p:spPr>
          <a:xfrm rot="5400000">
            <a:off x="3699386" y="2938124"/>
            <a:ext cx="302829" cy="689916"/>
          </a:xfrm>
          <a:prstGeom prst="bentConnector3">
            <a:avLst/>
          </a:prstGeom>
          <a:ln w="28575"/>
        </p:spPr>
        <p:style>
          <a:lnRef idx="2">
            <a:schemeClr val="accent1"/>
          </a:lnRef>
          <a:fillRef idx="0">
            <a:schemeClr val="accent1"/>
          </a:fillRef>
          <a:effectRef idx="1">
            <a:schemeClr val="accent1"/>
          </a:effectRef>
          <a:fontRef idx="minor">
            <a:schemeClr val="tx1"/>
          </a:fontRef>
        </p:style>
      </p:cxnSp>
      <p:cxnSp>
        <p:nvCxnSpPr>
          <p:cNvPr id="271" name="Connector: Elbow 270">
            <a:extLst>
              <a:ext uri="{FF2B5EF4-FFF2-40B4-BE49-F238E27FC236}">
                <a16:creationId xmlns:a16="http://schemas.microsoft.com/office/drawing/2014/main" id="{745195CB-6777-7293-65C2-761CF72A2A76}"/>
              </a:ext>
            </a:extLst>
          </p:cNvPr>
          <p:cNvCxnSpPr>
            <a:cxnSpLocks/>
            <a:stCxn id="33" idx="2"/>
            <a:endCxn id="87" idx="0"/>
          </p:cNvCxnSpPr>
          <p:nvPr/>
        </p:nvCxnSpPr>
        <p:spPr>
          <a:xfrm rot="16200000" flipH="1">
            <a:off x="4301364" y="3026062"/>
            <a:ext cx="292216" cy="503428"/>
          </a:xfrm>
          <a:prstGeom prst="bentConnector3">
            <a:avLst>
              <a:gd name="adj1" fmla="val 51508"/>
            </a:avLst>
          </a:prstGeom>
          <a:ln w="28575"/>
        </p:spPr>
        <p:style>
          <a:lnRef idx="2">
            <a:schemeClr val="accent1"/>
          </a:lnRef>
          <a:fillRef idx="0">
            <a:schemeClr val="accent1"/>
          </a:fillRef>
          <a:effectRef idx="1">
            <a:schemeClr val="accent1"/>
          </a:effectRef>
          <a:fontRef idx="minor">
            <a:schemeClr val="tx1"/>
          </a:fontRef>
        </p:style>
      </p:cxnSp>
      <p:cxnSp>
        <p:nvCxnSpPr>
          <p:cNvPr id="275" name="Connector: Elbow 274">
            <a:extLst>
              <a:ext uri="{FF2B5EF4-FFF2-40B4-BE49-F238E27FC236}">
                <a16:creationId xmlns:a16="http://schemas.microsoft.com/office/drawing/2014/main" id="{4C48E1B5-7910-3C21-FFF1-F11F28D43A2D}"/>
              </a:ext>
            </a:extLst>
          </p:cNvPr>
          <p:cNvCxnSpPr>
            <a:cxnSpLocks/>
            <a:stCxn id="30" idx="2"/>
            <a:endCxn id="70" idx="0"/>
          </p:cNvCxnSpPr>
          <p:nvPr/>
        </p:nvCxnSpPr>
        <p:spPr>
          <a:xfrm rot="5400000">
            <a:off x="612913" y="2933818"/>
            <a:ext cx="567183" cy="924190"/>
          </a:xfrm>
          <a:prstGeom prst="bentConnector3">
            <a:avLst>
              <a:gd name="adj1" fmla="val 50000"/>
            </a:avLst>
          </a:prstGeom>
          <a:ln w="28575"/>
        </p:spPr>
        <p:style>
          <a:lnRef idx="2">
            <a:schemeClr val="accent1"/>
          </a:lnRef>
          <a:fillRef idx="0">
            <a:schemeClr val="accent1"/>
          </a:fillRef>
          <a:effectRef idx="1">
            <a:schemeClr val="accent1"/>
          </a:effectRef>
          <a:fontRef idx="minor">
            <a:schemeClr val="tx1"/>
          </a:fontRef>
        </p:style>
      </p:cxnSp>
      <p:cxnSp>
        <p:nvCxnSpPr>
          <p:cNvPr id="278" name="Connector: Elbow 277">
            <a:extLst>
              <a:ext uri="{FF2B5EF4-FFF2-40B4-BE49-F238E27FC236}">
                <a16:creationId xmlns:a16="http://schemas.microsoft.com/office/drawing/2014/main" id="{5EA87922-3445-11C4-3CE2-E2AF92C30D3E}"/>
              </a:ext>
            </a:extLst>
          </p:cNvPr>
          <p:cNvCxnSpPr>
            <a:cxnSpLocks/>
            <a:stCxn id="30" idx="2"/>
            <a:endCxn id="74" idx="0"/>
          </p:cNvCxnSpPr>
          <p:nvPr/>
        </p:nvCxnSpPr>
        <p:spPr>
          <a:xfrm rot="16200000" flipH="1">
            <a:off x="1075009" y="3395912"/>
            <a:ext cx="567183" cy="2"/>
          </a:xfrm>
          <a:prstGeom prst="bentConnector3">
            <a:avLst>
              <a:gd name="adj1" fmla="val 50000"/>
            </a:avLst>
          </a:prstGeom>
          <a:ln w="28575"/>
        </p:spPr>
        <p:style>
          <a:lnRef idx="2">
            <a:schemeClr val="accent1"/>
          </a:lnRef>
          <a:fillRef idx="0">
            <a:schemeClr val="accent1"/>
          </a:fillRef>
          <a:effectRef idx="1">
            <a:schemeClr val="accent1"/>
          </a:effectRef>
          <a:fontRef idx="minor">
            <a:schemeClr val="tx1"/>
          </a:fontRef>
        </p:style>
      </p:cxnSp>
      <p:cxnSp>
        <p:nvCxnSpPr>
          <p:cNvPr id="279" name="Connector: Elbow 278">
            <a:extLst>
              <a:ext uri="{FF2B5EF4-FFF2-40B4-BE49-F238E27FC236}">
                <a16:creationId xmlns:a16="http://schemas.microsoft.com/office/drawing/2014/main" id="{24EED6A4-39BF-E884-7DD6-A5DF81644426}"/>
              </a:ext>
            </a:extLst>
          </p:cNvPr>
          <p:cNvCxnSpPr>
            <a:cxnSpLocks/>
            <a:stCxn id="30" idx="2"/>
            <a:endCxn id="78" idx="0"/>
          </p:cNvCxnSpPr>
          <p:nvPr/>
        </p:nvCxnSpPr>
        <p:spPr>
          <a:xfrm rot="16200000" flipH="1">
            <a:off x="1550829" y="2920091"/>
            <a:ext cx="567183" cy="951643"/>
          </a:xfrm>
          <a:prstGeom prst="bentConnector3">
            <a:avLst>
              <a:gd name="adj1" fmla="val 50000"/>
            </a:avLst>
          </a:prstGeom>
          <a:ln w="28575"/>
        </p:spPr>
        <p:style>
          <a:lnRef idx="2">
            <a:schemeClr val="accent1"/>
          </a:lnRef>
          <a:fillRef idx="0">
            <a:schemeClr val="accent1"/>
          </a:fillRef>
          <a:effectRef idx="1">
            <a:schemeClr val="accent1"/>
          </a:effectRef>
          <a:fontRef idx="minor">
            <a:schemeClr val="tx1"/>
          </a:fontRef>
        </p:style>
      </p:cxnSp>
      <p:cxnSp>
        <p:nvCxnSpPr>
          <p:cNvPr id="284" name="Connector: Elbow 283">
            <a:extLst>
              <a:ext uri="{FF2B5EF4-FFF2-40B4-BE49-F238E27FC236}">
                <a16:creationId xmlns:a16="http://schemas.microsoft.com/office/drawing/2014/main" id="{BB6629FF-8FA9-B65A-DCF7-BB3EEB372E86}"/>
              </a:ext>
            </a:extLst>
          </p:cNvPr>
          <p:cNvCxnSpPr>
            <a:cxnSpLocks/>
            <a:stCxn id="35" idx="2"/>
            <a:endCxn id="99" idx="0"/>
          </p:cNvCxnSpPr>
          <p:nvPr/>
        </p:nvCxnSpPr>
        <p:spPr>
          <a:xfrm rot="16200000" flipH="1">
            <a:off x="6084737" y="3745147"/>
            <a:ext cx="1228964" cy="2"/>
          </a:xfrm>
          <a:prstGeom prst="bentConnector3">
            <a:avLst>
              <a:gd name="adj1" fmla="val 50000"/>
            </a:avLst>
          </a:prstGeom>
          <a:ln w="28575"/>
        </p:spPr>
        <p:style>
          <a:lnRef idx="2">
            <a:schemeClr val="accent1"/>
          </a:lnRef>
          <a:fillRef idx="0">
            <a:schemeClr val="accent1"/>
          </a:fillRef>
          <a:effectRef idx="1">
            <a:schemeClr val="accent1"/>
          </a:effectRef>
          <a:fontRef idx="minor">
            <a:schemeClr val="tx1"/>
          </a:fontRef>
        </p:style>
      </p:cxnSp>
      <p:cxnSp>
        <p:nvCxnSpPr>
          <p:cNvPr id="287" name="Connector: Elbow 286">
            <a:extLst>
              <a:ext uri="{FF2B5EF4-FFF2-40B4-BE49-F238E27FC236}">
                <a16:creationId xmlns:a16="http://schemas.microsoft.com/office/drawing/2014/main" id="{358B64FB-16AF-15A6-4202-3B177FDE3F96}"/>
              </a:ext>
            </a:extLst>
          </p:cNvPr>
          <p:cNvCxnSpPr>
            <a:cxnSpLocks/>
            <a:stCxn id="70" idx="2"/>
            <a:endCxn id="188" idx="0"/>
          </p:cNvCxnSpPr>
          <p:nvPr/>
        </p:nvCxnSpPr>
        <p:spPr>
          <a:xfrm rot="16200000" flipH="1">
            <a:off x="571980" y="4027250"/>
            <a:ext cx="649048" cy="924191"/>
          </a:xfrm>
          <a:prstGeom prst="bentConnector3">
            <a:avLst>
              <a:gd name="adj1" fmla="val 50000"/>
            </a:avLst>
          </a:prstGeom>
          <a:ln w="28575"/>
        </p:spPr>
        <p:style>
          <a:lnRef idx="2">
            <a:schemeClr val="accent1"/>
          </a:lnRef>
          <a:fillRef idx="0">
            <a:schemeClr val="accent1"/>
          </a:fillRef>
          <a:effectRef idx="1">
            <a:schemeClr val="accent1"/>
          </a:effectRef>
          <a:fontRef idx="minor">
            <a:schemeClr val="tx1"/>
          </a:fontRef>
        </p:style>
      </p:cxnSp>
      <p:cxnSp>
        <p:nvCxnSpPr>
          <p:cNvPr id="288" name="Connector: Elbow 287">
            <a:extLst>
              <a:ext uri="{FF2B5EF4-FFF2-40B4-BE49-F238E27FC236}">
                <a16:creationId xmlns:a16="http://schemas.microsoft.com/office/drawing/2014/main" id="{6BF860B3-154B-39F3-173A-B792F5A4C489}"/>
              </a:ext>
            </a:extLst>
          </p:cNvPr>
          <p:cNvCxnSpPr>
            <a:cxnSpLocks/>
            <a:stCxn id="64" idx="2"/>
            <a:endCxn id="101" idx="0"/>
          </p:cNvCxnSpPr>
          <p:nvPr/>
        </p:nvCxnSpPr>
        <p:spPr>
          <a:xfrm rot="16200000" flipH="1">
            <a:off x="10356486" y="2453560"/>
            <a:ext cx="554307" cy="1908517"/>
          </a:xfrm>
          <a:prstGeom prst="bentConnector3">
            <a:avLst>
              <a:gd name="adj1" fmla="val 50000"/>
            </a:avLst>
          </a:prstGeom>
          <a:ln w="28575"/>
        </p:spPr>
        <p:style>
          <a:lnRef idx="2">
            <a:schemeClr val="accent1"/>
          </a:lnRef>
          <a:fillRef idx="0">
            <a:schemeClr val="accent1"/>
          </a:fillRef>
          <a:effectRef idx="1">
            <a:schemeClr val="accent1"/>
          </a:effectRef>
          <a:fontRef idx="minor">
            <a:schemeClr val="tx1"/>
          </a:fontRef>
        </p:style>
      </p:cxnSp>
      <p:cxnSp>
        <p:nvCxnSpPr>
          <p:cNvPr id="289" name="Connector: Elbow 288">
            <a:extLst>
              <a:ext uri="{FF2B5EF4-FFF2-40B4-BE49-F238E27FC236}">
                <a16:creationId xmlns:a16="http://schemas.microsoft.com/office/drawing/2014/main" id="{227D371E-F4A5-740C-1F8B-600B99F88162}"/>
              </a:ext>
            </a:extLst>
          </p:cNvPr>
          <p:cNvCxnSpPr>
            <a:cxnSpLocks/>
            <a:stCxn id="64" idx="2"/>
            <a:endCxn id="103" idx="0"/>
          </p:cNvCxnSpPr>
          <p:nvPr/>
        </p:nvCxnSpPr>
        <p:spPr>
          <a:xfrm rot="16200000" flipH="1">
            <a:off x="9740962" y="3069084"/>
            <a:ext cx="582034" cy="705197"/>
          </a:xfrm>
          <a:prstGeom prst="bentConnector3">
            <a:avLst>
              <a:gd name="adj1" fmla="val 50000"/>
            </a:avLst>
          </a:prstGeom>
          <a:ln w="28575"/>
        </p:spPr>
        <p:style>
          <a:lnRef idx="2">
            <a:schemeClr val="accent1"/>
          </a:lnRef>
          <a:fillRef idx="0">
            <a:schemeClr val="accent1"/>
          </a:fillRef>
          <a:effectRef idx="1">
            <a:schemeClr val="accent1"/>
          </a:effectRef>
          <a:fontRef idx="minor">
            <a:schemeClr val="tx1"/>
          </a:fontRef>
        </p:style>
      </p:cxnSp>
      <p:cxnSp>
        <p:nvCxnSpPr>
          <p:cNvPr id="290" name="Connector: Elbow 289">
            <a:extLst>
              <a:ext uri="{FF2B5EF4-FFF2-40B4-BE49-F238E27FC236}">
                <a16:creationId xmlns:a16="http://schemas.microsoft.com/office/drawing/2014/main" id="{25F162B2-0CCC-DB33-51A8-44F39B562DAA}"/>
              </a:ext>
            </a:extLst>
          </p:cNvPr>
          <p:cNvCxnSpPr>
            <a:cxnSpLocks/>
            <a:stCxn id="64" idx="2"/>
            <a:endCxn id="105" idx="0"/>
          </p:cNvCxnSpPr>
          <p:nvPr/>
        </p:nvCxnSpPr>
        <p:spPr>
          <a:xfrm rot="5400000">
            <a:off x="9166069" y="3196574"/>
            <a:ext cx="579220" cy="447404"/>
          </a:xfrm>
          <a:prstGeom prst="bentConnector3">
            <a:avLst>
              <a:gd name="adj1" fmla="val 50000"/>
            </a:avLst>
          </a:prstGeom>
          <a:ln w="28575"/>
        </p:spPr>
        <p:style>
          <a:lnRef idx="2">
            <a:schemeClr val="accent1"/>
          </a:lnRef>
          <a:fillRef idx="0">
            <a:schemeClr val="accent1"/>
          </a:fillRef>
          <a:effectRef idx="1">
            <a:schemeClr val="accent1"/>
          </a:effectRef>
          <a:fontRef idx="minor">
            <a:schemeClr val="tx1"/>
          </a:fontRef>
        </p:style>
      </p:cxnSp>
      <p:cxnSp>
        <p:nvCxnSpPr>
          <p:cNvPr id="291" name="Connector: Elbow 290">
            <a:extLst>
              <a:ext uri="{FF2B5EF4-FFF2-40B4-BE49-F238E27FC236}">
                <a16:creationId xmlns:a16="http://schemas.microsoft.com/office/drawing/2014/main" id="{A8671A73-B40C-0581-3286-24B1E7376667}"/>
              </a:ext>
            </a:extLst>
          </p:cNvPr>
          <p:cNvCxnSpPr>
            <a:cxnSpLocks/>
            <a:stCxn id="64" idx="2"/>
            <a:endCxn id="107" idx="0"/>
          </p:cNvCxnSpPr>
          <p:nvPr/>
        </p:nvCxnSpPr>
        <p:spPr>
          <a:xfrm rot="5400000">
            <a:off x="8609674" y="2643465"/>
            <a:ext cx="582506" cy="1556908"/>
          </a:xfrm>
          <a:prstGeom prst="bentConnector3">
            <a:avLst>
              <a:gd name="adj1" fmla="val 50000"/>
            </a:avLst>
          </a:prstGeom>
          <a:ln w="28575"/>
        </p:spPr>
        <p:style>
          <a:lnRef idx="2">
            <a:schemeClr val="accent1"/>
          </a:lnRef>
          <a:fillRef idx="0">
            <a:schemeClr val="accent1"/>
          </a:fillRef>
          <a:effectRef idx="1">
            <a:schemeClr val="accent1"/>
          </a:effectRef>
          <a:fontRef idx="minor">
            <a:schemeClr val="tx1"/>
          </a:fontRef>
        </p:style>
      </p:cxnSp>
      <p:cxnSp>
        <p:nvCxnSpPr>
          <p:cNvPr id="302" name="Connector: Elbow 301">
            <a:extLst>
              <a:ext uri="{FF2B5EF4-FFF2-40B4-BE49-F238E27FC236}">
                <a16:creationId xmlns:a16="http://schemas.microsoft.com/office/drawing/2014/main" id="{4AE23DF4-4417-52BF-89C6-284D5567841B}"/>
              </a:ext>
            </a:extLst>
          </p:cNvPr>
          <p:cNvCxnSpPr>
            <a:cxnSpLocks/>
            <a:stCxn id="78" idx="2"/>
            <a:endCxn id="188" idx="0"/>
          </p:cNvCxnSpPr>
          <p:nvPr/>
        </p:nvCxnSpPr>
        <p:spPr>
          <a:xfrm rot="5400000">
            <a:off x="1509897" y="4013525"/>
            <a:ext cx="649048" cy="951642"/>
          </a:xfrm>
          <a:prstGeom prst="bentConnector3">
            <a:avLst>
              <a:gd name="adj1" fmla="val 50000"/>
            </a:avLst>
          </a:prstGeom>
          <a:ln w="28575"/>
        </p:spPr>
        <p:style>
          <a:lnRef idx="2">
            <a:schemeClr val="accent1"/>
          </a:lnRef>
          <a:fillRef idx="0">
            <a:schemeClr val="accent1"/>
          </a:fillRef>
          <a:effectRef idx="1">
            <a:schemeClr val="accent1"/>
          </a:effectRef>
          <a:fontRef idx="minor">
            <a:schemeClr val="tx1"/>
          </a:fontRef>
        </p:style>
      </p:cxnSp>
      <p:cxnSp>
        <p:nvCxnSpPr>
          <p:cNvPr id="303" name="Connector: Elbow 302">
            <a:extLst>
              <a:ext uri="{FF2B5EF4-FFF2-40B4-BE49-F238E27FC236}">
                <a16:creationId xmlns:a16="http://schemas.microsoft.com/office/drawing/2014/main" id="{9DCF600B-BB45-0BE3-D1B2-4C6429884A08}"/>
              </a:ext>
            </a:extLst>
          </p:cNvPr>
          <p:cNvCxnSpPr>
            <a:cxnSpLocks/>
            <a:stCxn id="74" idx="2"/>
            <a:endCxn id="188" idx="0"/>
          </p:cNvCxnSpPr>
          <p:nvPr/>
        </p:nvCxnSpPr>
        <p:spPr>
          <a:xfrm rot="5400000">
            <a:off x="1034077" y="4489346"/>
            <a:ext cx="649048" cy="1"/>
          </a:xfrm>
          <a:prstGeom prst="bentConnector3">
            <a:avLst>
              <a:gd name="adj1" fmla="val 50000"/>
            </a:avLst>
          </a:prstGeom>
          <a:ln w="28575"/>
        </p:spPr>
        <p:style>
          <a:lnRef idx="2">
            <a:schemeClr val="accent1"/>
          </a:lnRef>
          <a:fillRef idx="0">
            <a:schemeClr val="accent1"/>
          </a:fillRef>
          <a:effectRef idx="1">
            <a:schemeClr val="accent1"/>
          </a:effectRef>
          <a:fontRef idx="minor">
            <a:schemeClr val="tx1"/>
          </a:fontRef>
        </p:style>
      </p:cxnSp>
      <p:cxnSp>
        <p:nvCxnSpPr>
          <p:cNvPr id="308" name="Connector: Elbow 307">
            <a:extLst>
              <a:ext uri="{FF2B5EF4-FFF2-40B4-BE49-F238E27FC236}">
                <a16:creationId xmlns:a16="http://schemas.microsoft.com/office/drawing/2014/main" id="{04EEF867-0E02-D0E8-C35C-9F9F78820C0D}"/>
              </a:ext>
            </a:extLst>
          </p:cNvPr>
          <p:cNvCxnSpPr>
            <a:cxnSpLocks/>
            <a:stCxn id="5" idx="2"/>
            <a:endCxn id="30" idx="0"/>
          </p:cNvCxnSpPr>
          <p:nvPr/>
        </p:nvCxnSpPr>
        <p:spPr>
          <a:xfrm rot="5400000">
            <a:off x="3410015" y="-209678"/>
            <a:ext cx="785267" cy="4888098"/>
          </a:xfrm>
          <a:prstGeom prst="bentConnector3">
            <a:avLst>
              <a:gd name="adj1" fmla="val 50000"/>
            </a:avLst>
          </a:prstGeom>
          <a:ln w="28575"/>
        </p:spPr>
        <p:style>
          <a:lnRef idx="2">
            <a:schemeClr val="accent1"/>
          </a:lnRef>
          <a:fillRef idx="0">
            <a:schemeClr val="accent1"/>
          </a:fillRef>
          <a:effectRef idx="1">
            <a:schemeClr val="accent1"/>
          </a:effectRef>
          <a:fontRef idx="minor">
            <a:schemeClr val="tx1"/>
          </a:fontRef>
        </p:style>
      </p:cxnSp>
      <p:cxnSp>
        <p:nvCxnSpPr>
          <p:cNvPr id="309" name="Connector: Elbow 308">
            <a:extLst>
              <a:ext uri="{FF2B5EF4-FFF2-40B4-BE49-F238E27FC236}">
                <a16:creationId xmlns:a16="http://schemas.microsoft.com/office/drawing/2014/main" id="{734834D0-CCAA-55C1-B67B-F33DAD9D0B98}"/>
              </a:ext>
            </a:extLst>
          </p:cNvPr>
          <p:cNvCxnSpPr>
            <a:cxnSpLocks/>
            <a:stCxn id="5" idx="2"/>
            <a:endCxn id="33" idx="0"/>
          </p:cNvCxnSpPr>
          <p:nvPr/>
        </p:nvCxnSpPr>
        <p:spPr>
          <a:xfrm rot="5400000">
            <a:off x="4818922" y="1218575"/>
            <a:ext cx="804613" cy="2050939"/>
          </a:xfrm>
          <a:prstGeom prst="bentConnector3">
            <a:avLst>
              <a:gd name="adj1" fmla="val 50000"/>
            </a:avLst>
          </a:prstGeom>
          <a:ln w="28575"/>
        </p:spPr>
        <p:style>
          <a:lnRef idx="2">
            <a:schemeClr val="accent1"/>
          </a:lnRef>
          <a:fillRef idx="0">
            <a:schemeClr val="accent1"/>
          </a:fillRef>
          <a:effectRef idx="1">
            <a:schemeClr val="accent1"/>
          </a:effectRef>
          <a:fontRef idx="minor">
            <a:schemeClr val="tx1"/>
          </a:fontRef>
        </p:style>
      </p:cxnSp>
      <p:cxnSp>
        <p:nvCxnSpPr>
          <p:cNvPr id="310" name="Connector: Elbow 309">
            <a:extLst>
              <a:ext uri="{FF2B5EF4-FFF2-40B4-BE49-F238E27FC236}">
                <a16:creationId xmlns:a16="http://schemas.microsoft.com/office/drawing/2014/main" id="{AFD24EB3-126A-21CB-1BA1-5BB2C2FC130C}"/>
              </a:ext>
            </a:extLst>
          </p:cNvPr>
          <p:cNvCxnSpPr>
            <a:cxnSpLocks/>
            <a:stCxn id="5" idx="2"/>
            <a:endCxn id="35" idx="0"/>
          </p:cNvCxnSpPr>
          <p:nvPr/>
        </p:nvCxnSpPr>
        <p:spPr>
          <a:xfrm rot="16200000" flipH="1">
            <a:off x="6071152" y="2017282"/>
            <a:ext cx="803611" cy="452521"/>
          </a:xfrm>
          <a:prstGeom prst="bentConnector3">
            <a:avLst>
              <a:gd name="adj1" fmla="val 50000"/>
            </a:avLst>
          </a:prstGeom>
          <a:ln w="28575"/>
        </p:spPr>
        <p:style>
          <a:lnRef idx="2">
            <a:schemeClr val="accent1"/>
          </a:lnRef>
          <a:fillRef idx="0">
            <a:schemeClr val="accent1"/>
          </a:fillRef>
          <a:effectRef idx="1">
            <a:schemeClr val="accent1"/>
          </a:effectRef>
          <a:fontRef idx="minor">
            <a:schemeClr val="tx1"/>
          </a:fontRef>
        </p:style>
      </p:cxnSp>
      <p:cxnSp>
        <p:nvCxnSpPr>
          <p:cNvPr id="311" name="Connector: Elbow 310">
            <a:extLst>
              <a:ext uri="{FF2B5EF4-FFF2-40B4-BE49-F238E27FC236}">
                <a16:creationId xmlns:a16="http://schemas.microsoft.com/office/drawing/2014/main" id="{D5157B94-3E21-2B74-D123-8CBA8F611205}"/>
              </a:ext>
            </a:extLst>
          </p:cNvPr>
          <p:cNvCxnSpPr>
            <a:cxnSpLocks/>
            <a:stCxn id="5" idx="2"/>
            <a:endCxn id="64" idx="0"/>
          </p:cNvCxnSpPr>
          <p:nvPr/>
        </p:nvCxnSpPr>
        <p:spPr>
          <a:xfrm rot="16200000" flipH="1">
            <a:off x="7561234" y="527201"/>
            <a:ext cx="803611" cy="3432684"/>
          </a:xfrm>
          <a:prstGeom prst="bentConnector3">
            <a:avLst>
              <a:gd name="adj1" fmla="val 50000"/>
            </a:avLst>
          </a:prstGeom>
          <a:ln w="28575"/>
        </p:spPr>
        <p:style>
          <a:lnRef idx="2">
            <a:schemeClr val="accent1"/>
          </a:lnRef>
          <a:fillRef idx="0">
            <a:schemeClr val="accent1"/>
          </a:fillRef>
          <a:effectRef idx="1">
            <a:schemeClr val="accent1"/>
          </a:effectRef>
          <a:fontRef idx="minor">
            <a:schemeClr val="tx1"/>
          </a:fontRef>
        </p:style>
      </p:cxnSp>
      <p:cxnSp>
        <p:nvCxnSpPr>
          <p:cNvPr id="312" name="Connector: Elbow 311">
            <a:extLst>
              <a:ext uri="{FF2B5EF4-FFF2-40B4-BE49-F238E27FC236}">
                <a16:creationId xmlns:a16="http://schemas.microsoft.com/office/drawing/2014/main" id="{0F40F6EE-8212-6FBF-AAD8-C1842C36FF29}"/>
              </a:ext>
            </a:extLst>
          </p:cNvPr>
          <p:cNvCxnSpPr>
            <a:cxnSpLocks/>
            <a:stCxn id="84" idx="2"/>
            <a:endCxn id="151" idx="0"/>
          </p:cNvCxnSpPr>
          <p:nvPr/>
        </p:nvCxnSpPr>
        <p:spPr>
          <a:xfrm rot="16200000" flipH="1">
            <a:off x="3288857" y="4136799"/>
            <a:ext cx="1043647" cy="609676"/>
          </a:xfrm>
          <a:prstGeom prst="bentConnector3">
            <a:avLst>
              <a:gd name="adj1" fmla="val 50000"/>
            </a:avLst>
          </a:prstGeom>
          <a:ln w="28575"/>
        </p:spPr>
        <p:style>
          <a:lnRef idx="2">
            <a:schemeClr val="accent1"/>
          </a:lnRef>
          <a:fillRef idx="0">
            <a:schemeClr val="accent1"/>
          </a:fillRef>
          <a:effectRef idx="1">
            <a:schemeClr val="accent1"/>
          </a:effectRef>
          <a:fontRef idx="minor">
            <a:schemeClr val="tx1"/>
          </a:fontRef>
        </p:style>
      </p:cxnSp>
      <p:cxnSp>
        <p:nvCxnSpPr>
          <p:cNvPr id="330" name="Connector: Elbow 329">
            <a:extLst>
              <a:ext uri="{FF2B5EF4-FFF2-40B4-BE49-F238E27FC236}">
                <a16:creationId xmlns:a16="http://schemas.microsoft.com/office/drawing/2014/main" id="{9F637C3F-F7D0-F722-E541-428B2F26CEFB}"/>
              </a:ext>
            </a:extLst>
          </p:cNvPr>
          <p:cNvCxnSpPr>
            <a:cxnSpLocks/>
            <a:stCxn id="87" idx="2"/>
            <a:endCxn id="151" idx="0"/>
          </p:cNvCxnSpPr>
          <p:nvPr/>
        </p:nvCxnSpPr>
        <p:spPr>
          <a:xfrm rot="5400000">
            <a:off x="3880222" y="4144497"/>
            <a:ext cx="1054260" cy="583668"/>
          </a:xfrm>
          <a:prstGeom prst="bentConnector3">
            <a:avLst>
              <a:gd name="adj1" fmla="val 50542"/>
            </a:avLst>
          </a:prstGeom>
          <a:ln w="28575"/>
        </p:spPr>
        <p:style>
          <a:lnRef idx="2">
            <a:schemeClr val="accent1"/>
          </a:lnRef>
          <a:fillRef idx="0">
            <a:schemeClr val="accent1"/>
          </a:fillRef>
          <a:effectRef idx="1">
            <a:schemeClr val="accent1"/>
          </a:effectRef>
          <a:fontRef idx="minor">
            <a:schemeClr val="tx1"/>
          </a:fontRef>
        </p:style>
      </p:cxnSp>
      <p:cxnSp>
        <p:nvCxnSpPr>
          <p:cNvPr id="333" name="Connector: Elbow 332">
            <a:extLst>
              <a:ext uri="{FF2B5EF4-FFF2-40B4-BE49-F238E27FC236}">
                <a16:creationId xmlns:a16="http://schemas.microsoft.com/office/drawing/2014/main" id="{B978DDA9-E89D-FD74-2D37-EC711944D130}"/>
              </a:ext>
            </a:extLst>
          </p:cNvPr>
          <p:cNvCxnSpPr>
            <a:cxnSpLocks/>
            <a:stCxn id="151" idx="2"/>
            <a:endCxn id="183" idx="0"/>
          </p:cNvCxnSpPr>
          <p:nvPr/>
        </p:nvCxnSpPr>
        <p:spPr>
          <a:xfrm rot="5400000">
            <a:off x="3836353" y="5727943"/>
            <a:ext cx="558330" cy="1"/>
          </a:xfrm>
          <a:prstGeom prst="bentConnector3">
            <a:avLst>
              <a:gd name="adj1" fmla="val 50000"/>
            </a:avLst>
          </a:prstGeom>
          <a:ln w="28575"/>
        </p:spPr>
        <p:style>
          <a:lnRef idx="2">
            <a:schemeClr val="accent1"/>
          </a:lnRef>
          <a:fillRef idx="0">
            <a:schemeClr val="accent1"/>
          </a:fillRef>
          <a:effectRef idx="1">
            <a:schemeClr val="accent1"/>
          </a:effectRef>
          <a:fontRef idx="minor">
            <a:schemeClr val="tx1"/>
          </a:fontRef>
        </p:style>
      </p:cxnSp>
      <p:cxnSp>
        <p:nvCxnSpPr>
          <p:cNvPr id="336" name="Connector: Elbow 335">
            <a:extLst>
              <a:ext uri="{FF2B5EF4-FFF2-40B4-BE49-F238E27FC236}">
                <a16:creationId xmlns:a16="http://schemas.microsoft.com/office/drawing/2014/main" id="{01CD15DE-16F9-B7DC-2249-853FF4EF0063}"/>
              </a:ext>
            </a:extLst>
          </p:cNvPr>
          <p:cNvCxnSpPr>
            <a:cxnSpLocks/>
            <a:stCxn id="107" idx="2"/>
            <a:endCxn id="199" idx="0"/>
          </p:cNvCxnSpPr>
          <p:nvPr/>
        </p:nvCxnSpPr>
        <p:spPr>
          <a:xfrm rot="16200000" flipH="1">
            <a:off x="8294739" y="4026222"/>
            <a:ext cx="764971" cy="1109503"/>
          </a:xfrm>
          <a:prstGeom prst="bentConnector3">
            <a:avLst>
              <a:gd name="adj1" fmla="val 50000"/>
            </a:avLst>
          </a:prstGeom>
          <a:ln w="28575"/>
        </p:spPr>
        <p:style>
          <a:lnRef idx="2">
            <a:schemeClr val="accent1"/>
          </a:lnRef>
          <a:fillRef idx="0">
            <a:schemeClr val="accent1"/>
          </a:fillRef>
          <a:effectRef idx="1">
            <a:schemeClr val="accent1"/>
          </a:effectRef>
          <a:fontRef idx="minor">
            <a:schemeClr val="tx1"/>
          </a:fontRef>
        </p:style>
      </p:cxnSp>
      <p:cxnSp>
        <p:nvCxnSpPr>
          <p:cNvPr id="337" name="Connector: Elbow 336">
            <a:extLst>
              <a:ext uri="{FF2B5EF4-FFF2-40B4-BE49-F238E27FC236}">
                <a16:creationId xmlns:a16="http://schemas.microsoft.com/office/drawing/2014/main" id="{AE86B880-92AD-9AEA-6747-68FB4BAEDD12}"/>
              </a:ext>
            </a:extLst>
          </p:cNvPr>
          <p:cNvCxnSpPr>
            <a:cxnSpLocks/>
            <a:stCxn id="99" idx="2"/>
            <a:endCxn id="213" idx="0"/>
          </p:cNvCxnSpPr>
          <p:nvPr/>
        </p:nvCxnSpPr>
        <p:spPr>
          <a:xfrm rot="5400000">
            <a:off x="6397305" y="5146862"/>
            <a:ext cx="603830" cy="1"/>
          </a:xfrm>
          <a:prstGeom prst="bentConnector3">
            <a:avLst>
              <a:gd name="adj1" fmla="val 50000"/>
            </a:avLst>
          </a:prstGeom>
          <a:ln w="28575"/>
        </p:spPr>
        <p:style>
          <a:lnRef idx="2">
            <a:schemeClr val="accent1"/>
          </a:lnRef>
          <a:fillRef idx="0">
            <a:schemeClr val="accent1"/>
          </a:fillRef>
          <a:effectRef idx="1">
            <a:schemeClr val="accent1"/>
          </a:effectRef>
          <a:fontRef idx="minor">
            <a:schemeClr val="tx1"/>
          </a:fontRef>
        </p:style>
      </p:cxnSp>
      <p:cxnSp>
        <p:nvCxnSpPr>
          <p:cNvPr id="342" name="Connector: Elbow 341">
            <a:extLst>
              <a:ext uri="{FF2B5EF4-FFF2-40B4-BE49-F238E27FC236}">
                <a16:creationId xmlns:a16="http://schemas.microsoft.com/office/drawing/2014/main" id="{D515F3A9-2C27-9645-0C8C-313860FFDECE}"/>
              </a:ext>
            </a:extLst>
          </p:cNvPr>
          <p:cNvCxnSpPr>
            <a:cxnSpLocks/>
            <a:stCxn id="105" idx="2"/>
            <a:endCxn id="199" idx="0"/>
          </p:cNvCxnSpPr>
          <p:nvPr/>
        </p:nvCxnSpPr>
        <p:spPr>
          <a:xfrm rot="5400000">
            <a:off x="8847849" y="4579331"/>
            <a:ext cx="768257" cy="1"/>
          </a:xfrm>
          <a:prstGeom prst="bentConnector3">
            <a:avLst>
              <a:gd name="adj1" fmla="val 50000"/>
            </a:avLst>
          </a:prstGeom>
          <a:ln w="28575"/>
        </p:spPr>
        <p:style>
          <a:lnRef idx="2">
            <a:schemeClr val="accent1"/>
          </a:lnRef>
          <a:fillRef idx="0">
            <a:schemeClr val="accent1"/>
          </a:fillRef>
          <a:effectRef idx="1">
            <a:schemeClr val="accent1"/>
          </a:effectRef>
          <a:fontRef idx="minor">
            <a:schemeClr val="tx1"/>
          </a:fontRef>
        </p:style>
      </p:cxnSp>
      <p:cxnSp>
        <p:nvCxnSpPr>
          <p:cNvPr id="343" name="Connector: Elbow 342">
            <a:extLst>
              <a:ext uri="{FF2B5EF4-FFF2-40B4-BE49-F238E27FC236}">
                <a16:creationId xmlns:a16="http://schemas.microsoft.com/office/drawing/2014/main" id="{C6E3A76A-C466-A272-568C-6BC94ECB920F}"/>
              </a:ext>
            </a:extLst>
          </p:cNvPr>
          <p:cNvCxnSpPr>
            <a:cxnSpLocks/>
            <a:stCxn id="103" idx="2"/>
            <a:endCxn id="199" idx="0"/>
          </p:cNvCxnSpPr>
          <p:nvPr/>
        </p:nvCxnSpPr>
        <p:spPr>
          <a:xfrm rot="5400000">
            <a:off x="9425556" y="4004437"/>
            <a:ext cx="765443" cy="1152602"/>
          </a:xfrm>
          <a:prstGeom prst="bentConnector3">
            <a:avLst>
              <a:gd name="adj1" fmla="val 50000"/>
            </a:avLst>
          </a:prstGeom>
          <a:ln w="28575"/>
        </p:spPr>
        <p:style>
          <a:lnRef idx="2">
            <a:schemeClr val="accent1"/>
          </a:lnRef>
          <a:fillRef idx="0">
            <a:schemeClr val="accent1"/>
          </a:fillRef>
          <a:effectRef idx="1">
            <a:schemeClr val="accent1"/>
          </a:effectRef>
          <a:fontRef idx="minor">
            <a:schemeClr val="tx1"/>
          </a:fontRef>
        </p:style>
      </p:cxnSp>
      <p:cxnSp>
        <p:nvCxnSpPr>
          <p:cNvPr id="344" name="Connector: Elbow 343">
            <a:extLst>
              <a:ext uri="{FF2B5EF4-FFF2-40B4-BE49-F238E27FC236}">
                <a16:creationId xmlns:a16="http://schemas.microsoft.com/office/drawing/2014/main" id="{F88F5F20-0C2B-6D32-86F3-5DA5EA1A1AC9}"/>
              </a:ext>
            </a:extLst>
          </p:cNvPr>
          <p:cNvCxnSpPr>
            <a:cxnSpLocks/>
            <a:stCxn id="101" idx="2"/>
            <a:endCxn id="163" idx="0"/>
          </p:cNvCxnSpPr>
          <p:nvPr/>
        </p:nvCxnSpPr>
        <p:spPr>
          <a:xfrm rot="5400000">
            <a:off x="11234504" y="4434000"/>
            <a:ext cx="617105" cy="89685"/>
          </a:xfrm>
          <a:prstGeom prst="bentConnector3">
            <a:avLst>
              <a:gd name="adj1" fmla="val 50000"/>
            </a:avLst>
          </a:prstGeom>
          <a:ln w="28575"/>
        </p:spPr>
        <p:style>
          <a:lnRef idx="2">
            <a:schemeClr val="accent1"/>
          </a:lnRef>
          <a:fillRef idx="0">
            <a:schemeClr val="accent1"/>
          </a:fillRef>
          <a:effectRef idx="1">
            <a:schemeClr val="accent1"/>
          </a:effectRef>
          <a:fontRef idx="minor">
            <a:schemeClr val="tx1"/>
          </a:fontRef>
        </p:style>
      </p:cxnSp>
      <p:cxnSp>
        <p:nvCxnSpPr>
          <p:cNvPr id="363" name="Connector: Elbow 362">
            <a:extLst>
              <a:ext uri="{FF2B5EF4-FFF2-40B4-BE49-F238E27FC236}">
                <a16:creationId xmlns:a16="http://schemas.microsoft.com/office/drawing/2014/main" id="{85A8E819-BD53-9C78-1EAC-DD8EB9EED892}"/>
              </a:ext>
            </a:extLst>
          </p:cNvPr>
          <p:cNvCxnSpPr>
            <a:cxnSpLocks/>
            <a:stCxn id="99" idx="2"/>
            <a:endCxn id="151" idx="3"/>
          </p:cNvCxnSpPr>
          <p:nvPr/>
        </p:nvCxnSpPr>
        <p:spPr>
          <a:xfrm rot="5400000">
            <a:off x="5675118" y="4182017"/>
            <a:ext cx="361173" cy="1687032"/>
          </a:xfrm>
          <a:prstGeom prst="bentConnector2">
            <a:avLst/>
          </a:prstGeom>
          <a:ln w="285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6558992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Rectangle 121">
            <a:extLst>
              <a:ext uri="{FF2B5EF4-FFF2-40B4-BE49-F238E27FC236}">
                <a16:creationId xmlns:a16="http://schemas.microsoft.com/office/drawing/2014/main" id="{EA0E72C6-339A-EB97-4253-B3BB81B3F30A}"/>
              </a:ext>
            </a:extLst>
          </p:cNvPr>
          <p:cNvSpPr/>
          <p:nvPr/>
        </p:nvSpPr>
        <p:spPr>
          <a:xfrm>
            <a:off x="3460830" y="279768"/>
            <a:ext cx="5020085" cy="482596"/>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2FF75A7B-D6B5-84D6-538A-9239DE1E067A}"/>
              </a:ext>
            </a:extLst>
          </p:cNvPr>
          <p:cNvSpPr>
            <a:spLocks noGrp="1"/>
          </p:cNvSpPr>
          <p:nvPr>
            <p:ph type="title"/>
          </p:nvPr>
        </p:nvSpPr>
        <p:spPr>
          <a:xfrm>
            <a:off x="3079691" y="-44740"/>
            <a:ext cx="5886450" cy="840043"/>
          </a:xfrm>
        </p:spPr>
        <p:txBody>
          <a:bodyPr>
            <a:normAutofit/>
          </a:bodyPr>
          <a:lstStyle/>
          <a:p>
            <a:pPr algn="ctr"/>
            <a:r>
              <a:rPr lang="en-US" sz="4000" b="1">
                <a:latin typeface="+mn-lt"/>
              </a:rPr>
              <a:t>TEAM INTEGRATION</a:t>
            </a:r>
          </a:p>
        </p:txBody>
      </p:sp>
      <p:pic>
        <p:nvPicPr>
          <p:cNvPr id="7" name="Content Placeholder 6" descr="Diagram of a wind turbine&#10;&#10;Description automatically generated">
            <a:extLst>
              <a:ext uri="{FF2B5EF4-FFF2-40B4-BE49-F238E27FC236}">
                <a16:creationId xmlns:a16="http://schemas.microsoft.com/office/drawing/2014/main" id="{A3D32583-A6D4-075A-B66A-48A61A71B3B9}"/>
              </a:ext>
            </a:extLst>
          </p:cNvPr>
          <p:cNvPicPr>
            <a:picLocks noGrp="1" noChangeAspect="1"/>
          </p:cNvPicPr>
          <p:nvPr>
            <p:ph idx="1"/>
          </p:nvPr>
        </p:nvPicPr>
        <p:blipFill>
          <a:blip r:embed="rId3"/>
          <a:stretch>
            <a:fillRect/>
          </a:stretch>
        </p:blipFill>
        <p:spPr>
          <a:xfrm>
            <a:off x="4378274" y="3256074"/>
            <a:ext cx="3624009" cy="2399768"/>
          </a:xfrm>
        </p:spPr>
      </p:pic>
      <p:sp>
        <p:nvSpPr>
          <p:cNvPr id="8" name="Rectangle 7">
            <a:extLst>
              <a:ext uri="{FF2B5EF4-FFF2-40B4-BE49-F238E27FC236}">
                <a16:creationId xmlns:a16="http://schemas.microsoft.com/office/drawing/2014/main" id="{3A98971B-4E73-FFD2-CAB3-63CA66AD3BC9}"/>
              </a:ext>
            </a:extLst>
          </p:cNvPr>
          <p:cNvSpPr/>
          <p:nvPr/>
        </p:nvSpPr>
        <p:spPr>
          <a:xfrm>
            <a:off x="102537" y="752244"/>
            <a:ext cx="1772756" cy="866717"/>
          </a:xfrm>
          <a:prstGeom prst="rect">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BEng Civil Group 3 </a:t>
            </a:r>
          </a:p>
        </p:txBody>
      </p:sp>
      <p:sp>
        <p:nvSpPr>
          <p:cNvPr id="13" name="Rectangle 12">
            <a:extLst>
              <a:ext uri="{FF2B5EF4-FFF2-40B4-BE49-F238E27FC236}">
                <a16:creationId xmlns:a16="http://schemas.microsoft.com/office/drawing/2014/main" id="{BDD68615-2B9C-0DC2-A8C8-9789480DB7E5}"/>
              </a:ext>
            </a:extLst>
          </p:cNvPr>
          <p:cNvSpPr/>
          <p:nvPr/>
        </p:nvSpPr>
        <p:spPr>
          <a:xfrm>
            <a:off x="98937" y="4479576"/>
            <a:ext cx="1772756" cy="866717"/>
          </a:xfrm>
          <a:prstGeom prst="rect">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t>BEng Mechanical       Group 4 </a:t>
            </a:r>
          </a:p>
        </p:txBody>
      </p:sp>
      <p:sp>
        <p:nvSpPr>
          <p:cNvPr id="14" name="Rectangle 13">
            <a:extLst>
              <a:ext uri="{FF2B5EF4-FFF2-40B4-BE49-F238E27FC236}">
                <a16:creationId xmlns:a16="http://schemas.microsoft.com/office/drawing/2014/main" id="{8DCA1EFF-CB36-E7D4-170F-2A2E6FB2484B}"/>
              </a:ext>
            </a:extLst>
          </p:cNvPr>
          <p:cNvSpPr/>
          <p:nvPr/>
        </p:nvSpPr>
        <p:spPr>
          <a:xfrm>
            <a:off x="98937" y="5730674"/>
            <a:ext cx="1772756" cy="866717"/>
          </a:xfrm>
          <a:prstGeom prst="rect">
            <a:avLst/>
          </a:prstGeom>
          <a:solidFill>
            <a:schemeClr val="bg2">
              <a:lumMod val="25000"/>
            </a:schemeClr>
          </a:solidFill>
          <a:ln>
            <a:solidFill>
              <a:schemeClr val="bg1">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t>BEng Mechanical Group 3 </a:t>
            </a:r>
          </a:p>
        </p:txBody>
      </p:sp>
      <p:sp>
        <p:nvSpPr>
          <p:cNvPr id="17" name="Rectangle 16">
            <a:extLst>
              <a:ext uri="{FF2B5EF4-FFF2-40B4-BE49-F238E27FC236}">
                <a16:creationId xmlns:a16="http://schemas.microsoft.com/office/drawing/2014/main" id="{F1FF8606-C309-B662-DABF-68BFE6B990C6}"/>
              </a:ext>
            </a:extLst>
          </p:cNvPr>
          <p:cNvSpPr/>
          <p:nvPr/>
        </p:nvSpPr>
        <p:spPr>
          <a:xfrm>
            <a:off x="77806" y="3257550"/>
            <a:ext cx="1772756" cy="866717"/>
          </a:xfrm>
          <a:prstGeom prst="rect">
            <a:avLst/>
          </a:prstGeom>
          <a:solidFill>
            <a:schemeClr val="bg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t>BEng EESE Group 3</a:t>
            </a:r>
          </a:p>
        </p:txBody>
      </p:sp>
      <p:sp>
        <p:nvSpPr>
          <p:cNvPr id="28" name="Rectangle 27">
            <a:extLst>
              <a:ext uri="{FF2B5EF4-FFF2-40B4-BE49-F238E27FC236}">
                <a16:creationId xmlns:a16="http://schemas.microsoft.com/office/drawing/2014/main" id="{A3221E1A-D98D-2C88-4B89-56D95A023917}"/>
              </a:ext>
            </a:extLst>
          </p:cNvPr>
          <p:cNvSpPr/>
          <p:nvPr/>
        </p:nvSpPr>
        <p:spPr>
          <a:xfrm>
            <a:off x="88815" y="2008895"/>
            <a:ext cx="1772756" cy="866717"/>
          </a:xfrm>
          <a:prstGeom prst="rect">
            <a:avLst/>
          </a:prstGeom>
          <a:solidFill>
            <a:schemeClr val="bg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t>MEng EESE Group 3</a:t>
            </a:r>
          </a:p>
        </p:txBody>
      </p:sp>
      <p:sp>
        <p:nvSpPr>
          <p:cNvPr id="35" name="Rectangle 34">
            <a:extLst>
              <a:ext uri="{FF2B5EF4-FFF2-40B4-BE49-F238E27FC236}">
                <a16:creationId xmlns:a16="http://schemas.microsoft.com/office/drawing/2014/main" id="{5E012A9B-0A81-ED02-6788-0A74DAB2B9A2}"/>
              </a:ext>
            </a:extLst>
          </p:cNvPr>
          <p:cNvSpPr/>
          <p:nvPr/>
        </p:nvSpPr>
        <p:spPr>
          <a:xfrm>
            <a:off x="10346725" y="1154292"/>
            <a:ext cx="1772756" cy="866717"/>
          </a:xfrm>
          <a:prstGeom prst="rect">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BEng Civil Group 3 </a:t>
            </a:r>
          </a:p>
        </p:txBody>
      </p:sp>
      <p:sp>
        <p:nvSpPr>
          <p:cNvPr id="37" name="Rectangle 36">
            <a:extLst>
              <a:ext uri="{FF2B5EF4-FFF2-40B4-BE49-F238E27FC236}">
                <a16:creationId xmlns:a16="http://schemas.microsoft.com/office/drawing/2014/main" id="{490C4C8E-E1B1-AF67-4E54-F8C3AFDFF0F5}"/>
              </a:ext>
            </a:extLst>
          </p:cNvPr>
          <p:cNvSpPr/>
          <p:nvPr/>
        </p:nvSpPr>
        <p:spPr>
          <a:xfrm>
            <a:off x="10369047" y="5209762"/>
            <a:ext cx="1772756" cy="866717"/>
          </a:xfrm>
          <a:prstGeom prst="rect">
            <a:avLst/>
          </a:prstGeom>
          <a:solidFill>
            <a:schemeClr val="bg2">
              <a:lumMod val="25000"/>
            </a:schemeClr>
          </a:solidFill>
          <a:ln>
            <a:solidFill>
              <a:schemeClr val="bg1">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t>BEng Mechanical Group 3 </a:t>
            </a:r>
          </a:p>
        </p:txBody>
      </p:sp>
      <p:sp>
        <p:nvSpPr>
          <p:cNvPr id="39" name="Rectangle 38">
            <a:extLst>
              <a:ext uri="{FF2B5EF4-FFF2-40B4-BE49-F238E27FC236}">
                <a16:creationId xmlns:a16="http://schemas.microsoft.com/office/drawing/2014/main" id="{14CD2CAE-1A61-D8DA-9DAE-67A3EB5BB41D}"/>
              </a:ext>
            </a:extLst>
          </p:cNvPr>
          <p:cNvSpPr/>
          <p:nvPr/>
        </p:nvSpPr>
        <p:spPr>
          <a:xfrm>
            <a:off x="10369544" y="3899629"/>
            <a:ext cx="1772756" cy="866717"/>
          </a:xfrm>
          <a:prstGeom prst="rect">
            <a:avLst/>
          </a:prstGeom>
          <a:solidFill>
            <a:schemeClr val="bg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t>BEng EESE Group 3</a:t>
            </a:r>
          </a:p>
        </p:txBody>
      </p:sp>
      <p:sp>
        <p:nvSpPr>
          <p:cNvPr id="40" name="Rectangle 39">
            <a:extLst>
              <a:ext uri="{FF2B5EF4-FFF2-40B4-BE49-F238E27FC236}">
                <a16:creationId xmlns:a16="http://schemas.microsoft.com/office/drawing/2014/main" id="{730D7662-C9BE-0189-35A0-4DEA7CD123AA}"/>
              </a:ext>
            </a:extLst>
          </p:cNvPr>
          <p:cNvSpPr/>
          <p:nvPr/>
        </p:nvSpPr>
        <p:spPr>
          <a:xfrm>
            <a:off x="10346725" y="2567253"/>
            <a:ext cx="1772756" cy="866717"/>
          </a:xfrm>
          <a:prstGeom prst="rect">
            <a:avLst/>
          </a:prstGeom>
          <a:solidFill>
            <a:schemeClr val="bg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t>MEng EESE Group 3</a:t>
            </a:r>
          </a:p>
        </p:txBody>
      </p:sp>
      <p:sp>
        <p:nvSpPr>
          <p:cNvPr id="42" name="Rectangle: Rounded Corners 41">
            <a:extLst>
              <a:ext uri="{FF2B5EF4-FFF2-40B4-BE49-F238E27FC236}">
                <a16:creationId xmlns:a16="http://schemas.microsoft.com/office/drawing/2014/main" id="{E2F38AF7-84A7-FA3D-A610-C8E13DF8B20C}"/>
              </a:ext>
            </a:extLst>
          </p:cNvPr>
          <p:cNvSpPr/>
          <p:nvPr/>
        </p:nvSpPr>
        <p:spPr>
          <a:xfrm>
            <a:off x="8675323" y="1584597"/>
            <a:ext cx="1083939" cy="1232298"/>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cs typeface="Segoe UI"/>
              </a:rPr>
              <a:t>Number of wind turbines.</a:t>
            </a:r>
          </a:p>
          <a:p>
            <a:pPr algn="ctr"/>
            <a:r>
              <a:rPr lang="en-US" sz="1200">
                <a:solidFill>
                  <a:schemeClr val="tx1"/>
                </a:solidFill>
                <a:cs typeface="Segoe UI"/>
              </a:rPr>
              <a:t>Area required by turbines. </a:t>
            </a:r>
            <a:endParaRPr lang="en-US">
              <a:solidFill>
                <a:schemeClr val="tx1"/>
              </a:solidFill>
            </a:endParaRPr>
          </a:p>
        </p:txBody>
      </p:sp>
      <p:sp>
        <p:nvSpPr>
          <p:cNvPr id="43" name="Rectangle: Rounded Corners 42">
            <a:extLst>
              <a:ext uri="{FF2B5EF4-FFF2-40B4-BE49-F238E27FC236}">
                <a16:creationId xmlns:a16="http://schemas.microsoft.com/office/drawing/2014/main" id="{33EAF5BF-B286-CCC9-1970-F0BFB7D85D4E}"/>
              </a:ext>
            </a:extLst>
          </p:cNvPr>
          <p:cNvSpPr/>
          <p:nvPr/>
        </p:nvSpPr>
        <p:spPr>
          <a:xfrm>
            <a:off x="2651101" y="1767390"/>
            <a:ext cx="1025959" cy="884296"/>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200" baseline="0">
                <a:solidFill>
                  <a:schemeClr val="tx1"/>
                </a:solidFill>
                <a:latin typeface="Aptos"/>
                <a:ea typeface="Segoe UI"/>
                <a:cs typeface="Segoe UI"/>
              </a:rPr>
              <a:t>Location</a:t>
            </a:r>
            <a:r>
              <a:rPr lang="en-US" sz="1200">
                <a:solidFill>
                  <a:schemeClr val="tx1"/>
                </a:solidFill>
                <a:latin typeface="Aptos"/>
                <a:ea typeface="Segoe UI"/>
                <a:cs typeface="Segoe UI"/>
              </a:rPr>
              <a:t>.</a:t>
            </a:r>
            <a:endParaRPr lang="en-US" sz="1200">
              <a:solidFill>
                <a:schemeClr val="tx1"/>
              </a:solidFill>
              <a:cs typeface="Segoe UI"/>
            </a:endParaRPr>
          </a:p>
          <a:p>
            <a:pPr algn="ctr" rtl="0"/>
            <a:r>
              <a:rPr lang="en-US" sz="1200">
                <a:solidFill>
                  <a:schemeClr val="tx1"/>
                </a:solidFill>
                <a:latin typeface="Aptos"/>
                <a:ea typeface="Segoe UI"/>
                <a:cs typeface="Segoe UI"/>
              </a:rPr>
              <a:t>Height</a:t>
            </a:r>
            <a:r>
              <a:rPr lang="en-US" sz="1200" baseline="0">
                <a:solidFill>
                  <a:schemeClr val="tx1"/>
                </a:solidFill>
                <a:latin typeface="Aptos"/>
                <a:ea typeface="Segoe UI"/>
                <a:cs typeface="Segoe UI"/>
              </a:rPr>
              <a:t> of tower.</a:t>
            </a:r>
            <a:endParaRPr lang="en-US" sz="1200">
              <a:solidFill>
                <a:schemeClr val="tx1"/>
              </a:solidFill>
            </a:endParaRPr>
          </a:p>
        </p:txBody>
      </p:sp>
      <p:sp>
        <p:nvSpPr>
          <p:cNvPr id="44" name="Rectangle: Rounded Corners 43">
            <a:extLst>
              <a:ext uri="{FF2B5EF4-FFF2-40B4-BE49-F238E27FC236}">
                <a16:creationId xmlns:a16="http://schemas.microsoft.com/office/drawing/2014/main" id="{D23FD40D-36D1-38F2-1E5D-B69D0F4F9B62}"/>
              </a:ext>
            </a:extLst>
          </p:cNvPr>
          <p:cNvSpPr/>
          <p:nvPr/>
        </p:nvSpPr>
        <p:spPr>
          <a:xfrm>
            <a:off x="2651100" y="3404220"/>
            <a:ext cx="1025959" cy="755040"/>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200">
                <a:solidFill>
                  <a:schemeClr val="tx1"/>
                </a:solidFill>
                <a:latin typeface="Aptos"/>
                <a:cs typeface="Segoe UI"/>
              </a:rPr>
              <a:t>Annual energy production target</a:t>
            </a:r>
            <a:r>
              <a:rPr lang="en-US" sz="1200">
                <a:solidFill>
                  <a:srgbClr val="FFFFFF"/>
                </a:solidFill>
                <a:latin typeface="Aptos"/>
                <a:cs typeface="Segoe UI"/>
              </a:rPr>
              <a:t>.</a:t>
            </a:r>
            <a:endParaRPr lang="en-US" sz="1200">
              <a:cs typeface="Segoe UI"/>
            </a:endParaRPr>
          </a:p>
        </p:txBody>
      </p:sp>
      <p:sp>
        <p:nvSpPr>
          <p:cNvPr id="46" name="Rectangle: Rounded Corners 45">
            <a:extLst>
              <a:ext uri="{FF2B5EF4-FFF2-40B4-BE49-F238E27FC236}">
                <a16:creationId xmlns:a16="http://schemas.microsoft.com/office/drawing/2014/main" id="{16BFA2C9-F5FC-E699-B60D-CC938AAEA644}"/>
              </a:ext>
            </a:extLst>
          </p:cNvPr>
          <p:cNvSpPr/>
          <p:nvPr/>
        </p:nvSpPr>
        <p:spPr>
          <a:xfrm>
            <a:off x="2651100" y="5034836"/>
            <a:ext cx="1025959" cy="1288813"/>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200">
                <a:solidFill>
                  <a:schemeClr val="tx1"/>
                </a:solidFill>
                <a:latin typeface="Aptos"/>
                <a:cs typeface="Segoe UI"/>
              </a:rPr>
              <a:t>Percentage of annual energy target met by each group. </a:t>
            </a:r>
            <a:endParaRPr lang="en-US">
              <a:solidFill>
                <a:schemeClr val="tx1"/>
              </a:solidFill>
            </a:endParaRPr>
          </a:p>
        </p:txBody>
      </p:sp>
      <p:sp>
        <p:nvSpPr>
          <p:cNvPr id="48" name="Rectangle: Rounded Corners 47">
            <a:extLst>
              <a:ext uri="{FF2B5EF4-FFF2-40B4-BE49-F238E27FC236}">
                <a16:creationId xmlns:a16="http://schemas.microsoft.com/office/drawing/2014/main" id="{D609E05C-1B66-D11A-2266-9C8651F9F539}"/>
              </a:ext>
            </a:extLst>
          </p:cNvPr>
          <p:cNvSpPr/>
          <p:nvPr/>
        </p:nvSpPr>
        <p:spPr>
          <a:xfrm>
            <a:off x="8703497" y="3204717"/>
            <a:ext cx="1146469" cy="1561629"/>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200">
                <a:solidFill>
                  <a:schemeClr val="tx1"/>
                </a:solidFill>
                <a:cs typeface="Segoe UI"/>
              </a:rPr>
              <a:t>Energy produced by  turbine. </a:t>
            </a:r>
            <a:endParaRPr lang="en-US">
              <a:solidFill>
                <a:schemeClr val="tx1"/>
              </a:solidFill>
            </a:endParaRPr>
          </a:p>
          <a:p>
            <a:pPr algn="ctr"/>
            <a:r>
              <a:rPr lang="en-US" sz="1200">
                <a:solidFill>
                  <a:schemeClr val="tx1"/>
                </a:solidFill>
                <a:cs typeface="Segoe UI"/>
              </a:rPr>
              <a:t>Required control operations.</a:t>
            </a:r>
          </a:p>
        </p:txBody>
      </p:sp>
      <p:sp>
        <p:nvSpPr>
          <p:cNvPr id="49" name="Rectangle: Rounded Corners 48">
            <a:extLst>
              <a:ext uri="{FF2B5EF4-FFF2-40B4-BE49-F238E27FC236}">
                <a16:creationId xmlns:a16="http://schemas.microsoft.com/office/drawing/2014/main" id="{A165D477-80D1-8CCC-6091-B57F3B5571FE}"/>
              </a:ext>
            </a:extLst>
          </p:cNvPr>
          <p:cNvSpPr/>
          <p:nvPr/>
        </p:nvSpPr>
        <p:spPr>
          <a:xfrm>
            <a:off x="8703497" y="5392330"/>
            <a:ext cx="964334" cy="931319"/>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200">
                <a:solidFill>
                  <a:schemeClr val="tx1"/>
                </a:solidFill>
                <a:cs typeface="Segoe UI"/>
              </a:rPr>
              <a:t>Number of wind turbines. </a:t>
            </a:r>
          </a:p>
        </p:txBody>
      </p:sp>
      <p:sp>
        <p:nvSpPr>
          <p:cNvPr id="50" name="TextBox 49">
            <a:extLst>
              <a:ext uri="{FF2B5EF4-FFF2-40B4-BE49-F238E27FC236}">
                <a16:creationId xmlns:a16="http://schemas.microsoft.com/office/drawing/2014/main" id="{13D86239-8394-D503-977C-13FD29203A68}"/>
              </a:ext>
            </a:extLst>
          </p:cNvPr>
          <p:cNvSpPr txBox="1"/>
          <p:nvPr/>
        </p:nvSpPr>
        <p:spPr>
          <a:xfrm>
            <a:off x="2360026" y="891713"/>
            <a:ext cx="2067575"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u="sng"/>
              <a:t>Required from other groups</a:t>
            </a:r>
            <a:endParaRPr lang="en-US" sz="2000" b="1" u="sng"/>
          </a:p>
        </p:txBody>
      </p:sp>
      <p:sp>
        <p:nvSpPr>
          <p:cNvPr id="51" name="TextBox 50">
            <a:extLst>
              <a:ext uri="{FF2B5EF4-FFF2-40B4-BE49-F238E27FC236}">
                <a16:creationId xmlns:a16="http://schemas.microsoft.com/office/drawing/2014/main" id="{FD98AAAB-B5D9-C4A1-B912-B0815AF560CF}"/>
              </a:ext>
            </a:extLst>
          </p:cNvPr>
          <p:cNvSpPr txBox="1"/>
          <p:nvPr/>
        </p:nvSpPr>
        <p:spPr>
          <a:xfrm>
            <a:off x="8363080" y="927587"/>
            <a:ext cx="165036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u="sng"/>
              <a:t>Given to other groups</a:t>
            </a:r>
            <a:endParaRPr lang="en-US" sz="2000" b="1" u="sng"/>
          </a:p>
        </p:txBody>
      </p:sp>
      <p:cxnSp>
        <p:nvCxnSpPr>
          <p:cNvPr id="52" name="Straight Arrow Connector 51">
            <a:extLst>
              <a:ext uri="{FF2B5EF4-FFF2-40B4-BE49-F238E27FC236}">
                <a16:creationId xmlns:a16="http://schemas.microsoft.com/office/drawing/2014/main" id="{B4BDC774-35CF-9DFE-86C5-FEA457C7C520}"/>
              </a:ext>
            </a:extLst>
          </p:cNvPr>
          <p:cNvCxnSpPr/>
          <p:nvPr/>
        </p:nvCxnSpPr>
        <p:spPr>
          <a:xfrm>
            <a:off x="5781675" y="3114675"/>
            <a:ext cx="914400" cy="9144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3" name="Straight Arrow Connector 52">
            <a:extLst>
              <a:ext uri="{FF2B5EF4-FFF2-40B4-BE49-F238E27FC236}">
                <a16:creationId xmlns:a16="http://schemas.microsoft.com/office/drawing/2014/main" id="{7B88A0AD-2C7C-A772-5279-359797248EF1}"/>
              </a:ext>
            </a:extLst>
          </p:cNvPr>
          <p:cNvCxnSpPr/>
          <p:nvPr/>
        </p:nvCxnSpPr>
        <p:spPr>
          <a:xfrm>
            <a:off x="5924550" y="3257550"/>
            <a:ext cx="914400" cy="91440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4" name="Straight Arrow Connector 53">
            <a:extLst>
              <a:ext uri="{FF2B5EF4-FFF2-40B4-BE49-F238E27FC236}">
                <a16:creationId xmlns:a16="http://schemas.microsoft.com/office/drawing/2014/main" id="{5AE2EB23-FD02-B2D4-3E77-0A0D64A8D923}"/>
              </a:ext>
            </a:extLst>
          </p:cNvPr>
          <p:cNvCxnSpPr/>
          <p:nvPr/>
        </p:nvCxnSpPr>
        <p:spPr>
          <a:xfrm>
            <a:off x="5638800" y="2971800"/>
            <a:ext cx="914400" cy="91440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2" name="Connector: Elbow 21">
            <a:extLst>
              <a:ext uri="{FF2B5EF4-FFF2-40B4-BE49-F238E27FC236}">
                <a16:creationId xmlns:a16="http://schemas.microsoft.com/office/drawing/2014/main" id="{57CAE365-CED3-C5E5-3018-E209C838422A}"/>
              </a:ext>
            </a:extLst>
          </p:cNvPr>
          <p:cNvCxnSpPr>
            <a:cxnSpLocks/>
            <a:stCxn id="7" idx="3"/>
            <a:endCxn id="48" idx="1"/>
          </p:cNvCxnSpPr>
          <p:nvPr/>
        </p:nvCxnSpPr>
        <p:spPr>
          <a:xfrm flipV="1">
            <a:off x="8002283" y="3985532"/>
            <a:ext cx="701214" cy="470426"/>
          </a:xfrm>
          <a:prstGeom prst="bentConnector3">
            <a:avLst/>
          </a:prstGeom>
          <a:ln w="76200">
            <a:solidFill>
              <a:schemeClr val="bg2">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25" name="Connector: Elbow 24">
            <a:extLst>
              <a:ext uri="{FF2B5EF4-FFF2-40B4-BE49-F238E27FC236}">
                <a16:creationId xmlns:a16="http://schemas.microsoft.com/office/drawing/2014/main" id="{2E55C6E9-872A-0E7A-511D-F236B5AC67F0}"/>
              </a:ext>
            </a:extLst>
          </p:cNvPr>
          <p:cNvCxnSpPr>
            <a:cxnSpLocks/>
            <a:stCxn id="44" idx="3"/>
            <a:endCxn id="7" idx="1"/>
          </p:cNvCxnSpPr>
          <p:nvPr/>
        </p:nvCxnSpPr>
        <p:spPr>
          <a:xfrm>
            <a:off x="3677059" y="3781740"/>
            <a:ext cx="701215" cy="674218"/>
          </a:xfrm>
          <a:prstGeom prst="bentConnector3">
            <a:avLst/>
          </a:prstGeom>
          <a:ln w="76200">
            <a:solidFill>
              <a:schemeClr val="bg2">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31" name="Connector: Elbow 30">
            <a:extLst>
              <a:ext uri="{FF2B5EF4-FFF2-40B4-BE49-F238E27FC236}">
                <a16:creationId xmlns:a16="http://schemas.microsoft.com/office/drawing/2014/main" id="{AA9F2087-3F6D-0A48-54F7-1A50A4C28F5A}"/>
              </a:ext>
            </a:extLst>
          </p:cNvPr>
          <p:cNvCxnSpPr>
            <a:cxnSpLocks/>
            <a:stCxn id="28" idx="3"/>
            <a:endCxn id="44" idx="1"/>
          </p:cNvCxnSpPr>
          <p:nvPr/>
        </p:nvCxnSpPr>
        <p:spPr>
          <a:xfrm>
            <a:off x="1861571" y="2442254"/>
            <a:ext cx="789529" cy="1339486"/>
          </a:xfrm>
          <a:prstGeom prst="bentConnector3">
            <a:avLst/>
          </a:prstGeom>
          <a:ln w="76200">
            <a:solidFill>
              <a:schemeClr val="bg2">
                <a:lumMod val="7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34" name="Connector: Elbow 33">
            <a:extLst>
              <a:ext uri="{FF2B5EF4-FFF2-40B4-BE49-F238E27FC236}">
                <a16:creationId xmlns:a16="http://schemas.microsoft.com/office/drawing/2014/main" id="{6A9B87EB-8856-ED92-80CC-0B47A48C850A}"/>
              </a:ext>
            </a:extLst>
          </p:cNvPr>
          <p:cNvCxnSpPr>
            <a:cxnSpLocks/>
            <a:stCxn id="17" idx="3"/>
            <a:endCxn id="44" idx="1"/>
          </p:cNvCxnSpPr>
          <p:nvPr/>
        </p:nvCxnSpPr>
        <p:spPr>
          <a:xfrm>
            <a:off x="1850562" y="3690909"/>
            <a:ext cx="800538" cy="90831"/>
          </a:xfrm>
          <a:prstGeom prst="bentConnector3">
            <a:avLst/>
          </a:prstGeom>
          <a:ln w="76200">
            <a:solidFill>
              <a:schemeClr val="bg2">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56" name="Connector: Elbow 55">
            <a:extLst>
              <a:ext uri="{FF2B5EF4-FFF2-40B4-BE49-F238E27FC236}">
                <a16:creationId xmlns:a16="http://schemas.microsoft.com/office/drawing/2014/main" id="{2A0A63CB-0061-C85F-0557-C7AB014A1C14}"/>
              </a:ext>
            </a:extLst>
          </p:cNvPr>
          <p:cNvCxnSpPr>
            <a:cxnSpLocks/>
            <a:stCxn id="8" idx="3"/>
            <a:endCxn id="43" idx="1"/>
          </p:cNvCxnSpPr>
          <p:nvPr/>
        </p:nvCxnSpPr>
        <p:spPr>
          <a:xfrm>
            <a:off x="1875293" y="1185603"/>
            <a:ext cx="775808" cy="1023935"/>
          </a:xfrm>
          <a:prstGeom prst="bentConnector3">
            <a:avLst/>
          </a:prstGeom>
          <a:ln w="76200">
            <a:solidFill>
              <a:schemeClr val="accent5">
                <a:lumMod val="40000"/>
                <a:lumOff val="6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59" name="Connector: Elbow 58">
            <a:extLst>
              <a:ext uri="{FF2B5EF4-FFF2-40B4-BE49-F238E27FC236}">
                <a16:creationId xmlns:a16="http://schemas.microsoft.com/office/drawing/2014/main" id="{6C46E76C-B40D-C344-817A-CDC4E043C8A2}"/>
              </a:ext>
            </a:extLst>
          </p:cNvPr>
          <p:cNvCxnSpPr>
            <a:cxnSpLocks/>
            <a:stCxn id="13" idx="3"/>
            <a:endCxn id="46" idx="1"/>
          </p:cNvCxnSpPr>
          <p:nvPr/>
        </p:nvCxnSpPr>
        <p:spPr>
          <a:xfrm>
            <a:off x="1871693" y="4912935"/>
            <a:ext cx="779407" cy="766308"/>
          </a:xfrm>
          <a:prstGeom prst="bentConnector3">
            <a:avLst/>
          </a:prstGeom>
          <a:ln w="76200">
            <a:solidFill>
              <a:schemeClr val="accent4">
                <a:lumMod val="60000"/>
                <a:lumOff val="4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62" name="Connector: Elbow 61">
            <a:extLst>
              <a:ext uri="{FF2B5EF4-FFF2-40B4-BE49-F238E27FC236}">
                <a16:creationId xmlns:a16="http://schemas.microsoft.com/office/drawing/2014/main" id="{D5763CE0-B074-C0A2-A492-4379CBCB42E0}"/>
              </a:ext>
            </a:extLst>
          </p:cNvPr>
          <p:cNvCxnSpPr>
            <a:cxnSpLocks/>
            <a:stCxn id="14" idx="3"/>
            <a:endCxn id="46" idx="1"/>
          </p:cNvCxnSpPr>
          <p:nvPr/>
        </p:nvCxnSpPr>
        <p:spPr>
          <a:xfrm flipV="1">
            <a:off x="1871693" y="5679243"/>
            <a:ext cx="779407" cy="484790"/>
          </a:xfrm>
          <a:prstGeom prst="bentConnector3">
            <a:avLst/>
          </a:prstGeom>
          <a:ln w="76200">
            <a:solidFill>
              <a:schemeClr val="bg1">
                <a:lumMod val="2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71" name="Connector: Elbow 70">
            <a:extLst>
              <a:ext uri="{FF2B5EF4-FFF2-40B4-BE49-F238E27FC236}">
                <a16:creationId xmlns:a16="http://schemas.microsoft.com/office/drawing/2014/main" id="{337F16B0-2539-562C-1E93-DA673F6854DC}"/>
              </a:ext>
            </a:extLst>
          </p:cNvPr>
          <p:cNvCxnSpPr>
            <a:cxnSpLocks/>
            <a:stCxn id="46" idx="3"/>
            <a:endCxn id="7" idx="1"/>
          </p:cNvCxnSpPr>
          <p:nvPr/>
        </p:nvCxnSpPr>
        <p:spPr>
          <a:xfrm flipV="1">
            <a:off x="3677059" y="4455958"/>
            <a:ext cx="701215" cy="1223285"/>
          </a:xfrm>
          <a:prstGeom prst="bentConnector3">
            <a:avLst>
              <a:gd name="adj1" fmla="val 50000"/>
            </a:avLst>
          </a:prstGeom>
          <a:ln w="76200">
            <a:solidFill>
              <a:schemeClr val="bg1">
                <a:lumMod val="2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77" name="Connector: Elbow 76">
            <a:extLst>
              <a:ext uri="{FF2B5EF4-FFF2-40B4-BE49-F238E27FC236}">
                <a16:creationId xmlns:a16="http://schemas.microsoft.com/office/drawing/2014/main" id="{753C20AF-0963-5A57-AFD8-15D89136ED31}"/>
              </a:ext>
            </a:extLst>
          </p:cNvPr>
          <p:cNvCxnSpPr>
            <a:cxnSpLocks/>
            <a:stCxn id="43" idx="3"/>
            <a:endCxn id="7" idx="0"/>
          </p:cNvCxnSpPr>
          <p:nvPr/>
        </p:nvCxnSpPr>
        <p:spPr>
          <a:xfrm>
            <a:off x="3677060" y="2209538"/>
            <a:ext cx="2513219" cy="1046536"/>
          </a:xfrm>
          <a:prstGeom prst="bentConnector2">
            <a:avLst/>
          </a:prstGeom>
          <a:ln w="76200">
            <a:solidFill>
              <a:schemeClr val="accent5">
                <a:lumMod val="40000"/>
                <a:lumOff val="6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81" name="Connector: Elbow 80">
            <a:extLst>
              <a:ext uri="{FF2B5EF4-FFF2-40B4-BE49-F238E27FC236}">
                <a16:creationId xmlns:a16="http://schemas.microsoft.com/office/drawing/2014/main" id="{D9D4608B-A393-587D-7D87-E7E3DD2109D2}"/>
              </a:ext>
            </a:extLst>
          </p:cNvPr>
          <p:cNvCxnSpPr>
            <a:cxnSpLocks/>
            <a:stCxn id="7" idx="0"/>
            <a:endCxn id="42" idx="1"/>
          </p:cNvCxnSpPr>
          <p:nvPr/>
        </p:nvCxnSpPr>
        <p:spPr>
          <a:xfrm rot="5400000" flipH="1" flipV="1">
            <a:off x="6905137" y="1485888"/>
            <a:ext cx="1055328" cy="2485044"/>
          </a:xfrm>
          <a:prstGeom prst="bentConnector2">
            <a:avLst/>
          </a:prstGeom>
          <a:ln w="76200">
            <a:solidFill>
              <a:schemeClr val="accent5">
                <a:lumMod val="40000"/>
                <a:lumOff val="6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87" name="Connector: Elbow 86">
            <a:extLst>
              <a:ext uri="{FF2B5EF4-FFF2-40B4-BE49-F238E27FC236}">
                <a16:creationId xmlns:a16="http://schemas.microsoft.com/office/drawing/2014/main" id="{5F31B2C2-44E8-24E7-FD65-231CCE18969E}"/>
              </a:ext>
            </a:extLst>
          </p:cNvPr>
          <p:cNvCxnSpPr>
            <a:cxnSpLocks/>
            <a:stCxn id="7" idx="3"/>
            <a:endCxn id="49" idx="1"/>
          </p:cNvCxnSpPr>
          <p:nvPr/>
        </p:nvCxnSpPr>
        <p:spPr>
          <a:xfrm>
            <a:off x="8002283" y="4455958"/>
            <a:ext cx="701214" cy="1402032"/>
          </a:xfrm>
          <a:prstGeom prst="bentConnector3">
            <a:avLst>
              <a:gd name="adj1" fmla="val 50000"/>
            </a:avLst>
          </a:prstGeom>
          <a:ln w="76200">
            <a:solidFill>
              <a:schemeClr val="bg1">
                <a:lumMod val="2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94" name="Connector: Elbow 93">
            <a:extLst>
              <a:ext uri="{FF2B5EF4-FFF2-40B4-BE49-F238E27FC236}">
                <a16:creationId xmlns:a16="http://schemas.microsoft.com/office/drawing/2014/main" id="{654907F1-D7E1-6A6B-92C4-F4646C88DA61}"/>
              </a:ext>
            </a:extLst>
          </p:cNvPr>
          <p:cNvCxnSpPr>
            <a:cxnSpLocks/>
            <a:stCxn id="42" idx="3"/>
            <a:endCxn id="35" idx="1"/>
          </p:cNvCxnSpPr>
          <p:nvPr/>
        </p:nvCxnSpPr>
        <p:spPr>
          <a:xfrm flipV="1">
            <a:off x="9759262" y="1587651"/>
            <a:ext cx="587463" cy="613095"/>
          </a:xfrm>
          <a:prstGeom prst="bentConnector3">
            <a:avLst>
              <a:gd name="adj1" fmla="val 38802"/>
            </a:avLst>
          </a:prstGeom>
          <a:ln w="76200">
            <a:solidFill>
              <a:schemeClr val="accent5">
                <a:lumMod val="40000"/>
                <a:lumOff val="6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98" name="Connector: Elbow 97">
            <a:extLst>
              <a:ext uri="{FF2B5EF4-FFF2-40B4-BE49-F238E27FC236}">
                <a16:creationId xmlns:a16="http://schemas.microsoft.com/office/drawing/2014/main" id="{F2D05B16-1D1D-D80B-C705-FE57E8F872E2}"/>
              </a:ext>
            </a:extLst>
          </p:cNvPr>
          <p:cNvCxnSpPr>
            <a:cxnSpLocks/>
            <a:stCxn id="48" idx="3"/>
            <a:endCxn id="40" idx="1"/>
          </p:cNvCxnSpPr>
          <p:nvPr/>
        </p:nvCxnSpPr>
        <p:spPr>
          <a:xfrm flipV="1">
            <a:off x="9849966" y="3000612"/>
            <a:ext cx="496759" cy="984920"/>
          </a:xfrm>
          <a:prstGeom prst="bentConnector3">
            <a:avLst>
              <a:gd name="adj1" fmla="val 34109"/>
            </a:avLst>
          </a:prstGeom>
          <a:ln w="76200">
            <a:solidFill>
              <a:schemeClr val="bg2">
                <a:lumMod val="7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101" name="Connector: Elbow 100">
            <a:extLst>
              <a:ext uri="{FF2B5EF4-FFF2-40B4-BE49-F238E27FC236}">
                <a16:creationId xmlns:a16="http://schemas.microsoft.com/office/drawing/2014/main" id="{0D7B8B74-1EB8-3666-57D4-ED9B7990CDC2}"/>
              </a:ext>
            </a:extLst>
          </p:cNvPr>
          <p:cNvCxnSpPr>
            <a:cxnSpLocks/>
            <a:stCxn id="48" idx="3"/>
            <a:endCxn id="39" idx="1"/>
          </p:cNvCxnSpPr>
          <p:nvPr/>
        </p:nvCxnSpPr>
        <p:spPr>
          <a:xfrm>
            <a:off x="9849966" y="3985532"/>
            <a:ext cx="519578" cy="347456"/>
          </a:xfrm>
          <a:prstGeom prst="bentConnector3">
            <a:avLst>
              <a:gd name="adj1" fmla="val 33540"/>
            </a:avLst>
          </a:prstGeom>
          <a:ln w="76200">
            <a:solidFill>
              <a:schemeClr val="bg2">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109" name="Connector: Elbow 108">
            <a:extLst>
              <a:ext uri="{FF2B5EF4-FFF2-40B4-BE49-F238E27FC236}">
                <a16:creationId xmlns:a16="http://schemas.microsoft.com/office/drawing/2014/main" id="{382E51B1-0F35-1FF1-717C-AF806C56E901}"/>
              </a:ext>
            </a:extLst>
          </p:cNvPr>
          <p:cNvCxnSpPr>
            <a:cxnSpLocks/>
            <a:stCxn id="49" idx="3"/>
            <a:endCxn id="37" idx="1"/>
          </p:cNvCxnSpPr>
          <p:nvPr/>
        </p:nvCxnSpPr>
        <p:spPr>
          <a:xfrm flipV="1">
            <a:off x="9667831" y="5643121"/>
            <a:ext cx="701216" cy="214869"/>
          </a:xfrm>
          <a:prstGeom prst="bentConnector3">
            <a:avLst>
              <a:gd name="adj1" fmla="val 50000"/>
            </a:avLst>
          </a:prstGeom>
          <a:ln w="76200">
            <a:solidFill>
              <a:schemeClr val="bg1">
                <a:lumMod val="2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E0ED56FB-380D-B9FA-3223-FB4DBE82F985}"/>
              </a:ext>
            </a:extLst>
          </p:cNvPr>
          <p:cNvSpPr txBox="1"/>
          <p:nvPr/>
        </p:nvSpPr>
        <p:spPr>
          <a:xfrm>
            <a:off x="4295775" y="6562725"/>
            <a:ext cx="3886200"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050"/>
              <a:t>https://images.app.goo.gl/fEWFaXdLfnKT4N857</a:t>
            </a:r>
            <a:endParaRPr lang="en-US"/>
          </a:p>
        </p:txBody>
      </p:sp>
    </p:spTree>
    <p:extLst>
      <p:ext uri="{BB962C8B-B14F-4D97-AF65-F5344CB8AC3E}">
        <p14:creationId xmlns:p14="http://schemas.microsoft.com/office/powerpoint/2010/main" val="179075292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C405C7-E499-5B36-D19B-89F95D87EA18}"/>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047A1653-583F-445F-D86E-1FEEDFD39DF5}"/>
              </a:ext>
            </a:extLst>
          </p:cNvPr>
          <p:cNvSpPr/>
          <p:nvPr/>
        </p:nvSpPr>
        <p:spPr>
          <a:xfrm>
            <a:off x="0" y="547267"/>
            <a:ext cx="4989332" cy="678382"/>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Chord 4">
            <a:extLst>
              <a:ext uri="{FF2B5EF4-FFF2-40B4-BE49-F238E27FC236}">
                <a16:creationId xmlns:a16="http://schemas.microsoft.com/office/drawing/2014/main" id="{0A99A854-5B34-9502-A1F9-6ABF7D577B07}"/>
              </a:ext>
            </a:extLst>
          </p:cNvPr>
          <p:cNvSpPr/>
          <p:nvPr/>
        </p:nvSpPr>
        <p:spPr>
          <a:xfrm rot="1361146">
            <a:off x="5117248" y="-1971002"/>
            <a:ext cx="10800000" cy="10800000"/>
          </a:xfrm>
          <a:prstGeom prst="chor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mc:Choice xmlns:am3d="http://schemas.microsoft.com/office/drawing/2017/model3d" Requires="am3d">
          <p:graphicFrame>
            <p:nvGraphicFramePr>
              <p:cNvPr id="6" name="3D Model 5" descr="Wind turbine">
                <a:extLst>
                  <a:ext uri="{FF2B5EF4-FFF2-40B4-BE49-F238E27FC236}">
                    <a16:creationId xmlns:a16="http://schemas.microsoft.com/office/drawing/2014/main" id="{5C07F0DC-DF84-C1B0-6A04-22D50C5DB4AB}"/>
                  </a:ext>
                </a:extLst>
              </p:cNvPr>
              <p:cNvGraphicFramePr>
                <a:graphicFrameLocks/>
              </p:cNvGraphicFramePr>
              <p:nvPr/>
            </p:nvGraphicFramePr>
            <p:xfrm>
              <a:off x="6175934" y="-283029"/>
              <a:ext cx="4590317" cy="7779597"/>
            </p:xfrm>
            <a:graphic>
              <a:graphicData uri="http://schemas.microsoft.com/office/drawing/2017/model3d">
                <am3d:model3d r:embed="rId3">
                  <am3d:spPr>
                    <a:xfrm>
                      <a:off x="0" y="0"/>
                      <a:ext cx="4590317" cy="7779597"/>
                    </a:xfrm>
                    <a:prstGeom prst="rect">
                      <a:avLst/>
                    </a:prstGeom>
                  </am3d:spPr>
                  <am3d:camera>
                    <am3d:pos x="0" y="0" z="54541956"/>
                    <am3d:up dx="0" dy="36000000" dz="0"/>
                    <am3d:lookAt x="0" y="0" z="0"/>
                    <am3d:perspective fov="2506264"/>
                  </am3d:camera>
                  <am3d:trans>
                    <am3d:meterPerModelUnit n="1015819" d="1000000"/>
                    <am3d:preTrans dx="5926" dy="-17996460" dz="-487734"/>
                    <am3d:scale>
                      <am3d:sx n="1000000" d="1000000"/>
                      <am3d:sy n="1000000" d="1000000"/>
                      <am3d:sz n="1000000" d="1000000"/>
                    </am3d:scale>
                    <am3d:rot ax="1106782" ay="2278179" az="695824"/>
                    <am3d:postTrans dx="0" dy="0" dz="0"/>
                  </am3d:trans>
                  <am3d:raster rName="Office3DRenderer" rVer="16.0.8326">
                    <am3d:blip r:embed="rId4"/>
                  </am3d:raster>
                  <am3d:extLst>
                    <a:ext uri="{E9DE012E-A134-456F-84FE-255F9AAD75C6}">
                      <a3danim:posterFrame xmlns:a3danim="http://schemas.microsoft.com/office/drawing/2018/animation/model3d" animId="0"/>
                    </a:ext>
                  </am3d:extLst>
                  <am3d:winViewport/>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6" name="3D Model 5" descr="Wind turbine">
                <a:extLst>
                  <a:ext uri="{FF2B5EF4-FFF2-40B4-BE49-F238E27FC236}">
                    <a16:creationId xmlns:a16="http://schemas.microsoft.com/office/drawing/2014/main" id="{5C07F0DC-DF84-C1B0-6A04-22D50C5DB4AB}"/>
                  </a:ext>
                </a:extLst>
              </p:cNvPr>
              <p:cNvPicPr>
                <a:picLocks noGrp="1" noRot="1" noChangeAspect="1" noMove="1" noResize="1" noEditPoints="1" noAdjustHandles="1" noChangeArrowheads="1" noChangeShapeType="1" noCrop="1"/>
              </p:cNvPicPr>
              <p:nvPr/>
            </p:nvPicPr>
            <p:blipFill>
              <a:blip r:embed="rId4"/>
              <a:stretch>
                <a:fillRect/>
              </a:stretch>
            </p:blipFill>
            <p:spPr>
              <a:xfrm>
                <a:off x="6175934" y="-283029"/>
                <a:ext cx="4590317" cy="7779597"/>
              </a:xfrm>
              <a:prstGeom prst="rect">
                <a:avLst/>
              </a:prstGeom>
            </p:spPr>
          </p:pic>
        </mc:Fallback>
      </mc:AlternateContent>
      <p:sp>
        <p:nvSpPr>
          <p:cNvPr id="7" name="TextBox 6">
            <a:extLst>
              <a:ext uri="{FF2B5EF4-FFF2-40B4-BE49-F238E27FC236}">
                <a16:creationId xmlns:a16="http://schemas.microsoft.com/office/drawing/2014/main" id="{86E6FF0F-F6B7-D29A-31C2-E049619D751D}"/>
              </a:ext>
            </a:extLst>
          </p:cNvPr>
          <p:cNvSpPr txBox="1"/>
          <p:nvPr/>
        </p:nvSpPr>
        <p:spPr>
          <a:xfrm>
            <a:off x="153075" y="251064"/>
            <a:ext cx="5243173" cy="1261884"/>
          </a:xfrm>
          <a:prstGeom prst="rect">
            <a:avLst/>
          </a:prstGeom>
          <a:noFill/>
        </p:spPr>
        <p:txBody>
          <a:bodyPr wrap="square" rtlCol="0">
            <a:spAutoFit/>
          </a:bodyPr>
          <a:lstStyle/>
          <a:p>
            <a:r>
              <a:rPr lang="en-GB" sz="4000" b="1"/>
              <a:t>WIND TURBINES</a:t>
            </a:r>
          </a:p>
          <a:p>
            <a:r>
              <a:rPr lang="en-GB" sz="3600"/>
              <a:t>    </a:t>
            </a:r>
            <a:r>
              <a:rPr lang="en-GB" sz="3200"/>
              <a:t>EXTERNAL COMPONENTS</a:t>
            </a:r>
            <a:endParaRPr lang="en-GB" sz="3600"/>
          </a:p>
        </p:txBody>
      </p:sp>
      <p:grpSp>
        <p:nvGrpSpPr>
          <p:cNvPr id="2" name="Group 1">
            <a:extLst>
              <a:ext uri="{FF2B5EF4-FFF2-40B4-BE49-F238E27FC236}">
                <a16:creationId xmlns:a16="http://schemas.microsoft.com/office/drawing/2014/main" id="{D650B206-B872-73AE-AB08-D8989F3680D8}"/>
              </a:ext>
            </a:extLst>
          </p:cNvPr>
          <p:cNvGrpSpPr/>
          <p:nvPr/>
        </p:nvGrpSpPr>
        <p:grpSpPr>
          <a:xfrm>
            <a:off x="2213054" y="2030464"/>
            <a:ext cx="1967164" cy="4401783"/>
            <a:chOff x="8513858" y="1317765"/>
            <a:chExt cx="2043957" cy="4819203"/>
          </a:xfrm>
        </p:grpSpPr>
        <p:sp>
          <p:nvSpPr>
            <p:cNvPr id="4" name="Flowchart: Alternative Process 1">
              <a:extLst>
                <a:ext uri="{FF2B5EF4-FFF2-40B4-BE49-F238E27FC236}">
                  <a16:creationId xmlns:a16="http://schemas.microsoft.com/office/drawing/2014/main" id="{230F6C5C-6BF1-A763-D4F8-77BCA6869E43}"/>
                </a:ext>
              </a:extLst>
            </p:cNvPr>
            <p:cNvSpPr/>
            <p:nvPr/>
          </p:nvSpPr>
          <p:spPr>
            <a:xfrm>
              <a:off x="8513861" y="1317765"/>
              <a:ext cx="2043951" cy="422622"/>
            </a:xfrm>
            <a:prstGeom prst="flowChartAlternate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Tower</a:t>
              </a:r>
            </a:p>
          </p:txBody>
        </p:sp>
        <p:sp>
          <p:nvSpPr>
            <p:cNvPr id="10" name="Flowchart: Alternative Process 2">
              <a:extLst>
                <a:ext uri="{FF2B5EF4-FFF2-40B4-BE49-F238E27FC236}">
                  <a16:creationId xmlns:a16="http://schemas.microsoft.com/office/drawing/2014/main" id="{D6CFB6BC-6F0D-4060-6859-BE88D971A1AB}"/>
                </a:ext>
              </a:extLst>
            </p:cNvPr>
            <p:cNvSpPr/>
            <p:nvPr/>
          </p:nvSpPr>
          <p:spPr>
            <a:xfrm>
              <a:off x="8513863" y="1945848"/>
              <a:ext cx="2043952" cy="422622"/>
            </a:xfrm>
            <a:prstGeom prst="flowChartAlternate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Nacelle</a:t>
              </a:r>
            </a:p>
          </p:txBody>
        </p:sp>
        <p:sp>
          <p:nvSpPr>
            <p:cNvPr id="11" name="Flowchart: Alternative Process 3">
              <a:extLst>
                <a:ext uri="{FF2B5EF4-FFF2-40B4-BE49-F238E27FC236}">
                  <a16:creationId xmlns:a16="http://schemas.microsoft.com/office/drawing/2014/main" id="{1360573C-97DA-C6A1-499D-F3CF5111589D}"/>
                </a:ext>
              </a:extLst>
            </p:cNvPr>
            <p:cNvSpPr/>
            <p:nvPr/>
          </p:nvSpPr>
          <p:spPr>
            <a:xfrm>
              <a:off x="8513859" y="2573931"/>
              <a:ext cx="2043953" cy="422622"/>
            </a:xfrm>
            <a:prstGeom prst="flowChartAlternate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Blades &amp;Hub</a:t>
              </a:r>
            </a:p>
          </p:txBody>
        </p:sp>
        <p:sp>
          <p:nvSpPr>
            <p:cNvPr id="13" name="Flowchart: Alternative Process 8">
              <a:extLst>
                <a:ext uri="{FF2B5EF4-FFF2-40B4-BE49-F238E27FC236}">
                  <a16:creationId xmlns:a16="http://schemas.microsoft.com/office/drawing/2014/main" id="{E3AA067B-C22C-7EC1-BA2E-EB42DF1DCF0E}"/>
                </a:ext>
              </a:extLst>
            </p:cNvPr>
            <p:cNvSpPr/>
            <p:nvPr/>
          </p:nvSpPr>
          <p:spPr>
            <a:xfrm>
              <a:off x="8513859" y="3202014"/>
              <a:ext cx="2043953" cy="422622"/>
            </a:xfrm>
            <a:prstGeom prst="flowChartAlternate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Low Speed Shaft</a:t>
              </a:r>
            </a:p>
          </p:txBody>
        </p:sp>
        <p:sp>
          <p:nvSpPr>
            <p:cNvPr id="14" name="Flowchart: Alternative Process 9">
              <a:extLst>
                <a:ext uri="{FF2B5EF4-FFF2-40B4-BE49-F238E27FC236}">
                  <a16:creationId xmlns:a16="http://schemas.microsoft.com/office/drawing/2014/main" id="{382FBA8B-91BB-CF15-5464-56BDFD38CC33}"/>
                </a:ext>
              </a:extLst>
            </p:cNvPr>
            <p:cNvSpPr/>
            <p:nvPr/>
          </p:nvSpPr>
          <p:spPr>
            <a:xfrm>
              <a:off x="8513859" y="3830097"/>
              <a:ext cx="2043953" cy="422622"/>
            </a:xfrm>
            <a:prstGeom prst="flowChartAlternate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Gearbox</a:t>
              </a:r>
            </a:p>
          </p:txBody>
        </p:sp>
        <p:sp>
          <p:nvSpPr>
            <p:cNvPr id="15" name="Flowchart: Alternative Process 10">
              <a:extLst>
                <a:ext uri="{FF2B5EF4-FFF2-40B4-BE49-F238E27FC236}">
                  <a16:creationId xmlns:a16="http://schemas.microsoft.com/office/drawing/2014/main" id="{22D458F7-732B-5C74-72A5-EEC7A52D0136}"/>
                </a:ext>
              </a:extLst>
            </p:cNvPr>
            <p:cNvSpPr/>
            <p:nvPr/>
          </p:nvSpPr>
          <p:spPr>
            <a:xfrm>
              <a:off x="8513859" y="4458180"/>
              <a:ext cx="2043953" cy="422622"/>
            </a:xfrm>
            <a:prstGeom prst="flowChartAlternate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High Speed Shaft</a:t>
              </a:r>
            </a:p>
          </p:txBody>
        </p:sp>
        <p:sp>
          <p:nvSpPr>
            <p:cNvPr id="18" name="Flowchart: Alternative Process 11">
              <a:extLst>
                <a:ext uri="{FF2B5EF4-FFF2-40B4-BE49-F238E27FC236}">
                  <a16:creationId xmlns:a16="http://schemas.microsoft.com/office/drawing/2014/main" id="{68E89A87-FFE5-1A8A-D37A-15A3B4B03C66}"/>
                </a:ext>
              </a:extLst>
            </p:cNvPr>
            <p:cNvSpPr/>
            <p:nvPr/>
          </p:nvSpPr>
          <p:spPr>
            <a:xfrm>
              <a:off x="8513858" y="5086263"/>
              <a:ext cx="2043953" cy="422622"/>
            </a:xfrm>
            <a:prstGeom prst="flowChartAlternate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Generator</a:t>
              </a:r>
            </a:p>
          </p:txBody>
        </p:sp>
        <p:sp>
          <p:nvSpPr>
            <p:cNvPr id="19" name="Flowchart: Alternative Process 12">
              <a:extLst>
                <a:ext uri="{FF2B5EF4-FFF2-40B4-BE49-F238E27FC236}">
                  <a16:creationId xmlns:a16="http://schemas.microsoft.com/office/drawing/2014/main" id="{08DA7506-9B70-1FAA-610F-E3FDFFEB4E84}"/>
                </a:ext>
              </a:extLst>
            </p:cNvPr>
            <p:cNvSpPr/>
            <p:nvPr/>
          </p:nvSpPr>
          <p:spPr>
            <a:xfrm>
              <a:off x="8513858" y="5714346"/>
              <a:ext cx="2043953" cy="422622"/>
            </a:xfrm>
            <a:prstGeom prst="flowChartAlternate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Transformer</a:t>
              </a:r>
            </a:p>
          </p:txBody>
        </p:sp>
      </p:grpSp>
      <p:cxnSp>
        <p:nvCxnSpPr>
          <p:cNvPr id="20" name="Straight Arrow Connector 19">
            <a:extLst>
              <a:ext uri="{FF2B5EF4-FFF2-40B4-BE49-F238E27FC236}">
                <a16:creationId xmlns:a16="http://schemas.microsoft.com/office/drawing/2014/main" id="{BC2D2619-7F7C-2FBE-84B7-DB8779B91EC3}"/>
              </a:ext>
            </a:extLst>
          </p:cNvPr>
          <p:cNvCxnSpPr>
            <a:cxnSpLocks/>
          </p:cNvCxnSpPr>
          <p:nvPr/>
        </p:nvCxnSpPr>
        <p:spPr>
          <a:xfrm>
            <a:off x="3132244" y="2410013"/>
            <a:ext cx="3" cy="187664"/>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CFF06A73-07EC-B9FE-C0F7-15698A9F1815}"/>
              </a:ext>
            </a:extLst>
          </p:cNvPr>
          <p:cNvCxnSpPr/>
          <p:nvPr/>
        </p:nvCxnSpPr>
        <p:spPr>
          <a:xfrm>
            <a:off x="3209342" y="2984873"/>
            <a:ext cx="3" cy="187664"/>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2AE30AEF-ABB0-BB71-ABEF-F497F5A3A660}"/>
              </a:ext>
            </a:extLst>
          </p:cNvPr>
          <p:cNvCxnSpPr/>
          <p:nvPr/>
        </p:nvCxnSpPr>
        <p:spPr>
          <a:xfrm>
            <a:off x="3186836" y="3569349"/>
            <a:ext cx="3" cy="187664"/>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3" name="Straight Arrow Connector 22">
            <a:extLst>
              <a:ext uri="{FF2B5EF4-FFF2-40B4-BE49-F238E27FC236}">
                <a16:creationId xmlns:a16="http://schemas.microsoft.com/office/drawing/2014/main" id="{C343990C-A33E-700E-815A-705B2A972C5F}"/>
              </a:ext>
            </a:extLst>
          </p:cNvPr>
          <p:cNvCxnSpPr/>
          <p:nvPr/>
        </p:nvCxnSpPr>
        <p:spPr>
          <a:xfrm>
            <a:off x="3207226" y="4132013"/>
            <a:ext cx="3" cy="187664"/>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4" name="Straight Arrow Connector 23">
            <a:extLst>
              <a:ext uri="{FF2B5EF4-FFF2-40B4-BE49-F238E27FC236}">
                <a16:creationId xmlns:a16="http://schemas.microsoft.com/office/drawing/2014/main" id="{C8BE3098-AD60-916E-7BB3-A0A2460E193E}"/>
              </a:ext>
            </a:extLst>
          </p:cNvPr>
          <p:cNvCxnSpPr/>
          <p:nvPr/>
        </p:nvCxnSpPr>
        <p:spPr>
          <a:xfrm>
            <a:off x="3196633" y="4711200"/>
            <a:ext cx="3" cy="187664"/>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5" name="Straight Arrow Connector 24">
            <a:extLst>
              <a:ext uri="{FF2B5EF4-FFF2-40B4-BE49-F238E27FC236}">
                <a16:creationId xmlns:a16="http://schemas.microsoft.com/office/drawing/2014/main" id="{EA35D6E1-BE9A-DA46-A8D4-DD1B45E8DB9C}"/>
              </a:ext>
            </a:extLst>
          </p:cNvPr>
          <p:cNvCxnSpPr/>
          <p:nvPr/>
        </p:nvCxnSpPr>
        <p:spPr>
          <a:xfrm>
            <a:off x="3207223" y="5287279"/>
            <a:ext cx="3" cy="187664"/>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6" name="Straight Arrow Connector 25">
            <a:extLst>
              <a:ext uri="{FF2B5EF4-FFF2-40B4-BE49-F238E27FC236}">
                <a16:creationId xmlns:a16="http://schemas.microsoft.com/office/drawing/2014/main" id="{D074EC46-6F45-FE9B-854B-E48531E47990}"/>
              </a:ext>
            </a:extLst>
          </p:cNvPr>
          <p:cNvCxnSpPr/>
          <p:nvPr/>
        </p:nvCxnSpPr>
        <p:spPr>
          <a:xfrm>
            <a:off x="3207220" y="5843195"/>
            <a:ext cx="3" cy="187664"/>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7" name="Straight Arrow Connector 26">
            <a:extLst>
              <a:ext uri="{FF2B5EF4-FFF2-40B4-BE49-F238E27FC236}">
                <a16:creationId xmlns:a16="http://schemas.microsoft.com/office/drawing/2014/main" id="{15D2BBFF-A7C5-3540-B50C-599B97D371A9}"/>
              </a:ext>
            </a:extLst>
          </p:cNvPr>
          <p:cNvCxnSpPr/>
          <p:nvPr/>
        </p:nvCxnSpPr>
        <p:spPr>
          <a:xfrm>
            <a:off x="3207220" y="6419272"/>
            <a:ext cx="3" cy="187664"/>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28" name="Rectangle 27">
            <a:extLst>
              <a:ext uri="{FF2B5EF4-FFF2-40B4-BE49-F238E27FC236}">
                <a16:creationId xmlns:a16="http://schemas.microsoft.com/office/drawing/2014/main" id="{FD817E37-FC62-FC5A-D63C-4D59ADBCCC3F}"/>
              </a:ext>
            </a:extLst>
          </p:cNvPr>
          <p:cNvSpPr/>
          <p:nvPr/>
        </p:nvSpPr>
        <p:spPr>
          <a:xfrm>
            <a:off x="2071709" y="1933758"/>
            <a:ext cx="2233699" cy="1722371"/>
          </a:xfrm>
          <a:prstGeom prst="rect">
            <a:avLst/>
          </a:prstGeom>
          <a:noFill/>
          <a:ln w="28575">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Flowchart: Alternative Process 2">
            <a:extLst>
              <a:ext uri="{FF2B5EF4-FFF2-40B4-BE49-F238E27FC236}">
                <a16:creationId xmlns:a16="http://schemas.microsoft.com/office/drawing/2014/main" id="{156702FE-2E06-F85D-2CA4-9E23E5A28EA6}"/>
              </a:ext>
            </a:extLst>
          </p:cNvPr>
          <p:cNvSpPr/>
          <p:nvPr/>
        </p:nvSpPr>
        <p:spPr>
          <a:xfrm>
            <a:off x="282097" y="2176165"/>
            <a:ext cx="1077335" cy="1200329"/>
          </a:xfrm>
          <a:prstGeom prst="flowChartAlternate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Control</a:t>
            </a:r>
          </a:p>
          <a:p>
            <a:pPr algn="ctr"/>
            <a:r>
              <a:rPr lang="en-GB"/>
              <a:t> System </a:t>
            </a:r>
          </a:p>
        </p:txBody>
      </p:sp>
      <p:cxnSp>
        <p:nvCxnSpPr>
          <p:cNvPr id="30" name="Straight Arrow Connector 29">
            <a:extLst>
              <a:ext uri="{FF2B5EF4-FFF2-40B4-BE49-F238E27FC236}">
                <a16:creationId xmlns:a16="http://schemas.microsoft.com/office/drawing/2014/main" id="{6B018097-3010-67B7-7DDF-28312E690C40}"/>
              </a:ext>
            </a:extLst>
          </p:cNvPr>
          <p:cNvCxnSpPr>
            <a:cxnSpLocks/>
            <a:stCxn id="29" idx="2"/>
          </p:cNvCxnSpPr>
          <p:nvPr/>
        </p:nvCxnSpPr>
        <p:spPr>
          <a:xfrm flipV="1">
            <a:off x="820765" y="3370835"/>
            <a:ext cx="1250944" cy="5659"/>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626CF461-5CB9-CDC9-53BF-4772D2B11107}"/>
              </a:ext>
            </a:extLst>
          </p:cNvPr>
          <p:cNvCxnSpPr>
            <a:cxnSpLocks/>
            <a:stCxn id="29" idx="0"/>
          </p:cNvCxnSpPr>
          <p:nvPr/>
        </p:nvCxnSpPr>
        <p:spPr>
          <a:xfrm>
            <a:off x="820765" y="2176165"/>
            <a:ext cx="1250944" cy="0"/>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2" name="Straight Arrow Connector 31">
            <a:extLst>
              <a:ext uri="{FF2B5EF4-FFF2-40B4-BE49-F238E27FC236}">
                <a16:creationId xmlns:a16="http://schemas.microsoft.com/office/drawing/2014/main" id="{350B8071-671C-3E06-9370-F5E51D278941}"/>
              </a:ext>
            </a:extLst>
          </p:cNvPr>
          <p:cNvCxnSpPr>
            <a:cxnSpLocks/>
            <a:stCxn id="29" idx="3"/>
          </p:cNvCxnSpPr>
          <p:nvPr/>
        </p:nvCxnSpPr>
        <p:spPr>
          <a:xfrm>
            <a:off x="1359432" y="2776330"/>
            <a:ext cx="712277" cy="0"/>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2556518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0" presetClass="emph" presetSubtype="1" repeatCount="indefinite" fill="hold" nodeType="withEffect">
                                  <p:stCondLst>
                                    <p:cond delay="0"/>
                                  </p:stCondLst>
                                  <p:childTnLst>
                                    <p:anim calcmode="lin" valueType="num">
                                      <p:cBhvr>
                                        <p:cTn id="6" dur="3300" fill="hold"/>
                                        <p:tgtEl>
                                          <p:spTgt spid="6"/>
                                        </p:tgtEl>
                                        <p:attrNameLst>
                                          <p:attrName>embedded1</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9E89B0-3202-003E-26BB-15BF591FF204}"/>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DD856498-3E71-E254-39D1-2A0066C24689}"/>
              </a:ext>
            </a:extLst>
          </p:cNvPr>
          <p:cNvSpPr/>
          <p:nvPr/>
        </p:nvSpPr>
        <p:spPr>
          <a:xfrm>
            <a:off x="0" y="579249"/>
            <a:ext cx="4622800" cy="713400"/>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Chord 4">
            <a:extLst>
              <a:ext uri="{FF2B5EF4-FFF2-40B4-BE49-F238E27FC236}">
                <a16:creationId xmlns:a16="http://schemas.microsoft.com/office/drawing/2014/main" id="{776CC57F-0CF9-B08F-1865-49706E8D9F81}"/>
              </a:ext>
            </a:extLst>
          </p:cNvPr>
          <p:cNvSpPr/>
          <p:nvPr/>
        </p:nvSpPr>
        <p:spPr>
          <a:xfrm rot="1361146">
            <a:off x="4795948" y="-2070040"/>
            <a:ext cx="10800000" cy="10800000"/>
          </a:xfrm>
          <a:prstGeom prst="chor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mc:Choice xmlns:am3d="http://schemas.microsoft.com/office/drawing/2017/model3d" Requires="am3d">
          <p:graphicFrame>
            <p:nvGraphicFramePr>
              <p:cNvPr id="6" name="3D Model 5" descr="Wind turbine">
                <a:extLst>
                  <a:ext uri="{FF2B5EF4-FFF2-40B4-BE49-F238E27FC236}">
                    <a16:creationId xmlns:a16="http://schemas.microsoft.com/office/drawing/2014/main" id="{C39B486E-F639-0911-3C6F-933AECA8D33F}"/>
                  </a:ext>
                </a:extLst>
              </p:cNvPr>
              <p:cNvGraphicFramePr>
                <a:graphicFrameLocks/>
              </p:cNvGraphicFramePr>
              <p:nvPr/>
            </p:nvGraphicFramePr>
            <p:xfrm>
              <a:off x="5493657" y="-2847777"/>
              <a:ext cx="7504894" cy="10494936"/>
            </p:xfrm>
            <a:graphic>
              <a:graphicData uri="http://schemas.microsoft.com/office/drawing/2017/model3d">
                <am3d:model3d r:embed="rId3">
                  <am3d:spPr>
                    <a:xfrm>
                      <a:off x="0" y="0"/>
                      <a:ext cx="7504894" cy="10494936"/>
                    </a:xfrm>
                    <a:prstGeom prst="rect">
                      <a:avLst/>
                    </a:prstGeom>
                  </am3d:spPr>
                  <am3d:camera>
                    <am3d:pos x="0" y="0" z="54541956"/>
                    <am3d:up dx="0" dy="36000000" dz="0"/>
                    <am3d:lookAt x="0" y="0" z="0"/>
                    <am3d:perspective fov="2506264"/>
                  </am3d:camera>
                  <am3d:trans>
                    <am3d:meterPerModelUnit n="1015819" d="1000000"/>
                    <am3d:preTrans dx="5926" dy="-17996460" dz="-487734"/>
                    <am3d:scale>
                      <am3d:sx n="1000000" d="1000000"/>
                      <am3d:sy n="1000000" d="1000000"/>
                      <am3d:sz n="1000000" d="1000000"/>
                    </am3d:scale>
                    <am3d:rot ax="1268649" ay="2805791" az="944137"/>
                    <am3d:postTrans dx="0" dy="0" dz="0"/>
                  </am3d:trans>
                  <am3d:raster rName="Office3DRenderer" rVer="16.0.8326">
                    <am3d:blip r:embed="rId4"/>
                  </am3d:raster>
                  <am3d:extLst>
                    <a:ext uri="{E9DE012E-A134-456F-84FE-255F9AAD75C6}">
                      <a3danim:posterFrame xmlns:a3danim="http://schemas.microsoft.com/office/drawing/2018/animation/model3d" animId="0" frame="99473"/>
                    </a:ext>
                  </am3d:extLst>
                  <am3d:winViewport/>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6" name="3D Model 5" descr="Wind turbine">
                <a:extLst>
                  <a:ext uri="{FF2B5EF4-FFF2-40B4-BE49-F238E27FC236}">
                    <a16:creationId xmlns:a16="http://schemas.microsoft.com/office/drawing/2014/main" id="{C39B486E-F639-0911-3C6F-933AECA8D33F}"/>
                  </a:ext>
                </a:extLst>
              </p:cNvPr>
              <p:cNvPicPr>
                <a:picLocks noGrp="1" noRot="1" noChangeAspect="1" noMove="1" noResize="1" noEditPoints="1" noAdjustHandles="1" noChangeArrowheads="1" noChangeShapeType="1" noCrop="1"/>
              </p:cNvPicPr>
              <p:nvPr/>
            </p:nvPicPr>
            <p:blipFill>
              <a:blip r:embed="rId4"/>
              <a:stretch>
                <a:fillRect/>
              </a:stretch>
            </p:blipFill>
            <p:spPr>
              <a:xfrm>
                <a:off x="5493657" y="-2847777"/>
                <a:ext cx="7504894" cy="10494936"/>
              </a:xfrm>
              <a:prstGeom prst="rect">
                <a:avLst/>
              </a:prstGeom>
            </p:spPr>
          </p:pic>
        </mc:Fallback>
      </mc:AlternateContent>
      <p:sp>
        <p:nvSpPr>
          <p:cNvPr id="7" name="TextBox 6">
            <a:extLst>
              <a:ext uri="{FF2B5EF4-FFF2-40B4-BE49-F238E27FC236}">
                <a16:creationId xmlns:a16="http://schemas.microsoft.com/office/drawing/2014/main" id="{815B3EE0-B5F7-743C-69E0-2813E83EB6D7}"/>
              </a:ext>
            </a:extLst>
          </p:cNvPr>
          <p:cNvSpPr txBox="1"/>
          <p:nvPr/>
        </p:nvSpPr>
        <p:spPr>
          <a:xfrm>
            <a:off x="12081" y="305007"/>
            <a:ext cx="4459912" cy="1261884"/>
          </a:xfrm>
          <a:prstGeom prst="rect">
            <a:avLst/>
          </a:prstGeom>
          <a:noFill/>
        </p:spPr>
        <p:txBody>
          <a:bodyPr wrap="square" rtlCol="0">
            <a:spAutoFit/>
          </a:bodyPr>
          <a:lstStyle/>
          <a:p>
            <a:r>
              <a:rPr lang="en-GB" sz="4000" b="1"/>
              <a:t>WIND TURBINES</a:t>
            </a:r>
          </a:p>
          <a:p>
            <a:r>
              <a:rPr lang="en-GB" sz="3600"/>
              <a:t>			</a:t>
            </a:r>
            <a:r>
              <a:rPr lang="en-GB" sz="3200"/>
              <a:t>TOWER</a:t>
            </a:r>
            <a:endParaRPr lang="en-GB" sz="3600" b="1"/>
          </a:p>
        </p:txBody>
      </p:sp>
      <p:cxnSp>
        <p:nvCxnSpPr>
          <p:cNvPr id="3" name="Straight Arrow Connector 2">
            <a:extLst>
              <a:ext uri="{FF2B5EF4-FFF2-40B4-BE49-F238E27FC236}">
                <a16:creationId xmlns:a16="http://schemas.microsoft.com/office/drawing/2014/main" id="{D7C7F306-DED6-A14B-5FCC-4E5C5B15E816}"/>
              </a:ext>
            </a:extLst>
          </p:cNvPr>
          <p:cNvCxnSpPr>
            <a:cxnSpLocks/>
          </p:cNvCxnSpPr>
          <p:nvPr/>
        </p:nvCxnSpPr>
        <p:spPr>
          <a:xfrm>
            <a:off x="8121305" y="653143"/>
            <a:ext cx="0" cy="5861212"/>
          </a:xfrm>
          <a:prstGeom prst="straightConnector1">
            <a:avLst/>
          </a:prstGeom>
          <a:ln w="76200">
            <a:solidFill>
              <a:schemeClr val="bg1"/>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7D9320DA-5AEC-CF07-8594-E53302B5B967}"/>
              </a:ext>
            </a:extLst>
          </p:cNvPr>
          <p:cNvSpPr txBox="1"/>
          <p:nvPr/>
        </p:nvSpPr>
        <p:spPr>
          <a:xfrm>
            <a:off x="6554701" y="2335051"/>
            <a:ext cx="3296093" cy="369332"/>
          </a:xfrm>
          <a:prstGeom prst="rect">
            <a:avLst/>
          </a:prstGeom>
          <a:noFill/>
        </p:spPr>
        <p:txBody>
          <a:bodyPr wrap="square" lIns="91440" tIns="45720" rIns="91440" bIns="45720" rtlCol="0" anchor="t">
            <a:spAutoFit/>
          </a:bodyPr>
          <a:lstStyle/>
          <a:p>
            <a:r>
              <a:rPr lang="en-GB" b="1">
                <a:solidFill>
                  <a:schemeClr val="bg1"/>
                </a:solidFill>
              </a:rPr>
              <a:t>120 metres</a:t>
            </a:r>
          </a:p>
        </p:txBody>
      </p:sp>
      <p:sp>
        <p:nvSpPr>
          <p:cNvPr id="2" name="Arrow: Left 1">
            <a:extLst>
              <a:ext uri="{FF2B5EF4-FFF2-40B4-BE49-F238E27FC236}">
                <a16:creationId xmlns:a16="http://schemas.microsoft.com/office/drawing/2014/main" id="{B78E3CE1-32BF-1AC0-21D3-26A2C4893BC7}"/>
              </a:ext>
            </a:extLst>
          </p:cNvPr>
          <p:cNvSpPr/>
          <p:nvPr/>
        </p:nvSpPr>
        <p:spPr>
          <a:xfrm rot="705198">
            <a:off x="9816204" y="430903"/>
            <a:ext cx="1032596" cy="341086"/>
          </a:xfrm>
          <a:prstGeom prst="lef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12331FB2-C37B-CD70-2812-3B49FD7AF2CE}"/>
              </a:ext>
            </a:extLst>
          </p:cNvPr>
          <p:cNvSpPr txBox="1"/>
          <p:nvPr/>
        </p:nvSpPr>
        <p:spPr>
          <a:xfrm>
            <a:off x="10872715" y="579249"/>
            <a:ext cx="3296093" cy="369332"/>
          </a:xfrm>
          <a:prstGeom prst="rect">
            <a:avLst/>
          </a:prstGeom>
          <a:noFill/>
        </p:spPr>
        <p:txBody>
          <a:bodyPr wrap="square" lIns="91440" tIns="45720" rIns="91440" bIns="45720" rtlCol="0" anchor="t">
            <a:spAutoFit/>
          </a:bodyPr>
          <a:lstStyle/>
          <a:p>
            <a:r>
              <a:rPr lang="en-GB" b="1">
                <a:solidFill>
                  <a:schemeClr val="bg1"/>
                </a:solidFill>
              </a:rPr>
              <a:t>8.6 ms</a:t>
            </a:r>
            <a:r>
              <a:rPr lang="en-GB" b="1" baseline="30000">
                <a:solidFill>
                  <a:schemeClr val="bg1"/>
                </a:solidFill>
              </a:rPr>
              <a:t>-1</a:t>
            </a:r>
          </a:p>
        </p:txBody>
      </p:sp>
      <p:sp>
        <p:nvSpPr>
          <p:cNvPr id="12" name="TextBox 11">
            <a:extLst>
              <a:ext uri="{FF2B5EF4-FFF2-40B4-BE49-F238E27FC236}">
                <a16:creationId xmlns:a16="http://schemas.microsoft.com/office/drawing/2014/main" id="{4A1E2101-C06F-EC67-173B-6A02A08B1AD4}"/>
              </a:ext>
            </a:extLst>
          </p:cNvPr>
          <p:cNvSpPr txBox="1"/>
          <p:nvPr/>
        </p:nvSpPr>
        <p:spPr>
          <a:xfrm>
            <a:off x="10195948" y="196475"/>
            <a:ext cx="3296093" cy="338554"/>
          </a:xfrm>
          <a:prstGeom prst="rect">
            <a:avLst/>
          </a:prstGeom>
          <a:noFill/>
        </p:spPr>
        <p:txBody>
          <a:bodyPr wrap="square" rtlCol="0">
            <a:spAutoFit/>
          </a:bodyPr>
          <a:lstStyle/>
          <a:p>
            <a:r>
              <a:rPr lang="en-GB" sz="1600" b="1">
                <a:solidFill>
                  <a:schemeClr val="bg1"/>
                </a:solidFill>
              </a:rPr>
              <a:t>Wind</a:t>
            </a:r>
            <a:endParaRPr lang="en-GB" sz="1600" b="1" baseline="30000">
              <a:solidFill>
                <a:schemeClr val="bg1"/>
              </a:solidFill>
            </a:endParaRPr>
          </a:p>
        </p:txBody>
      </p:sp>
      <p:sp>
        <p:nvSpPr>
          <p:cNvPr id="11" name="Rectangle 10">
            <a:extLst>
              <a:ext uri="{FF2B5EF4-FFF2-40B4-BE49-F238E27FC236}">
                <a16:creationId xmlns:a16="http://schemas.microsoft.com/office/drawing/2014/main" id="{B1B84FBC-EB50-C1BC-31F4-D8DAEB5B7C4F}"/>
              </a:ext>
            </a:extLst>
          </p:cNvPr>
          <p:cNvSpPr/>
          <p:nvPr/>
        </p:nvSpPr>
        <p:spPr>
          <a:xfrm>
            <a:off x="94900" y="1705408"/>
            <a:ext cx="1535509" cy="1077218"/>
          </a:xfrm>
          <a:prstGeom prst="rect">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200" b="1" u="sng"/>
              <a:t>Integration</a:t>
            </a:r>
            <a:r>
              <a:rPr lang="en-US" sz="1200"/>
              <a:t>: BEng Civil group  –  Tower structure and access ladder</a:t>
            </a:r>
          </a:p>
        </p:txBody>
      </p:sp>
      <p:sp>
        <p:nvSpPr>
          <p:cNvPr id="8" name="TextBox 7">
            <a:extLst>
              <a:ext uri="{FF2B5EF4-FFF2-40B4-BE49-F238E27FC236}">
                <a16:creationId xmlns:a16="http://schemas.microsoft.com/office/drawing/2014/main" id="{711A7F83-B586-1A7C-957F-142A70DEC87E}"/>
              </a:ext>
            </a:extLst>
          </p:cNvPr>
          <p:cNvSpPr txBox="1"/>
          <p:nvPr/>
        </p:nvSpPr>
        <p:spPr>
          <a:xfrm>
            <a:off x="291709" y="3329960"/>
            <a:ext cx="4180068" cy="923330"/>
          </a:xfrm>
          <a:prstGeom prst="rect">
            <a:avLst/>
          </a:prstGeom>
          <a:noFill/>
        </p:spPr>
        <p:txBody>
          <a:bodyPr wrap="square" rtlCol="0">
            <a:spAutoFit/>
          </a:bodyPr>
          <a:lstStyle/>
          <a:p>
            <a:pPr marL="285750" indent="-285750">
              <a:buFont typeface="Arial" panose="020B0604020202020204" pitchFamily="34" charset="0"/>
              <a:buChar char="•"/>
            </a:pPr>
            <a:r>
              <a:rPr lang="en-GB"/>
              <a:t>Height of tower chosen based on average wind speed in Crete and blade length</a:t>
            </a:r>
          </a:p>
        </p:txBody>
      </p:sp>
      <p:sp>
        <p:nvSpPr>
          <p:cNvPr id="15" name="TextBox 14">
            <a:extLst>
              <a:ext uri="{FF2B5EF4-FFF2-40B4-BE49-F238E27FC236}">
                <a16:creationId xmlns:a16="http://schemas.microsoft.com/office/drawing/2014/main" id="{B3FC4AF8-6392-740A-E76B-7D9B77840A5A}"/>
              </a:ext>
            </a:extLst>
          </p:cNvPr>
          <p:cNvSpPr txBox="1"/>
          <p:nvPr/>
        </p:nvSpPr>
        <p:spPr>
          <a:xfrm>
            <a:off x="272543" y="4406488"/>
            <a:ext cx="4654497" cy="1200329"/>
          </a:xfrm>
          <a:prstGeom prst="rect">
            <a:avLst/>
          </a:prstGeom>
          <a:noFill/>
        </p:spPr>
        <p:txBody>
          <a:bodyPr wrap="square" rtlCol="0">
            <a:spAutoFit/>
          </a:bodyPr>
          <a:lstStyle/>
          <a:p>
            <a:pPr marL="285750" indent="-285750">
              <a:buFont typeface="Arial" panose="020B0604020202020204" pitchFamily="34" charset="0"/>
              <a:buChar char="•"/>
            </a:pPr>
            <a:r>
              <a:rPr lang="en-GB"/>
              <a:t>The tower must possess robust durability and a solid foundation to endure the force of strong winds as well as the mass of the blades and nacelle.</a:t>
            </a:r>
          </a:p>
        </p:txBody>
      </p:sp>
    </p:spTree>
    <p:extLst>
      <p:ext uri="{BB962C8B-B14F-4D97-AF65-F5344CB8AC3E}">
        <p14:creationId xmlns:p14="http://schemas.microsoft.com/office/powerpoint/2010/main" val="306477811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DACDE5-AF1F-2C60-C68C-ED1CB8C8827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85EF4C0-5FC7-7673-EFB9-32145C672F1D}"/>
              </a:ext>
            </a:extLst>
          </p:cNvPr>
          <p:cNvSpPr/>
          <p:nvPr/>
        </p:nvSpPr>
        <p:spPr>
          <a:xfrm>
            <a:off x="0" y="703943"/>
            <a:ext cx="4622800" cy="649870"/>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Chord 4">
            <a:extLst>
              <a:ext uri="{FF2B5EF4-FFF2-40B4-BE49-F238E27FC236}">
                <a16:creationId xmlns:a16="http://schemas.microsoft.com/office/drawing/2014/main" id="{9A81195D-24A8-DED3-FAA3-12E6142CFC74}"/>
              </a:ext>
            </a:extLst>
          </p:cNvPr>
          <p:cNvSpPr/>
          <p:nvPr/>
        </p:nvSpPr>
        <p:spPr>
          <a:xfrm rot="1361146">
            <a:off x="4710850" y="-1971001"/>
            <a:ext cx="10800000" cy="10800000"/>
          </a:xfrm>
          <a:prstGeom prst="chor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mc:Choice xmlns:am3d="http://schemas.microsoft.com/office/drawing/2017/model3d" Requires="am3d">
          <p:graphicFrame>
            <p:nvGraphicFramePr>
              <p:cNvPr id="6" name="3D Model 5" descr="Wind turbine">
                <a:extLst>
                  <a:ext uri="{FF2B5EF4-FFF2-40B4-BE49-F238E27FC236}">
                    <a16:creationId xmlns:a16="http://schemas.microsoft.com/office/drawing/2014/main" id="{1216CB96-96BA-7DF4-343B-BBD4333E77B1}"/>
                  </a:ext>
                </a:extLst>
              </p:cNvPr>
              <p:cNvGraphicFramePr>
                <a:graphicFrameLocks/>
              </p:cNvGraphicFramePr>
              <p:nvPr>
                <p:extLst>
                  <p:ext uri="{D42A27DB-BD31-4B8C-83A1-F6EECF244321}">
                    <p14:modId xmlns:p14="http://schemas.microsoft.com/office/powerpoint/2010/main" val="3937484522"/>
                  </p:ext>
                </p:extLst>
              </p:nvPr>
            </p:nvGraphicFramePr>
            <p:xfrm>
              <a:off x="-1427435" y="-11946344"/>
              <a:ext cx="21600000" cy="36000000"/>
            </p:xfrm>
            <a:graphic>
              <a:graphicData uri="http://schemas.microsoft.com/office/drawing/2017/model3d">
                <am3d:model3d r:embed="rId3">
                  <am3d:spPr>
                    <a:xfrm>
                      <a:off x="0" y="0"/>
                      <a:ext cx="21600000" cy="36000000"/>
                    </a:xfrm>
                    <a:prstGeom prst="rect">
                      <a:avLst/>
                    </a:prstGeom>
                  </am3d:spPr>
                  <am3d:camera>
                    <am3d:pos x="0" y="0" z="54541956"/>
                    <am3d:up dx="0" dy="36000000" dz="0"/>
                    <am3d:lookAt x="0" y="0" z="0"/>
                    <am3d:perspective fov="2506264"/>
                  </am3d:camera>
                  <am3d:trans>
                    <am3d:meterPerModelUnit n="1015819" d="1000000"/>
                    <am3d:preTrans dx="5926" dy="-17996460" dz="-487734"/>
                    <am3d:scale>
                      <am3d:sx n="1000000" d="1000000"/>
                      <am3d:sy n="1000000" d="1000000"/>
                      <am3d:sz n="1000000" d="1000000"/>
                    </am3d:scale>
                    <am3d:rot ax="8129072" ay="3539380" az="8392606"/>
                    <am3d:postTrans dx="0" dy="0" dz="0"/>
                  </am3d:trans>
                  <am3d:raster rName="Office3DRenderer" rVer="16.0.8326">
                    <am3d:blip r:embed="rId4"/>
                  </am3d:raster>
                  <am3d:extLst>
                    <a:ext uri="{E9DE012E-A134-456F-84FE-255F9AAD75C6}">
                      <a3danim:posterFrame xmlns:a3danim="http://schemas.microsoft.com/office/drawing/2018/animation/model3d" animId="0" frame="44792"/>
                    </a:ext>
                  </am3d:extLst>
                  <am3d:winViewport/>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6" name="3D Model 5" descr="Wind turbine">
                <a:extLst>
                  <a:ext uri="{FF2B5EF4-FFF2-40B4-BE49-F238E27FC236}">
                    <a16:creationId xmlns:a16="http://schemas.microsoft.com/office/drawing/2014/main" id="{1216CB96-96BA-7DF4-343B-BBD4333E77B1}"/>
                  </a:ext>
                </a:extLst>
              </p:cNvPr>
              <p:cNvPicPr>
                <a:picLocks noGrp="1" noRot="1" noChangeAspect="1" noMove="1" noResize="1" noEditPoints="1" noAdjustHandles="1" noChangeArrowheads="1" noChangeShapeType="1" noCrop="1"/>
              </p:cNvPicPr>
              <p:nvPr/>
            </p:nvPicPr>
            <p:blipFill>
              <a:blip r:embed="rId4"/>
              <a:stretch>
                <a:fillRect/>
              </a:stretch>
            </p:blipFill>
            <p:spPr>
              <a:xfrm>
                <a:off x="-1427435" y="-11946344"/>
                <a:ext cx="21600000" cy="36000000"/>
              </a:xfrm>
              <a:prstGeom prst="rect">
                <a:avLst/>
              </a:prstGeom>
            </p:spPr>
          </p:pic>
        </mc:Fallback>
      </mc:AlternateContent>
      <p:sp>
        <p:nvSpPr>
          <p:cNvPr id="7" name="TextBox 6">
            <a:extLst>
              <a:ext uri="{FF2B5EF4-FFF2-40B4-BE49-F238E27FC236}">
                <a16:creationId xmlns:a16="http://schemas.microsoft.com/office/drawing/2014/main" id="{C21EED7B-8856-DE37-AD3A-DA7D9C4699BE}"/>
              </a:ext>
            </a:extLst>
          </p:cNvPr>
          <p:cNvSpPr txBox="1"/>
          <p:nvPr/>
        </p:nvSpPr>
        <p:spPr>
          <a:xfrm>
            <a:off x="201969" y="396948"/>
            <a:ext cx="5248145" cy="1261884"/>
          </a:xfrm>
          <a:prstGeom prst="rect">
            <a:avLst/>
          </a:prstGeom>
          <a:noFill/>
        </p:spPr>
        <p:txBody>
          <a:bodyPr wrap="square" rtlCol="0">
            <a:spAutoFit/>
          </a:bodyPr>
          <a:lstStyle/>
          <a:p>
            <a:r>
              <a:rPr lang="en-GB" sz="4000" b="1"/>
              <a:t>WIND TURBINES</a:t>
            </a:r>
            <a:br>
              <a:rPr lang="en-GB" sz="3600" b="1"/>
            </a:br>
            <a:r>
              <a:rPr lang="en-GB" sz="3600" b="1"/>
              <a:t>		</a:t>
            </a:r>
            <a:r>
              <a:rPr lang="en-GB" sz="3200" b="1"/>
              <a:t>     </a:t>
            </a:r>
            <a:r>
              <a:rPr lang="en-GB" sz="3200"/>
              <a:t>NACELLE</a:t>
            </a:r>
            <a:endParaRPr lang="en-GB" sz="3600" b="1"/>
          </a:p>
        </p:txBody>
      </p:sp>
      <p:sp>
        <p:nvSpPr>
          <p:cNvPr id="8" name="TextBox 7">
            <a:extLst>
              <a:ext uri="{FF2B5EF4-FFF2-40B4-BE49-F238E27FC236}">
                <a16:creationId xmlns:a16="http://schemas.microsoft.com/office/drawing/2014/main" id="{129DC223-74CA-8444-F19E-DEBA9901C4EB}"/>
              </a:ext>
            </a:extLst>
          </p:cNvPr>
          <p:cNvSpPr txBox="1"/>
          <p:nvPr/>
        </p:nvSpPr>
        <p:spPr>
          <a:xfrm>
            <a:off x="384932" y="1998245"/>
            <a:ext cx="3432325" cy="3293209"/>
          </a:xfrm>
          <a:prstGeom prst="rect">
            <a:avLst/>
          </a:prstGeom>
          <a:noFill/>
        </p:spPr>
        <p:txBody>
          <a:bodyPr wrap="square" rtlCol="0">
            <a:spAutoFit/>
          </a:bodyPr>
          <a:lstStyle/>
          <a:p>
            <a:r>
              <a:rPr lang="en-GB" sz="1600">
                <a:latin typeface="Arial" panose="020B0604020202020204" pitchFamily="34" charset="0"/>
                <a:cs typeface="Arial" panose="020B0604020202020204" pitchFamily="34" charset="0"/>
              </a:rPr>
              <a:t>Lightweight material to reduce the loads on the yaw system and tower. </a:t>
            </a:r>
          </a:p>
          <a:p>
            <a:endParaRPr lang="en-GB" sz="1600">
              <a:latin typeface="Arial" panose="020B0604020202020204" pitchFamily="34" charset="0"/>
              <a:cs typeface="Arial" panose="020B0604020202020204" pitchFamily="34" charset="0"/>
            </a:endParaRPr>
          </a:p>
          <a:p>
            <a:r>
              <a:rPr lang="en-GB" sz="1600">
                <a:latin typeface="Arial" panose="020B0604020202020204" pitchFamily="34" charset="0"/>
                <a:cs typeface="Arial" panose="020B0604020202020204" pitchFamily="34" charset="0"/>
              </a:rPr>
              <a:t>Corrosion resistant material particularly for saltwater. </a:t>
            </a:r>
          </a:p>
          <a:p>
            <a:endParaRPr lang="en-GB" sz="1600">
              <a:latin typeface="Arial" panose="020B0604020202020204" pitchFamily="34" charset="0"/>
              <a:cs typeface="Arial" panose="020B0604020202020204" pitchFamily="34" charset="0"/>
            </a:endParaRPr>
          </a:p>
          <a:p>
            <a:r>
              <a:rPr lang="en-GB" sz="1600">
                <a:latin typeface="Arial" panose="020B0604020202020204" pitchFamily="34" charset="0"/>
                <a:cs typeface="Arial" panose="020B0604020202020204" pitchFamily="34" charset="0"/>
              </a:rPr>
              <a:t>Holds all the internal components:</a:t>
            </a:r>
          </a:p>
          <a:p>
            <a:pPr marL="742950" lvl="1" indent="-285750">
              <a:buFont typeface="Arial" panose="020B0604020202020204" pitchFamily="34" charset="0"/>
              <a:buChar char="•"/>
            </a:pPr>
            <a:r>
              <a:rPr lang="en-GB" sz="1600">
                <a:latin typeface="Arial" panose="020B0604020202020204" pitchFamily="34" charset="0"/>
                <a:cs typeface="Arial" panose="020B0604020202020204" pitchFamily="34" charset="0"/>
              </a:rPr>
              <a:t>Gearbox </a:t>
            </a:r>
          </a:p>
          <a:p>
            <a:pPr marL="742950" lvl="1" indent="-285750">
              <a:buFont typeface="Arial" panose="020B0604020202020204" pitchFamily="34" charset="0"/>
              <a:buChar char="•"/>
            </a:pPr>
            <a:r>
              <a:rPr lang="en-GB" sz="1600">
                <a:latin typeface="Arial" panose="020B0604020202020204" pitchFamily="34" charset="0"/>
                <a:cs typeface="Arial" panose="020B0604020202020204" pitchFamily="34" charset="0"/>
              </a:rPr>
              <a:t>Shafts</a:t>
            </a:r>
          </a:p>
          <a:p>
            <a:pPr marL="742950" lvl="1" indent="-285750">
              <a:buFont typeface="Arial" panose="020B0604020202020204" pitchFamily="34" charset="0"/>
              <a:buChar char="•"/>
            </a:pPr>
            <a:r>
              <a:rPr lang="en-GB" sz="1600">
                <a:latin typeface="Arial" panose="020B0604020202020204" pitchFamily="34" charset="0"/>
                <a:cs typeface="Arial" panose="020B0604020202020204" pitchFamily="34" charset="0"/>
              </a:rPr>
              <a:t>Generator</a:t>
            </a:r>
          </a:p>
          <a:p>
            <a:pPr marL="742950" lvl="1" indent="-285750">
              <a:buFont typeface="Arial" panose="020B0604020202020204" pitchFamily="34" charset="0"/>
              <a:buChar char="•"/>
            </a:pPr>
            <a:r>
              <a:rPr lang="en-GB" sz="1600">
                <a:latin typeface="Arial" panose="020B0604020202020204" pitchFamily="34" charset="0"/>
                <a:cs typeface="Arial" panose="020B0604020202020204" pitchFamily="34" charset="0"/>
              </a:rPr>
              <a:t>Control Box</a:t>
            </a:r>
          </a:p>
          <a:p>
            <a:pPr marL="742950" lvl="1" indent="-285750">
              <a:buFont typeface="Arial" panose="020B0604020202020204" pitchFamily="34" charset="0"/>
              <a:buChar char="•"/>
            </a:pPr>
            <a:r>
              <a:rPr lang="en-GB" sz="1600">
                <a:latin typeface="Arial" panose="020B0604020202020204" pitchFamily="34" charset="0"/>
                <a:cs typeface="Arial" panose="020B0604020202020204" pitchFamily="34" charset="0"/>
              </a:rPr>
              <a:t>Braking systems</a:t>
            </a:r>
          </a:p>
          <a:p>
            <a:pPr marL="742950" lvl="1" indent="-285750">
              <a:buFont typeface="Arial" panose="020B0604020202020204" pitchFamily="34" charset="0"/>
              <a:buChar char="•"/>
            </a:pPr>
            <a:r>
              <a:rPr lang="en-GB" sz="1600">
                <a:latin typeface="Arial" panose="020B0604020202020204" pitchFamily="34" charset="0"/>
                <a:cs typeface="Arial" panose="020B0604020202020204" pitchFamily="34" charset="0"/>
              </a:rPr>
              <a:t>Yaw mechanism</a:t>
            </a:r>
          </a:p>
        </p:txBody>
      </p:sp>
    </p:spTree>
    <p:extLst>
      <p:ext uri="{BB962C8B-B14F-4D97-AF65-F5344CB8AC3E}">
        <p14:creationId xmlns:p14="http://schemas.microsoft.com/office/powerpoint/2010/main" val="284996921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7B8ABC-9A4E-5F8C-7BF8-BA8F26D4680B}"/>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B251D184-E1A1-347C-A899-CD9F935D386B}"/>
              </a:ext>
            </a:extLst>
          </p:cNvPr>
          <p:cNvSpPr/>
          <p:nvPr/>
        </p:nvSpPr>
        <p:spPr>
          <a:xfrm>
            <a:off x="0" y="579249"/>
            <a:ext cx="4622800" cy="713400"/>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Chord 4">
            <a:extLst>
              <a:ext uri="{FF2B5EF4-FFF2-40B4-BE49-F238E27FC236}">
                <a16:creationId xmlns:a16="http://schemas.microsoft.com/office/drawing/2014/main" id="{5DA89D20-484A-AE0E-F7E7-9D672E0025ED}"/>
              </a:ext>
            </a:extLst>
          </p:cNvPr>
          <p:cNvSpPr/>
          <p:nvPr/>
        </p:nvSpPr>
        <p:spPr>
          <a:xfrm rot="1361146">
            <a:off x="4777212" y="-1971001"/>
            <a:ext cx="10800000" cy="10800000"/>
          </a:xfrm>
          <a:prstGeom prst="chor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mc:Choice xmlns:am3d="http://schemas.microsoft.com/office/drawing/2017/model3d" Requires="am3d">
          <p:graphicFrame>
            <p:nvGraphicFramePr>
              <p:cNvPr id="6" name="3D Model 5" descr="Wind turbine">
                <a:extLst>
                  <a:ext uri="{FF2B5EF4-FFF2-40B4-BE49-F238E27FC236}">
                    <a16:creationId xmlns:a16="http://schemas.microsoft.com/office/drawing/2014/main" id="{E92A184B-08DF-6E1D-A9C1-120E8B0450A4}"/>
                  </a:ext>
                </a:extLst>
              </p:cNvPr>
              <p:cNvGraphicFramePr>
                <a:graphicFrameLocks/>
              </p:cNvGraphicFramePr>
              <p:nvPr/>
            </p:nvGraphicFramePr>
            <p:xfrm>
              <a:off x="3379697" y="-3525213"/>
              <a:ext cx="14400000" cy="21600000"/>
            </p:xfrm>
            <a:graphic>
              <a:graphicData uri="http://schemas.microsoft.com/office/drawing/2017/model3d">
                <am3d:model3d r:embed="rId3">
                  <am3d:spPr>
                    <a:xfrm>
                      <a:off x="0" y="0"/>
                      <a:ext cx="14400000" cy="21600000"/>
                    </a:xfrm>
                    <a:prstGeom prst="rect">
                      <a:avLst/>
                    </a:prstGeom>
                  </am3d:spPr>
                  <am3d:camera>
                    <am3d:pos x="0" y="0" z="54541956"/>
                    <am3d:up dx="0" dy="36000000" dz="0"/>
                    <am3d:lookAt x="0" y="0" z="0"/>
                    <am3d:perspective fov="2506264"/>
                  </am3d:camera>
                  <am3d:trans>
                    <am3d:meterPerModelUnit n="1015819" d="1000000"/>
                    <am3d:preTrans dx="5926" dy="-17996460" dz="-487734"/>
                    <am3d:scale>
                      <am3d:sx n="1000000" d="1000000"/>
                      <am3d:sy n="1000000" d="1000000"/>
                      <am3d:sz n="1000000" d="1000000"/>
                    </am3d:scale>
                    <am3d:rot ax="19309" ay="-1833457" az="-9818"/>
                    <am3d:postTrans dx="0" dy="0" dz="0"/>
                  </am3d:trans>
                  <am3d:raster rName="Office3DRenderer" rVer="16.0.8326">
                    <am3d:blip r:embed="rId4"/>
                  </am3d:raster>
                  <am3d:extLst>
                    <a:ext uri="{E9DE012E-A134-456F-84FE-255F9AAD75C6}">
                      <a3danim:posterFrame xmlns:a3danim="http://schemas.microsoft.com/office/drawing/2018/animation/model3d" animId="0" frame="89239"/>
                    </a:ext>
                  </am3d:extLst>
                  <am3d:winViewport/>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6" name="3D Model 5" descr="Wind turbine">
                <a:extLst>
                  <a:ext uri="{FF2B5EF4-FFF2-40B4-BE49-F238E27FC236}">
                    <a16:creationId xmlns:a16="http://schemas.microsoft.com/office/drawing/2014/main" id="{E92A184B-08DF-6E1D-A9C1-120E8B0450A4}"/>
                  </a:ext>
                </a:extLst>
              </p:cNvPr>
              <p:cNvPicPr>
                <a:picLocks noGrp="1" noRot="1" noChangeAspect="1" noMove="1" noResize="1" noEditPoints="1" noAdjustHandles="1" noChangeArrowheads="1" noChangeShapeType="1" noCrop="1"/>
              </p:cNvPicPr>
              <p:nvPr/>
            </p:nvPicPr>
            <p:blipFill>
              <a:blip r:embed="rId4"/>
              <a:stretch>
                <a:fillRect/>
              </a:stretch>
            </p:blipFill>
            <p:spPr>
              <a:xfrm>
                <a:off x="3379697" y="-3525213"/>
                <a:ext cx="14400000" cy="21600000"/>
              </a:xfrm>
              <a:prstGeom prst="rect">
                <a:avLst/>
              </a:prstGeom>
            </p:spPr>
          </p:pic>
        </mc:Fallback>
      </mc:AlternateContent>
      <p:sp>
        <p:nvSpPr>
          <p:cNvPr id="7" name="TextBox 6">
            <a:extLst>
              <a:ext uri="{FF2B5EF4-FFF2-40B4-BE49-F238E27FC236}">
                <a16:creationId xmlns:a16="http://schemas.microsoft.com/office/drawing/2014/main" id="{83C53059-F6E1-1108-1C4A-A79228E171DC}"/>
              </a:ext>
            </a:extLst>
          </p:cNvPr>
          <p:cNvSpPr txBox="1"/>
          <p:nvPr/>
        </p:nvSpPr>
        <p:spPr>
          <a:xfrm>
            <a:off x="78374" y="291323"/>
            <a:ext cx="4544426" cy="1261884"/>
          </a:xfrm>
          <a:prstGeom prst="rect">
            <a:avLst/>
          </a:prstGeom>
          <a:noFill/>
        </p:spPr>
        <p:txBody>
          <a:bodyPr wrap="square" rtlCol="0">
            <a:spAutoFit/>
          </a:bodyPr>
          <a:lstStyle/>
          <a:p>
            <a:r>
              <a:rPr lang="en-GB" sz="4000" b="1"/>
              <a:t>WIND TURBINES</a:t>
            </a:r>
          </a:p>
          <a:p>
            <a:r>
              <a:rPr lang="en-GB" sz="3600"/>
              <a:t>		         </a:t>
            </a:r>
            <a:r>
              <a:rPr lang="en-GB" sz="3200"/>
              <a:t>BLADES</a:t>
            </a:r>
          </a:p>
        </p:txBody>
      </p:sp>
      <p:sp>
        <p:nvSpPr>
          <p:cNvPr id="8" name="TextBox 7">
            <a:extLst>
              <a:ext uri="{FF2B5EF4-FFF2-40B4-BE49-F238E27FC236}">
                <a16:creationId xmlns:a16="http://schemas.microsoft.com/office/drawing/2014/main" id="{C4D4B7E9-F64E-4641-9261-B66AFAD74658}"/>
              </a:ext>
            </a:extLst>
          </p:cNvPr>
          <p:cNvSpPr txBox="1"/>
          <p:nvPr/>
        </p:nvSpPr>
        <p:spPr>
          <a:xfrm>
            <a:off x="227079" y="1451531"/>
            <a:ext cx="4550266" cy="2923877"/>
          </a:xfrm>
          <a:prstGeom prst="rect">
            <a:avLst/>
          </a:prstGeom>
          <a:noFill/>
        </p:spPr>
        <p:txBody>
          <a:bodyPr wrap="square" lIns="91440" tIns="45720" rIns="91440" bIns="45720" rtlCol="0" anchor="t">
            <a:spAutoFit/>
          </a:bodyPr>
          <a:lstStyle/>
          <a:p>
            <a:r>
              <a:rPr lang="en-GB" sz="1600" b="1">
                <a:latin typeface="Arial"/>
                <a:cs typeface="Arial"/>
              </a:rPr>
              <a:t>Three blades:</a:t>
            </a:r>
            <a:r>
              <a:rPr lang="en-GB" sz="1600">
                <a:latin typeface="Arial"/>
                <a:cs typeface="Arial"/>
              </a:rPr>
              <a:t> Meets </a:t>
            </a:r>
            <a:r>
              <a:rPr lang="en-GB" sz="1600">
                <a:latin typeface="Arial"/>
                <a:ea typeface="+mn-lt"/>
                <a:cs typeface="+mn-lt"/>
              </a:rPr>
              <a:t>environmental, commercial and economic constraints</a:t>
            </a:r>
          </a:p>
          <a:p>
            <a:endParaRPr lang="en-GB" sz="800">
              <a:latin typeface="Aptos"/>
              <a:ea typeface="+mn-lt"/>
              <a:cs typeface="Calibri"/>
            </a:endParaRPr>
          </a:p>
          <a:p>
            <a:r>
              <a:rPr lang="en-GB" sz="1600" b="1">
                <a:latin typeface="Arial"/>
                <a:cs typeface="Arial"/>
              </a:rPr>
              <a:t>Blade Diameter:</a:t>
            </a:r>
            <a:r>
              <a:rPr lang="en-GB" sz="1600">
                <a:latin typeface="Arial"/>
                <a:cs typeface="Arial"/>
              </a:rPr>
              <a:t> </a:t>
            </a:r>
            <a:r>
              <a:rPr lang="en-GB" sz="1600">
                <a:solidFill>
                  <a:srgbClr val="FF0000"/>
                </a:solidFill>
                <a:latin typeface="Arial"/>
                <a:cs typeface="Arial"/>
              </a:rPr>
              <a:t>70m</a:t>
            </a:r>
          </a:p>
          <a:p>
            <a:endParaRPr lang="en-GB" sz="800" b="1">
              <a:latin typeface="Arial" panose="020B0604020202020204" pitchFamily="34" charset="0"/>
              <a:cs typeface="Arial" panose="020B0604020202020204" pitchFamily="34" charset="0"/>
            </a:endParaRPr>
          </a:p>
          <a:p>
            <a:r>
              <a:rPr lang="en-GB" sz="1600" b="1">
                <a:solidFill>
                  <a:srgbClr val="000000"/>
                </a:solidFill>
                <a:latin typeface="Arial"/>
                <a:cs typeface="Arial"/>
              </a:rPr>
              <a:t>Aerofoil shape: </a:t>
            </a:r>
            <a:r>
              <a:rPr lang="en-GB" sz="1600">
                <a:solidFill>
                  <a:srgbClr val="000000"/>
                </a:solidFill>
                <a:latin typeface="Arial"/>
                <a:cs typeface="Arial"/>
              </a:rPr>
              <a:t>Twists to improve aerodynamic efficiency by maximising lift</a:t>
            </a:r>
            <a:endParaRPr lang="en-GB" sz="1600">
              <a:latin typeface="Arial" panose="020B0604020202020204" pitchFamily="34" charset="0"/>
              <a:cs typeface="Arial" panose="020B0604020202020204" pitchFamily="34" charset="0"/>
            </a:endParaRPr>
          </a:p>
          <a:p>
            <a:endParaRPr lang="en-US" sz="800" b="1">
              <a:latin typeface="Arial"/>
              <a:cs typeface="Arial"/>
            </a:endParaRPr>
          </a:p>
          <a:p>
            <a:r>
              <a:rPr lang="en-US" sz="1600" b="1">
                <a:latin typeface="Arial"/>
                <a:cs typeface="Arial"/>
              </a:rPr>
              <a:t>Material:</a:t>
            </a:r>
            <a:r>
              <a:rPr lang="en-US" sz="1600">
                <a:latin typeface="Arial"/>
                <a:cs typeface="Arial"/>
              </a:rPr>
              <a:t> Reinforced</a:t>
            </a:r>
            <a:r>
              <a:rPr lang="en-GB" sz="1600">
                <a:latin typeface="Arial"/>
                <a:cs typeface="Arial"/>
              </a:rPr>
              <a:t> </a:t>
            </a:r>
            <a:r>
              <a:rPr lang="en-GB" sz="1600">
                <a:latin typeface="Arial"/>
                <a:ea typeface="+mn-lt"/>
                <a:cs typeface="+mn-lt"/>
              </a:rPr>
              <a:t>glass fibre</a:t>
            </a:r>
            <a:endParaRPr lang="en-GB" sz="1600">
              <a:latin typeface="Arial"/>
              <a:cs typeface="Arial"/>
            </a:endParaRPr>
          </a:p>
          <a:p>
            <a:pPr marL="742950" lvl="1" indent="-285750">
              <a:buFont typeface="Arial"/>
              <a:buChar char="•"/>
            </a:pPr>
            <a:r>
              <a:rPr lang="en-US" sz="1600">
                <a:latin typeface="Arial"/>
                <a:cs typeface="Arial"/>
              </a:rPr>
              <a:t>Corrosion and fatigue resistant, e.g. to salt water.</a:t>
            </a:r>
            <a:endParaRPr lang="en-GB" sz="1600">
              <a:latin typeface="Arial"/>
              <a:cs typeface="Arial"/>
            </a:endParaRPr>
          </a:p>
          <a:p>
            <a:pPr marL="742950" lvl="1" indent="-285750">
              <a:buFont typeface="Arial"/>
              <a:buChar char="•"/>
            </a:pPr>
            <a:r>
              <a:rPr lang="en-US" sz="1600">
                <a:latin typeface="Arial"/>
                <a:cs typeface="Arial"/>
              </a:rPr>
              <a:t>Lightweight – easy to stop/start</a:t>
            </a:r>
            <a:endParaRPr lang="en-GB" sz="1600">
              <a:latin typeface="Arial"/>
              <a:cs typeface="Arial"/>
            </a:endParaRPr>
          </a:p>
          <a:p>
            <a:pPr marL="742950" lvl="1" indent="-285750">
              <a:buFont typeface="Arial"/>
              <a:buChar char="•"/>
            </a:pPr>
            <a:r>
              <a:rPr lang="en-US" sz="1600">
                <a:latin typeface="Arial"/>
                <a:cs typeface="Arial"/>
              </a:rPr>
              <a:t>High strength</a:t>
            </a:r>
          </a:p>
        </p:txBody>
      </p:sp>
      <p:sp>
        <p:nvSpPr>
          <p:cNvPr id="24" name="Rectangle 23">
            <a:extLst>
              <a:ext uri="{FF2B5EF4-FFF2-40B4-BE49-F238E27FC236}">
                <a16:creationId xmlns:a16="http://schemas.microsoft.com/office/drawing/2014/main" id="{6CA25C84-D71D-F70F-35AF-511A091439C1}"/>
              </a:ext>
            </a:extLst>
          </p:cNvPr>
          <p:cNvSpPr/>
          <p:nvPr/>
        </p:nvSpPr>
        <p:spPr>
          <a:xfrm>
            <a:off x="-81215" y="4840514"/>
            <a:ext cx="8947484" cy="2052017"/>
          </a:xfrm>
          <a:prstGeom prst="rect">
            <a:avLst/>
          </a:prstGeom>
          <a:solidFill>
            <a:schemeClr val="bg1">
              <a:lumMod val="75000"/>
              <a:alpha val="92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 name="Straight Arrow Connector 1">
            <a:extLst>
              <a:ext uri="{FF2B5EF4-FFF2-40B4-BE49-F238E27FC236}">
                <a16:creationId xmlns:a16="http://schemas.microsoft.com/office/drawing/2014/main" id="{9DE508D8-9706-3E40-46D3-321C0370DD8B}"/>
              </a:ext>
            </a:extLst>
          </p:cNvPr>
          <p:cNvCxnSpPr>
            <a:cxnSpLocks/>
          </p:cNvCxnSpPr>
          <p:nvPr/>
        </p:nvCxnSpPr>
        <p:spPr>
          <a:xfrm flipH="1">
            <a:off x="6174993" y="2781300"/>
            <a:ext cx="3731007" cy="905942"/>
          </a:xfrm>
          <a:prstGeom prst="straightConnector1">
            <a:avLst/>
          </a:prstGeom>
          <a:ln w="76200">
            <a:solidFill>
              <a:schemeClr val="bg1"/>
            </a:solidFill>
            <a:headEnd type="triangle"/>
            <a:tailEnd type="triangle"/>
          </a:ln>
        </p:spPr>
        <p:style>
          <a:lnRef idx="2">
            <a:schemeClr val="accent1"/>
          </a:lnRef>
          <a:fillRef idx="0">
            <a:schemeClr val="accent1"/>
          </a:fillRef>
          <a:effectRef idx="1">
            <a:schemeClr val="accent1"/>
          </a:effectRef>
          <a:fontRef idx="minor">
            <a:schemeClr val="tx1"/>
          </a:fontRef>
        </p:style>
      </p:cxnSp>
      <p:grpSp>
        <p:nvGrpSpPr>
          <p:cNvPr id="23" name="Group 22">
            <a:extLst>
              <a:ext uri="{FF2B5EF4-FFF2-40B4-BE49-F238E27FC236}">
                <a16:creationId xmlns:a16="http://schemas.microsoft.com/office/drawing/2014/main" id="{C0F38D8F-A230-C694-9B86-553524EF4A4F}"/>
              </a:ext>
            </a:extLst>
          </p:cNvPr>
          <p:cNvGrpSpPr/>
          <p:nvPr/>
        </p:nvGrpSpPr>
        <p:grpSpPr>
          <a:xfrm>
            <a:off x="276446" y="5119778"/>
            <a:ext cx="8228925" cy="1498738"/>
            <a:chOff x="276446" y="5119778"/>
            <a:chExt cx="8228925" cy="1498738"/>
          </a:xfrm>
        </p:grpSpPr>
        <p:grpSp>
          <p:nvGrpSpPr>
            <p:cNvPr id="21" name="Group 20">
              <a:extLst>
                <a:ext uri="{FF2B5EF4-FFF2-40B4-BE49-F238E27FC236}">
                  <a16:creationId xmlns:a16="http://schemas.microsoft.com/office/drawing/2014/main" id="{58C90F19-1862-454D-B689-4A91DEDDEB5D}"/>
                </a:ext>
              </a:extLst>
            </p:cNvPr>
            <p:cNvGrpSpPr/>
            <p:nvPr/>
          </p:nvGrpSpPr>
          <p:grpSpPr>
            <a:xfrm>
              <a:off x="276446" y="5119778"/>
              <a:ext cx="8228925" cy="1498738"/>
              <a:chOff x="581247" y="4314233"/>
              <a:chExt cx="10125729" cy="1832365"/>
            </a:xfrm>
          </p:grpSpPr>
          <p:sp>
            <p:nvSpPr>
              <p:cNvPr id="3" name="Flowchart: Process 2">
                <a:extLst>
                  <a:ext uri="{FF2B5EF4-FFF2-40B4-BE49-F238E27FC236}">
                    <a16:creationId xmlns:a16="http://schemas.microsoft.com/office/drawing/2014/main" id="{86476DAF-B45B-A773-C54D-80167AB74C77}"/>
                  </a:ext>
                </a:extLst>
              </p:cNvPr>
              <p:cNvSpPr/>
              <p:nvPr/>
            </p:nvSpPr>
            <p:spPr>
              <a:xfrm>
                <a:off x="581247" y="4761087"/>
                <a:ext cx="1580444" cy="959555"/>
              </a:xfrm>
              <a:prstGeom prst="flowChartProcess">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t>Wind Energy</a:t>
                </a:r>
              </a:p>
            </p:txBody>
          </p:sp>
          <p:sp>
            <p:nvSpPr>
              <p:cNvPr id="4" name="Flowchart: Process 3">
                <a:extLst>
                  <a:ext uri="{FF2B5EF4-FFF2-40B4-BE49-F238E27FC236}">
                    <a16:creationId xmlns:a16="http://schemas.microsoft.com/office/drawing/2014/main" id="{C1915EA5-FB13-1C72-8A55-77C919F76284}"/>
                  </a:ext>
                </a:extLst>
              </p:cNvPr>
              <p:cNvSpPr/>
              <p:nvPr/>
            </p:nvSpPr>
            <p:spPr>
              <a:xfrm>
                <a:off x="2720285" y="4762808"/>
                <a:ext cx="1580444" cy="959555"/>
              </a:xfrm>
              <a:prstGeom prst="flowChartProcess">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t>Tapered Blade</a:t>
                </a:r>
              </a:p>
            </p:txBody>
          </p:sp>
          <p:sp>
            <p:nvSpPr>
              <p:cNvPr id="9" name="Flowchart: Process 8">
                <a:extLst>
                  <a:ext uri="{FF2B5EF4-FFF2-40B4-BE49-F238E27FC236}">
                    <a16:creationId xmlns:a16="http://schemas.microsoft.com/office/drawing/2014/main" id="{C7532B60-C47F-B0D7-08B2-169B7608D82F}"/>
                  </a:ext>
                </a:extLst>
              </p:cNvPr>
              <p:cNvSpPr/>
              <p:nvPr/>
            </p:nvSpPr>
            <p:spPr>
              <a:xfrm>
                <a:off x="4855882" y="4761087"/>
                <a:ext cx="1580444" cy="959555"/>
              </a:xfrm>
              <a:prstGeom prst="flowChartProcess">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t>Pitch Bearings</a:t>
                </a:r>
              </a:p>
            </p:txBody>
          </p:sp>
          <p:sp>
            <p:nvSpPr>
              <p:cNvPr id="10" name="Flowchart: Process 9">
                <a:extLst>
                  <a:ext uri="{FF2B5EF4-FFF2-40B4-BE49-F238E27FC236}">
                    <a16:creationId xmlns:a16="http://schemas.microsoft.com/office/drawing/2014/main" id="{5D803AB3-1E58-1D28-DF18-BBE6A6BAEEFA}"/>
                  </a:ext>
                </a:extLst>
              </p:cNvPr>
              <p:cNvSpPr/>
              <p:nvPr/>
            </p:nvSpPr>
            <p:spPr>
              <a:xfrm>
                <a:off x="6994806" y="4747978"/>
                <a:ext cx="1580444" cy="959555"/>
              </a:xfrm>
              <a:prstGeom prst="flowChartProcess">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t>Rotar Hub</a:t>
                </a:r>
              </a:p>
            </p:txBody>
          </p:sp>
          <p:cxnSp>
            <p:nvCxnSpPr>
              <p:cNvPr id="11" name="Straight Arrow Connector 10">
                <a:extLst>
                  <a:ext uri="{FF2B5EF4-FFF2-40B4-BE49-F238E27FC236}">
                    <a16:creationId xmlns:a16="http://schemas.microsoft.com/office/drawing/2014/main" id="{C3ABA46B-9395-8274-E5D8-AC8E38A9E16F}"/>
                  </a:ext>
                </a:extLst>
              </p:cNvPr>
              <p:cNvCxnSpPr>
                <a:cxnSpLocks/>
              </p:cNvCxnSpPr>
              <p:nvPr/>
            </p:nvCxnSpPr>
            <p:spPr>
              <a:xfrm>
                <a:off x="2166071" y="5247194"/>
                <a:ext cx="551984" cy="3717"/>
              </a:xfrm>
              <a:prstGeom prst="straightConnector1">
                <a:avLst/>
              </a:prstGeom>
              <a:ln w="57150"/>
            </p:spPr>
            <p:style>
              <a:lnRef idx="1">
                <a:schemeClr val="dk1"/>
              </a:lnRef>
              <a:fillRef idx="0">
                <a:schemeClr val="dk1"/>
              </a:fillRef>
              <a:effectRef idx="0">
                <a:schemeClr val="dk1"/>
              </a:effectRef>
              <a:fontRef idx="minor">
                <a:schemeClr val="tx1"/>
              </a:fontRef>
            </p:style>
          </p:cxnSp>
          <p:cxnSp>
            <p:nvCxnSpPr>
              <p:cNvPr id="12" name="Straight Arrow Connector 11">
                <a:extLst>
                  <a:ext uri="{FF2B5EF4-FFF2-40B4-BE49-F238E27FC236}">
                    <a16:creationId xmlns:a16="http://schemas.microsoft.com/office/drawing/2014/main" id="{4C1D6114-DE79-0361-BD4A-880144B20CBE}"/>
                  </a:ext>
                </a:extLst>
              </p:cNvPr>
              <p:cNvCxnSpPr>
                <a:cxnSpLocks/>
              </p:cNvCxnSpPr>
              <p:nvPr/>
            </p:nvCxnSpPr>
            <p:spPr>
              <a:xfrm>
                <a:off x="4294095" y="5200730"/>
                <a:ext cx="551984" cy="3717"/>
              </a:xfrm>
              <a:prstGeom prst="straightConnector1">
                <a:avLst/>
              </a:prstGeom>
              <a:ln w="57150"/>
            </p:spPr>
            <p:style>
              <a:lnRef idx="1">
                <a:schemeClr val="dk1"/>
              </a:lnRef>
              <a:fillRef idx="0">
                <a:schemeClr val="dk1"/>
              </a:fillRef>
              <a:effectRef idx="0">
                <a:schemeClr val="dk1"/>
              </a:effectRef>
              <a:fontRef idx="minor">
                <a:schemeClr val="tx1"/>
              </a:fontRef>
            </p:style>
          </p:cxnSp>
          <p:cxnSp>
            <p:nvCxnSpPr>
              <p:cNvPr id="13" name="Straight Arrow Connector 12">
                <a:extLst>
                  <a:ext uri="{FF2B5EF4-FFF2-40B4-BE49-F238E27FC236}">
                    <a16:creationId xmlns:a16="http://schemas.microsoft.com/office/drawing/2014/main" id="{E36FD96B-57B6-9F46-9CAC-497BA5D5BDED}"/>
                  </a:ext>
                </a:extLst>
              </p:cNvPr>
              <p:cNvCxnSpPr>
                <a:cxnSpLocks/>
              </p:cNvCxnSpPr>
              <p:nvPr/>
            </p:nvCxnSpPr>
            <p:spPr>
              <a:xfrm>
                <a:off x="6440704" y="5200730"/>
                <a:ext cx="551984" cy="3717"/>
              </a:xfrm>
              <a:prstGeom prst="straightConnector1">
                <a:avLst/>
              </a:prstGeom>
              <a:ln w="57150"/>
            </p:spPr>
            <p:style>
              <a:lnRef idx="1">
                <a:schemeClr val="dk1"/>
              </a:lnRef>
              <a:fillRef idx="0">
                <a:schemeClr val="dk1"/>
              </a:fillRef>
              <a:effectRef idx="0">
                <a:schemeClr val="dk1"/>
              </a:effectRef>
              <a:fontRef idx="minor">
                <a:schemeClr val="tx1"/>
              </a:fontRef>
            </p:style>
          </p:cxnSp>
          <p:sp>
            <p:nvSpPr>
              <p:cNvPr id="15" name="Flowchart: Process 14">
                <a:extLst>
                  <a:ext uri="{FF2B5EF4-FFF2-40B4-BE49-F238E27FC236}">
                    <a16:creationId xmlns:a16="http://schemas.microsoft.com/office/drawing/2014/main" id="{5BB80B6F-CED2-2FC5-8501-D0C0685D449F}"/>
                  </a:ext>
                </a:extLst>
              </p:cNvPr>
              <p:cNvSpPr/>
              <p:nvPr/>
            </p:nvSpPr>
            <p:spPr>
              <a:xfrm>
                <a:off x="9126532" y="4724800"/>
                <a:ext cx="1580444" cy="959555"/>
              </a:xfrm>
              <a:prstGeom prst="flowChartProcess">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t>Low Speed Shaft</a:t>
                </a:r>
              </a:p>
            </p:txBody>
          </p:sp>
          <p:sp>
            <p:nvSpPr>
              <p:cNvPr id="16" name="Flowchart: Process 15">
                <a:extLst>
                  <a:ext uri="{FF2B5EF4-FFF2-40B4-BE49-F238E27FC236}">
                    <a16:creationId xmlns:a16="http://schemas.microsoft.com/office/drawing/2014/main" id="{AADF7043-B98D-B360-2CEB-E5BDE6A7C02B}"/>
                  </a:ext>
                </a:extLst>
              </p:cNvPr>
              <p:cNvSpPr/>
              <p:nvPr/>
            </p:nvSpPr>
            <p:spPr>
              <a:xfrm>
                <a:off x="2343803" y="4314233"/>
                <a:ext cx="6561434" cy="1832365"/>
              </a:xfrm>
              <a:prstGeom prst="flowChartProcess">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cxnSp>
          <p:nvCxnSpPr>
            <p:cNvPr id="22" name="Straight Arrow Connector 21">
              <a:extLst>
                <a:ext uri="{FF2B5EF4-FFF2-40B4-BE49-F238E27FC236}">
                  <a16:creationId xmlns:a16="http://schemas.microsoft.com/office/drawing/2014/main" id="{D3D72254-5C2C-24E9-A3C0-0C4A8F187C99}"/>
                </a:ext>
              </a:extLst>
            </p:cNvPr>
            <p:cNvCxnSpPr>
              <a:cxnSpLocks/>
            </p:cNvCxnSpPr>
            <p:nvPr/>
          </p:nvCxnSpPr>
          <p:spPr>
            <a:xfrm>
              <a:off x="6785076" y="5844864"/>
              <a:ext cx="448583" cy="3040"/>
            </a:xfrm>
            <a:prstGeom prst="straightConnector1">
              <a:avLst/>
            </a:prstGeom>
            <a:ln w="57150"/>
          </p:spPr>
          <p:style>
            <a:lnRef idx="1">
              <a:schemeClr val="dk1"/>
            </a:lnRef>
            <a:fillRef idx="0">
              <a:schemeClr val="dk1"/>
            </a:fillRef>
            <a:effectRef idx="0">
              <a:schemeClr val="dk1"/>
            </a:effectRef>
            <a:fontRef idx="minor">
              <a:schemeClr val="tx1"/>
            </a:fontRef>
          </p:style>
        </p:cxnSp>
      </p:grpSp>
      <p:sp>
        <p:nvSpPr>
          <p:cNvPr id="25" name="TextBox 24">
            <a:extLst>
              <a:ext uri="{FF2B5EF4-FFF2-40B4-BE49-F238E27FC236}">
                <a16:creationId xmlns:a16="http://schemas.microsoft.com/office/drawing/2014/main" id="{5A7971AF-136B-F2EC-E88B-5EDA326B7851}"/>
              </a:ext>
            </a:extLst>
          </p:cNvPr>
          <p:cNvSpPr txBox="1"/>
          <p:nvPr/>
        </p:nvSpPr>
        <p:spPr>
          <a:xfrm>
            <a:off x="7220984" y="2698026"/>
            <a:ext cx="3296093" cy="369332"/>
          </a:xfrm>
          <a:prstGeom prst="rect">
            <a:avLst/>
          </a:prstGeom>
          <a:noFill/>
        </p:spPr>
        <p:txBody>
          <a:bodyPr wrap="square" lIns="91440" tIns="45720" rIns="91440" bIns="45720" rtlCol="0" anchor="t">
            <a:spAutoFit/>
          </a:bodyPr>
          <a:lstStyle/>
          <a:p>
            <a:r>
              <a:rPr lang="en-GB" b="1">
                <a:solidFill>
                  <a:schemeClr val="bg1"/>
                </a:solidFill>
              </a:rPr>
              <a:t>70 m</a:t>
            </a:r>
            <a:endParaRPr lang="en-GB" b="1" baseline="30000">
              <a:solidFill>
                <a:schemeClr val="bg1"/>
              </a:solidFill>
            </a:endParaRPr>
          </a:p>
        </p:txBody>
      </p:sp>
    </p:spTree>
    <p:extLst>
      <p:ext uri="{BB962C8B-B14F-4D97-AF65-F5344CB8AC3E}">
        <p14:creationId xmlns:p14="http://schemas.microsoft.com/office/powerpoint/2010/main" val="140430069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1212E5-8005-6490-6D48-3640F20E37C0}"/>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5CD727E0-66E7-2069-6B7D-B5834194D6EB}"/>
              </a:ext>
            </a:extLst>
          </p:cNvPr>
          <p:cNvSpPr/>
          <p:nvPr/>
        </p:nvSpPr>
        <p:spPr>
          <a:xfrm>
            <a:off x="7162405" y="525036"/>
            <a:ext cx="5217845" cy="598606"/>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Chord 4">
            <a:extLst>
              <a:ext uri="{FF2B5EF4-FFF2-40B4-BE49-F238E27FC236}">
                <a16:creationId xmlns:a16="http://schemas.microsoft.com/office/drawing/2014/main" id="{FC2C5B02-0BDA-908B-958F-B2425DB70FD0}"/>
              </a:ext>
            </a:extLst>
          </p:cNvPr>
          <p:cNvSpPr/>
          <p:nvPr/>
        </p:nvSpPr>
        <p:spPr>
          <a:xfrm rot="12118087">
            <a:off x="-3361588" y="-1699538"/>
            <a:ext cx="10800000" cy="10800000"/>
          </a:xfrm>
          <a:prstGeom prst="chor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mc:Choice xmlns:am3d="http://schemas.microsoft.com/office/drawing/2017/model3d" Requires="am3d">
          <p:graphicFrame>
            <p:nvGraphicFramePr>
              <p:cNvPr id="6" name="3D Model 5" descr="Wind turbine">
                <a:extLst>
                  <a:ext uri="{FF2B5EF4-FFF2-40B4-BE49-F238E27FC236}">
                    <a16:creationId xmlns:a16="http://schemas.microsoft.com/office/drawing/2014/main" id="{00D91616-6019-D0A7-18AA-5FD7B0692D70}"/>
                  </a:ext>
                </a:extLst>
              </p:cNvPr>
              <p:cNvGraphicFramePr>
                <a:graphicFrameLocks/>
              </p:cNvGraphicFramePr>
              <p:nvPr/>
            </p:nvGraphicFramePr>
            <p:xfrm>
              <a:off x="-181788" y="-3230829"/>
              <a:ext cx="7200000" cy="14291733"/>
            </p:xfrm>
            <a:graphic>
              <a:graphicData uri="http://schemas.microsoft.com/office/drawing/2017/model3d">
                <am3d:model3d r:embed="rId3">
                  <am3d:spPr>
                    <a:xfrm>
                      <a:off x="0" y="0"/>
                      <a:ext cx="7200000" cy="14291733"/>
                    </a:xfrm>
                    <a:prstGeom prst="rect">
                      <a:avLst/>
                    </a:prstGeom>
                  </am3d:spPr>
                  <am3d:camera>
                    <am3d:pos x="0" y="0" z="54541956"/>
                    <am3d:up dx="0" dy="36000000" dz="0"/>
                    <am3d:lookAt x="0" y="0" z="0"/>
                    <am3d:perspective fov="2506264"/>
                  </am3d:camera>
                  <am3d:trans>
                    <am3d:meterPerModelUnit n="1015819" d="1000000"/>
                    <am3d:preTrans dx="5926" dy="-17996460" dz="-487734"/>
                    <am3d:scale>
                      <am3d:sx n="1000000" d="1000000"/>
                      <am3d:sy n="1000000" d="1000000"/>
                      <am3d:sz n="1000000" d="1000000"/>
                    </am3d:scale>
                    <am3d:rot ax="592129" ay="-1538346" az="-258305"/>
                    <am3d:postTrans dx="0" dy="0" dz="0"/>
                  </am3d:trans>
                  <am3d:raster rName="Office3DRenderer" rVer="16.0.8326">
                    <am3d:blip r:embed="rId4"/>
                  </am3d:raster>
                  <am3d:extLst>
                    <a:ext uri="{E9DE012E-A134-456F-84FE-255F9AAD75C6}">
                      <a3danim:posterFrame xmlns:a3danim="http://schemas.microsoft.com/office/drawing/2018/animation/model3d" animId="1"/>
                    </a:ext>
                  </am3d:extLst>
                  <am3d:winViewport/>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6" name="3D Model 5" descr="Wind turbine">
                <a:extLst>
                  <a:ext uri="{FF2B5EF4-FFF2-40B4-BE49-F238E27FC236}">
                    <a16:creationId xmlns:a16="http://schemas.microsoft.com/office/drawing/2014/main" id="{00D91616-6019-D0A7-18AA-5FD7B0692D70}"/>
                  </a:ext>
                </a:extLst>
              </p:cNvPr>
              <p:cNvPicPr>
                <a:picLocks noGrp="1" noRot="1" noChangeAspect="1" noMove="1" noResize="1" noEditPoints="1" noAdjustHandles="1" noChangeArrowheads="1" noChangeShapeType="1" noCrop="1"/>
              </p:cNvPicPr>
              <p:nvPr/>
            </p:nvPicPr>
            <p:blipFill>
              <a:blip r:embed="rId4"/>
              <a:stretch>
                <a:fillRect/>
              </a:stretch>
            </p:blipFill>
            <p:spPr>
              <a:xfrm>
                <a:off x="-181788" y="-3230829"/>
                <a:ext cx="7200000" cy="14291733"/>
              </a:xfrm>
              <a:prstGeom prst="rect">
                <a:avLst/>
              </a:prstGeom>
            </p:spPr>
          </p:pic>
        </mc:Fallback>
      </mc:AlternateContent>
      <p:sp>
        <p:nvSpPr>
          <p:cNvPr id="7" name="TextBox 6">
            <a:extLst>
              <a:ext uri="{FF2B5EF4-FFF2-40B4-BE49-F238E27FC236}">
                <a16:creationId xmlns:a16="http://schemas.microsoft.com/office/drawing/2014/main" id="{C4C83CB6-47CE-859B-8FFE-0A68AC71FDBC}"/>
              </a:ext>
            </a:extLst>
          </p:cNvPr>
          <p:cNvSpPr txBox="1"/>
          <p:nvPr/>
        </p:nvSpPr>
        <p:spPr>
          <a:xfrm>
            <a:off x="7162405" y="233054"/>
            <a:ext cx="5059251" cy="1138773"/>
          </a:xfrm>
          <a:prstGeom prst="rect">
            <a:avLst/>
          </a:prstGeom>
          <a:noFill/>
        </p:spPr>
        <p:txBody>
          <a:bodyPr wrap="square" rtlCol="0">
            <a:spAutoFit/>
          </a:bodyPr>
          <a:lstStyle/>
          <a:p>
            <a:pPr algn="r"/>
            <a:r>
              <a:rPr lang="en-GB" sz="4000" b="1"/>
              <a:t>WIND TURBINES</a:t>
            </a:r>
            <a:br>
              <a:rPr lang="en-GB" sz="3600" b="1"/>
            </a:br>
            <a:r>
              <a:rPr lang="en-GB" sz="2800"/>
              <a:t>INTERNAL COMPONENTS    </a:t>
            </a:r>
            <a:endParaRPr lang="en-GB" sz="2800" b="1"/>
          </a:p>
        </p:txBody>
      </p:sp>
      <p:grpSp>
        <p:nvGrpSpPr>
          <p:cNvPr id="15" name="Group 14">
            <a:extLst>
              <a:ext uri="{FF2B5EF4-FFF2-40B4-BE49-F238E27FC236}">
                <a16:creationId xmlns:a16="http://schemas.microsoft.com/office/drawing/2014/main" id="{714BC823-DD95-97E6-F43D-A4FDDAF15A07}"/>
              </a:ext>
            </a:extLst>
          </p:cNvPr>
          <p:cNvGrpSpPr/>
          <p:nvPr/>
        </p:nvGrpSpPr>
        <p:grpSpPr>
          <a:xfrm>
            <a:off x="9858854" y="1835303"/>
            <a:ext cx="1967164" cy="4401783"/>
            <a:chOff x="8513858" y="1317765"/>
            <a:chExt cx="2043957" cy="4819203"/>
          </a:xfrm>
        </p:grpSpPr>
        <p:sp>
          <p:nvSpPr>
            <p:cNvPr id="2" name="Flowchart: Alternative Process 1">
              <a:extLst>
                <a:ext uri="{FF2B5EF4-FFF2-40B4-BE49-F238E27FC236}">
                  <a16:creationId xmlns:a16="http://schemas.microsoft.com/office/drawing/2014/main" id="{DBBF4125-FBD9-4FA4-307D-EFA4225ADB9D}"/>
                </a:ext>
              </a:extLst>
            </p:cNvPr>
            <p:cNvSpPr/>
            <p:nvPr/>
          </p:nvSpPr>
          <p:spPr>
            <a:xfrm>
              <a:off x="8513861" y="1317765"/>
              <a:ext cx="2043951" cy="422622"/>
            </a:xfrm>
            <a:prstGeom prst="flowChartAlternate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Tower</a:t>
              </a:r>
            </a:p>
          </p:txBody>
        </p:sp>
        <p:sp>
          <p:nvSpPr>
            <p:cNvPr id="3" name="Flowchart: Alternative Process 2">
              <a:extLst>
                <a:ext uri="{FF2B5EF4-FFF2-40B4-BE49-F238E27FC236}">
                  <a16:creationId xmlns:a16="http://schemas.microsoft.com/office/drawing/2014/main" id="{30C35779-F7E7-8D9F-5BAC-9247F1075004}"/>
                </a:ext>
              </a:extLst>
            </p:cNvPr>
            <p:cNvSpPr/>
            <p:nvPr/>
          </p:nvSpPr>
          <p:spPr>
            <a:xfrm>
              <a:off x="8513863" y="1945848"/>
              <a:ext cx="2043952" cy="422622"/>
            </a:xfrm>
            <a:prstGeom prst="flowChartAlternate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Nacelle</a:t>
              </a:r>
            </a:p>
          </p:txBody>
        </p:sp>
        <p:sp>
          <p:nvSpPr>
            <p:cNvPr id="4" name="Flowchart: Alternative Process 3">
              <a:extLst>
                <a:ext uri="{FF2B5EF4-FFF2-40B4-BE49-F238E27FC236}">
                  <a16:creationId xmlns:a16="http://schemas.microsoft.com/office/drawing/2014/main" id="{EEEFD350-F1BA-CB73-9A7D-A8D0D42AFB6B}"/>
                </a:ext>
              </a:extLst>
            </p:cNvPr>
            <p:cNvSpPr/>
            <p:nvPr/>
          </p:nvSpPr>
          <p:spPr>
            <a:xfrm>
              <a:off x="8513859" y="2573931"/>
              <a:ext cx="2043953" cy="422622"/>
            </a:xfrm>
            <a:prstGeom prst="flowChartAlternate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Blades &amp;Hub</a:t>
              </a:r>
            </a:p>
          </p:txBody>
        </p:sp>
        <p:sp>
          <p:nvSpPr>
            <p:cNvPr id="9" name="Flowchart: Alternative Process 8">
              <a:extLst>
                <a:ext uri="{FF2B5EF4-FFF2-40B4-BE49-F238E27FC236}">
                  <a16:creationId xmlns:a16="http://schemas.microsoft.com/office/drawing/2014/main" id="{1054D9DC-4283-CE87-C71E-47E9399DEBF0}"/>
                </a:ext>
              </a:extLst>
            </p:cNvPr>
            <p:cNvSpPr/>
            <p:nvPr/>
          </p:nvSpPr>
          <p:spPr>
            <a:xfrm>
              <a:off x="8513859" y="3202014"/>
              <a:ext cx="2043953" cy="422622"/>
            </a:xfrm>
            <a:prstGeom prst="flowChartAlternate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Low Speed Shaft</a:t>
              </a:r>
            </a:p>
          </p:txBody>
        </p:sp>
        <p:sp>
          <p:nvSpPr>
            <p:cNvPr id="10" name="Flowchart: Alternative Process 9">
              <a:extLst>
                <a:ext uri="{FF2B5EF4-FFF2-40B4-BE49-F238E27FC236}">
                  <a16:creationId xmlns:a16="http://schemas.microsoft.com/office/drawing/2014/main" id="{F42DA797-E836-DE45-4A73-938576FFD4A7}"/>
                </a:ext>
              </a:extLst>
            </p:cNvPr>
            <p:cNvSpPr/>
            <p:nvPr/>
          </p:nvSpPr>
          <p:spPr>
            <a:xfrm>
              <a:off x="8513859" y="3830097"/>
              <a:ext cx="2043953" cy="422622"/>
            </a:xfrm>
            <a:prstGeom prst="flowChartAlternate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Gearbox</a:t>
              </a:r>
            </a:p>
          </p:txBody>
        </p:sp>
        <p:sp>
          <p:nvSpPr>
            <p:cNvPr id="11" name="Flowchart: Alternative Process 10">
              <a:extLst>
                <a:ext uri="{FF2B5EF4-FFF2-40B4-BE49-F238E27FC236}">
                  <a16:creationId xmlns:a16="http://schemas.microsoft.com/office/drawing/2014/main" id="{D453F062-AB2D-6063-5EAA-8F11A5927409}"/>
                </a:ext>
              </a:extLst>
            </p:cNvPr>
            <p:cNvSpPr/>
            <p:nvPr/>
          </p:nvSpPr>
          <p:spPr>
            <a:xfrm>
              <a:off x="8513859" y="4458180"/>
              <a:ext cx="2043953" cy="422622"/>
            </a:xfrm>
            <a:prstGeom prst="flowChartAlternate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High Speed Shaft</a:t>
              </a:r>
            </a:p>
          </p:txBody>
        </p:sp>
        <p:sp>
          <p:nvSpPr>
            <p:cNvPr id="12" name="Flowchart: Alternative Process 11">
              <a:extLst>
                <a:ext uri="{FF2B5EF4-FFF2-40B4-BE49-F238E27FC236}">
                  <a16:creationId xmlns:a16="http://schemas.microsoft.com/office/drawing/2014/main" id="{1FB42962-8FE5-4D3B-BEE0-D2BADDB336AB}"/>
                </a:ext>
              </a:extLst>
            </p:cNvPr>
            <p:cNvSpPr/>
            <p:nvPr/>
          </p:nvSpPr>
          <p:spPr>
            <a:xfrm>
              <a:off x="8513858" y="5086263"/>
              <a:ext cx="2043953" cy="422622"/>
            </a:xfrm>
            <a:prstGeom prst="flowChartAlternate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Generator</a:t>
              </a:r>
            </a:p>
          </p:txBody>
        </p:sp>
        <p:sp>
          <p:nvSpPr>
            <p:cNvPr id="13" name="Flowchart: Alternative Process 12">
              <a:extLst>
                <a:ext uri="{FF2B5EF4-FFF2-40B4-BE49-F238E27FC236}">
                  <a16:creationId xmlns:a16="http://schemas.microsoft.com/office/drawing/2014/main" id="{D1B0C2B3-60BC-8F4A-70B6-3BE6164708B7}"/>
                </a:ext>
              </a:extLst>
            </p:cNvPr>
            <p:cNvSpPr/>
            <p:nvPr/>
          </p:nvSpPr>
          <p:spPr>
            <a:xfrm>
              <a:off x="8513858" y="5714346"/>
              <a:ext cx="2043953" cy="422622"/>
            </a:xfrm>
            <a:prstGeom prst="flowChartAlternate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Transformer</a:t>
              </a:r>
            </a:p>
          </p:txBody>
        </p:sp>
      </p:grpSp>
      <p:cxnSp>
        <p:nvCxnSpPr>
          <p:cNvPr id="17" name="Straight Arrow Connector 16">
            <a:extLst>
              <a:ext uri="{FF2B5EF4-FFF2-40B4-BE49-F238E27FC236}">
                <a16:creationId xmlns:a16="http://schemas.microsoft.com/office/drawing/2014/main" id="{3A548B2A-D53B-966B-FCAF-A1439DCB6CBF}"/>
              </a:ext>
            </a:extLst>
          </p:cNvPr>
          <p:cNvCxnSpPr>
            <a:cxnSpLocks/>
          </p:cNvCxnSpPr>
          <p:nvPr/>
        </p:nvCxnSpPr>
        <p:spPr>
          <a:xfrm>
            <a:off x="10842438" y="2221319"/>
            <a:ext cx="3" cy="187664"/>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98C8F40E-B808-2DE5-F69C-6DD0A2BDDB41}"/>
              </a:ext>
            </a:extLst>
          </p:cNvPr>
          <p:cNvCxnSpPr/>
          <p:nvPr/>
        </p:nvCxnSpPr>
        <p:spPr>
          <a:xfrm>
            <a:off x="10855142" y="2789712"/>
            <a:ext cx="3" cy="187664"/>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9" name="Straight Arrow Connector 18">
            <a:extLst>
              <a:ext uri="{FF2B5EF4-FFF2-40B4-BE49-F238E27FC236}">
                <a16:creationId xmlns:a16="http://schemas.microsoft.com/office/drawing/2014/main" id="{A3E00FAB-FCB3-9C0D-F362-D598ED6AC556}"/>
              </a:ext>
            </a:extLst>
          </p:cNvPr>
          <p:cNvCxnSpPr/>
          <p:nvPr/>
        </p:nvCxnSpPr>
        <p:spPr>
          <a:xfrm>
            <a:off x="10832636" y="3374188"/>
            <a:ext cx="3" cy="187664"/>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B2B3D16A-1944-516F-E610-A27CAF5F4FA8}"/>
              </a:ext>
            </a:extLst>
          </p:cNvPr>
          <p:cNvCxnSpPr/>
          <p:nvPr/>
        </p:nvCxnSpPr>
        <p:spPr>
          <a:xfrm>
            <a:off x="10853026" y="3936852"/>
            <a:ext cx="3" cy="187664"/>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36E13A4B-7372-F552-F6D5-E286FA0D2248}"/>
              </a:ext>
            </a:extLst>
          </p:cNvPr>
          <p:cNvCxnSpPr/>
          <p:nvPr/>
        </p:nvCxnSpPr>
        <p:spPr>
          <a:xfrm>
            <a:off x="10842433" y="4516039"/>
            <a:ext cx="3" cy="187664"/>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EC1D744E-FD39-6977-FE8B-222C65E2B565}"/>
              </a:ext>
            </a:extLst>
          </p:cNvPr>
          <p:cNvCxnSpPr/>
          <p:nvPr/>
        </p:nvCxnSpPr>
        <p:spPr>
          <a:xfrm>
            <a:off x="10853023" y="5092118"/>
            <a:ext cx="3" cy="187664"/>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3" name="Straight Arrow Connector 22">
            <a:extLst>
              <a:ext uri="{FF2B5EF4-FFF2-40B4-BE49-F238E27FC236}">
                <a16:creationId xmlns:a16="http://schemas.microsoft.com/office/drawing/2014/main" id="{691223D0-472D-DCAF-B0A8-3B01B2DC845F}"/>
              </a:ext>
            </a:extLst>
          </p:cNvPr>
          <p:cNvCxnSpPr/>
          <p:nvPr/>
        </p:nvCxnSpPr>
        <p:spPr>
          <a:xfrm>
            <a:off x="10853020" y="5648034"/>
            <a:ext cx="3" cy="187664"/>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5" name="Straight Arrow Connector 24">
            <a:extLst>
              <a:ext uri="{FF2B5EF4-FFF2-40B4-BE49-F238E27FC236}">
                <a16:creationId xmlns:a16="http://schemas.microsoft.com/office/drawing/2014/main" id="{AC4F2ABF-6610-551A-2D2C-6E45D9CBE4E6}"/>
              </a:ext>
            </a:extLst>
          </p:cNvPr>
          <p:cNvCxnSpPr/>
          <p:nvPr/>
        </p:nvCxnSpPr>
        <p:spPr>
          <a:xfrm>
            <a:off x="10853020" y="6224111"/>
            <a:ext cx="3" cy="187664"/>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6" name="Rectangle 15">
            <a:extLst>
              <a:ext uri="{FF2B5EF4-FFF2-40B4-BE49-F238E27FC236}">
                <a16:creationId xmlns:a16="http://schemas.microsoft.com/office/drawing/2014/main" id="{1378800F-CACF-4241-24D7-C137743F1DD0}"/>
              </a:ext>
            </a:extLst>
          </p:cNvPr>
          <p:cNvSpPr/>
          <p:nvPr/>
        </p:nvSpPr>
        <p:spPr>
          <a:xfrm>
            <a:off x="9702558" y="3455459"/>
            <a:ext cx="2285988" cy="2956316"/>
          </a:xfrm>
          <a:prstGeom prst="rect">
            <a:avLst/>
          </a:prstGeom>
          <a:noFill/>
          <a:ln w="28575">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Flowchart: Alternative Process 2">
            <a:extLst>
              <a:ext uri="{FF2B5EF4-FFF2-40B4-BE49-F238E27FC236}">
                <a16:creationId xmlns:a16="http://schemas.microsoft.com/office/drawing/2014/main" id="{63063867-429C-FDC5-29B4-F3997D93B7D3}"/>
              </a:ext>
            </a:extLst>
          </p:cNvPr>
          <p:cNvSpPr/>
          <p:nvPr/>
        </p:nvSpPr>
        <p:spPr>
          <a:xfrm>
            <a:off x="7927897" y="1981004"/>
            <a:ext cx="1077335" cy="1200329"/>
          </a:xfrm>
          <a:prstGeom prst="flowChartAlternate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Control</a:t>
            </a:r>
          </a:p>
          <a:p>
            <a:pPr algn="ctr"/>
            <a:r>
              <a:rPr lang="en-GB"/>
              <a:t> System </a:t>
            </a:r>
          </a:p>
        </p:txBody>
      </p:sp>
      <p:cxnSp>
        <p:nvCxnSpPr>
          <p:cNvPr id="26" name="Straight Arrow Connector 25">
            <a:extLst>
              <a:ext uri="{FF2B5EF4-FFF2-40B4-BE49-F238E27FC236}">
                <a16:creationId xmlns:a16="http://schemas.microsoft.com/office/drawing/2014/main" id="{ED7D8845-2F32-3AC8-D8BC-4372EDB57AD8}"/>
              </a:ext>
            </a:extLst>
          </p:cNvPr>
          <p:cNvCxnSpPr>
            <a:cxnSpLocks/>
            <a:stCxn id="24" idx="2"/>
          </p:cNvCxnSpPr>
          <p:nvPr/>
        </p:nvCxnSpPr>
        <p:spPr>
          <a:xfrm flipV="1">
            <a:off x="8466565" y="3175674"/>
            <a:ext cx="1250944" cy="5659"/>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id="{F556BCA6-BED6-633F-6AB5-D9F0197A71C5}"/>
              </a:ext>
            </a:extLst>
          </p:cNvPr>
          <p:cNvCxnSpPr>
            <a:cxnSpLocks/>
            <a:stCxn id="24" idx="0"/>
          </p:cNvCxnSpPr>
          <p:nvPr/>
        </p:nvCxnSpPr>
        <p:spPr>
          <a:xfrm>
            <a:off x="8466565" y="1981004"/>
            <a:ext cx="1250944" cy="0"/>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3" name="Straight Arrow Connector 32">
            <a:extLst>
              <a:ext uri="{FF2B5EF4-FFF2-40B4-BE49-F238E27FC236}">
                <a16:creationId xmlns:a16="http://schemas.microsoft.com/office/drawing/2014/main" id="{0132FA51-AFE9-F5E4-A7EF-48CCF7E22F1C}"/>
              </a:ext>
            </a:extLst>
          </p:cNvPr>
          <p:cNvCxnSpPr>
            <a:cxnSpLocks/>
            <a:stCxn id="24" idx="3"/>
          </p:cNvCxnSpPr>
          <p:nvPr/>
        </p:nvCxnSpPr>
        <p:spPr>
          <a:xfrm>
            <a:off x="9005232" y="2581169"/>
            <a:ext cx="712277" cy="0"/>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38" name="Rectangle 37">
            <a:extLst>
              <a:ext uri="{FF2B5EF4-FFF2-40B4-BE49-F238E27FC236}">
                <a16:creationId xmlns:a16="http://schemas.microsoft.com/office/drawing/2014/main" id="{E5A0B7BE-989D-4E33-C90B-6323EF2AB879}"/>
              </a:ext>
            </a:extLst>
          </p:cNvPr>
          <p:cNvSpPr/>
          <p:nvPr/>
        </p:nvSpPr>
        <p:spPr>
          <a:xfrm>
            <a:off x="7810648" y="1835303"/>
            <a:ext cx="1980799" cy="1533379"/>
          </a:xfrm>
          <a:prstGeom prst="rect">
            <a:avLst/>
          </a:prstGeom>
          <a:noFill/>
          <a:ln w="28575">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97195661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1" presetClass="emph" presetSubtype="1" repeatCount="indefinite" fill="hold" nodeType="withEffect">
                                  <p:stCondLst>
                                    <p:cond delay="0"/>
                                  </p:stCondLst>
                                  <p:childTnLst>
                                    <p:anim calcmode="lin" valueType="num">
                                      <p:cBhvr>
                                        <p:cTn id="6" dur="6633" fill="hold"/>
                                        <p:tgtEl>
                                          <p:spTgt spid="6"/>
                                        </p:tgtEl>
                                        <p:attrNameLst>
                                          <p:attrName>embedded2</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6F8150-51DA-5BC2-5D16-AA8506313D03}"/>
            </a:ext>
          </a:extLst>
        </p:cNvPr>
        <p:cNvGrpSpPr/>
        <p:nvPr/>
      </p:nvGrpSpPr>
      <p:grpSpPr>
        <a:xfrm>
          <a:off x="0" y="0"/>
          <a:ext cx="0" cy="0"/>
          <a:chOff x="0" y="0"/>
          <a:chExt cx="0" cy="0"/>
        </a:xfrm>
      </p:grpSpPr>
      <p:sp>
        <p:nvSpPr>
          <p:cNvPr id="26" name="Rectangle 25">
            <a:extLst>
              <a:ext uri="{FF2B5EF4-FFF2-40B4-BE49-F238E27FC236}">
                <a16:creationId xmlns:a16="http://schemas.microsoft.com/office/drawing/2014/main" id="{5E327961-A998-F40C-E97E-61969EE87991}"/>
              </a:ext>
            </a:extLst>
          </p:cNvPr>
          <p:cNvSpPr/>
          <p:nvPr/>
        </p:nvSpPr>
        <p:spPr>
          <a:xfrm>
            <a:off x="7219109" y="470275"/>
            <a:ext cx="4959052" cy="649870"/>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Chord 4">
            <a:extLst>
              <a:ext uri="{FF2B5EF4-FFF2-40B4-BE49-F238E27FC236}">
                <a16:creationId xmlns:a16="http://schemas.microsoft.com/office/drawing/2014/main" id="{DB9EC1C3-193F-2035-2402-29C4B0D80870}"/>
              </a:ext>
            </a:extLst>
          </p:cNvPr>
          <p:cNvSpPr/>
          <p:nvPr/>
        </p:nvSpPr>
        <p:spPr>
          <a:xfrm rot="12145168">
            <a:off x="-3368624" y="-1725341"/>
            <a:ext cx="10800000" cy="10800000"/>
          </a:xfrm>
          <a:prstGeom prst="chor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mc:Choice xmlns:am3d="http://schemas.microsoft.com/office/drawing/2017/model3d" Requires="am3d">
          <p:graphicFrame>
            <p:nvGraphicFramePr>
              <p:cNvPr id="6" name="3D Model 5" descr="Wind turbine">
                <a:extLst>
                  <a:ext uri="{FF2B5EF4-FFF2-40B4-BE49-F238E27FC236}">
                    <a16:creationId xmlns:a16="http://schemas.microsoft.com/office/drawing/2014/main" id="{782AA3AD-D104-8470-500B-0E0F93B72488}"/>
                  </a:ext>
                </a:extLst>
              </p:cNvPr>
              <p:cNvGraphicFramePr>
                <a:graphicFrameLocks/>
              </p:cNvGraphicFramePr>
              <p:nvPr/>
            </p:nvGraphicFramePr>
            <p:xfrm>
              <a:off x="-6773104" y="-6355464"/>
              <a:ext cx="18000000" cy="21600000"/>
            </p:xfrm>
            <a:graphic>
              <a:graphicData uri="http://schemas.microsoft.com/office/drawing/2017/model3d">
                <am3d:model3d r:embed="rId3">
                  <am3d:spPr>
                    <a:xfrm>
                      <a:off x="0" y="0"/>
                      <a:ext cx="18000000" cy="21600000"/>
                    </a:xfrm>
                    <a:prstGeom prst="rect">
                      <a:avLst/>
                    </a:prstGeom>
                  </am3d:spPr>
                  <am3d:camera>
                    <am3d:pos x="0" y="0" z="54541956"/>
                    <am3d:up dx="0" dy="36000000" dz="0"/>
                    <am3d:lookAt x="0" y="0" z="0"/>
                    <am3d:perspective fov="2506264"/>
                  </am3d:camera>
                  <am3d:trans>
                    <am3d:meterPerModelUnit n="1015819" d="1000000"/>
                    <am3d:preTrans dx="5926" dy="-17996460" dz="-487734"/>
                    <am3d:scale>
                      <am3d:sx n="1000000" d="1000000"/>
                      <am3d:sy n="1000000" d="1000000"/>
                      <am3d:sz n="1000000" d="1000000"/>
                    </am3d:scale>
                    <am3d:rot ax="283348" ay="-37468" az="-3104"/>
                    <am3d:postTrans dx="0" dy="0" dz="0"/>
                  </am3d:trans>
                  <am3d:raster rName="Office3DRenderer" rVer="16.0.8326">
                    <am3d:blip r:embed="rId4"/>
                  </am3d:raster>
                  <am3d:extLst>
                    <a:ext uri="{E9DE012E-A134-456F-84FE-255F9AAD75C6}">
                      <a3danim:posterFrame xmlns:a3danim="http://schemas.microsoft.com/office/drawing/2018/animation/model3d" animId="1"/>
                    </a:ext>
                  </am3d:extLst>
                  <am3d:winViewport/>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6" name="3D Model 5" descr="Wind turbine">
                <a:extLst>
                  <a:ext uri="{FF2B5EF4-FFF2-40B4-BE49-F238E27FC236}">
                    <a16:creationId xmlns:a16="http://schemas.microsoft.com/office/drawing/2014/main" id="{782AA3AD-D104-8470-500B-0E0F93B72488}"/>
                  </a:ext>
                </a:extLst>
              </p:cNvPr>
              <p:cNvPicPr>
                <a:picLocks noGrp="1" noRot="1" noChangeAspect="1" noMove="1" noResize="1" noEditPoints="1" noAdjustHandles="1" noChangeArrowheads="1" noChangeShapeType="1" noCrop="1"/>
              </p:cNvPicPr>
              <p:nvPr/>
            </p:nvPicPr>
            <p:blipFill>
              <a:blip r:embed="rId4"/>
              <a:stretch>
                <a:fillRect/>
              </a:stretch>
            </p:blipFill>
            <p:spPr>
              <a:xfrm>
                <a:off x="-6773104" y="-6355464"/>
                <a:ext cx="18000000" cy="21600000"/>
              </a:xfrm>
              <a:prstGeom prst="rect">
                <a:avLst/>
              </a:prstGeom>
            </p:spPr>
          </p:pic>
        </mc:Fallback>
      </mc:AlternateContent>
      <p:sp>
        <p:nvSpPr>
          <p:cNvPr id="7" name="TextBox 6">
            <a:extLst>
              <a:ext uri="{FF2B5EF4-FFF2-40B4-BE49-F238E27FC236}">
                <a16:creationId xmlns:a16="http://schemas.microsoft.com/office/drawing/2014/main" id="{30A64312-2BFA-AEEA-D263-04580823B6FF}"/>
              </a:ext>
            </a:extLst>
          </p:cNvPr>
          <p:cNvSpPr txBox="1"/>
          <p:nvPr/>
        </p:nvSpPr>
        <p:spPr>
          <a:xfrm>
            <a:off x="7258181" y="133736"/>
            <a:ext cx="5514753" cy="1200329"/>
          </a:xfrm>
          <a:prstGeom prst="rect">
            <a:avLst/>
          </a:prstGeom>
          <a:noFill/>
        </p:spPr>
        <p:txBody>
          <a:bodyPr wrap="square" rtlCol="0">
            <a:spAutoFit/>
          </a:bodyPr>
          <a:lstStyle/>
          <a:p>
            <a:r>
              <a:rPr lang="en-GB" sz="4000" b="1"/>
              <a:t>	WIND TURBINES</a:t>
            </a:r>
            <a:br>
              <a:rPr lang="en-GB" sz="3600" b="1"/>
            </a:br>
            <a:r>
              <a:rPr lang="en-GB" sz="3200"/>
              <a:t>GEARBOX</a:t>
            </a:r>
            <a:endParaRPr lang="en-GB" sz="3200" b="1"/>
          </a:p>
        </p:txBody>
      </p:sp>
      <p:sp>
        <p:nvSpPr>
          <p:cNvPr id="8" name="TextBox 7">
            <a:extLst>
              <a:ext uri="{FF2B5EF4-FFF2-40B4-BE49-F238E27FC236}">
                <a16:creationId xmlns:a16="http://schemas.microsoft.com/office/drawing/2014/main" id="{66976AA6-2FE1-4054-D2A9-5155DA24ABBD}"/>
              </a:ext>
            </a:extLst>
          </p:cNvPr>
          <p:cNvSpPr txBox="1"/>
          <p:nvPr/>
        </p:nvSpPr>
        <p:spPr>
          <a:xfrm>
            <a:off x="7566075" y="1450364"/>
            <a:ext cx="3984713" cy="4207370"/>
          </a:xfrm>
          <a:prstGeom prst="rect">
            <a:avLst/>
          </a:prstGeom>
          <a:noFill/>
        </p:spPr>
        <p:txBody>
          <a:bodyPr wrap="square" lIns="91440" tIns="45720" rIns="91440" bIns="45720" rtlCol="0" anchor="t">
            <a:spAutoFit/>
          </a:bodyPr>
          <a:lstStyle/>
          <a:p>
            <a:pPr marL="285750" indent="-285750">
              <a:lnSpc>
                <a:spcPct val="150000"/>
              </a:lnSpc>
              <a:buFont typeface="Arial" panose="020B0604020202020204" pitchFamily="34" charset="0"/>
              <a:buChar char="•"/>
            </a:pPr>
            <a:r>
              <a:rPr lang="en-GB"/>
              <a:t>Material: Gears should be high strength, high wear resistance and high fatigue resistance. </a:t>
            </a:r>
          </a:p>
          <a:p>
            <a:pPr marL="285750" indent="-285750">
              <a:lnSpc>
                <a:spcPct val="150000"/>
              </a:lnSpc>
              <a:buFont typeface="Arial,Sans-Serif"/>
              <a:buChar char="•"/>
            </a:pPr>
            <a:r>
              <a:rPr lang="en-GB">
                <a:latin typeface="Aptos Display"/>
                <a:cs typeface="Arial"/>
              </a:rPr>
              <a:t>Shafts should be a lightweight material.</a:t>
            </a:r>
            <a:endParaRPr lang="en-US">
              <a:latin typeface="Aptos Display"/>
              <a:cs typeface="Arial"/>
            </a:endParaRPr>
          </a:p>
          <a:p>
            <a:pPr marL="285750" indent="-285750">
              <a:lnSpc>
                <a:spcPct val="150000"/>
              </a:lnSpc>
              <a:buFont typeface="Arial,Sans-Serif"/>
              <a:buChar char="•"/>
            </a:pPr>
            <a:r>
              <a:rPr lang="en-GB">
                <a:latin typeface="Aptos Display"/>
                <a:cs typeface="Arial"/>
              </a:rPr>
              <a:t>Gearbox casing should be a lightweight material. </a:t>
            </a:r>
            <a:endParaRPr lang="en-US">
              <a:latin typeface="Aptos Display"/>
              <a:cs typeface="Arial"/>
            </a:endParaRPr>
          </a:p>
          <a:p>
            <a:pPr marL="285750" indent="-285750">
              <a:lnSpc>
                <a:spcPct val="150000"/>
              </a:lnSpc>
              <a:buFont typeface="Arial,Sans-Serif"/>
              <a:buChar char="•"/>
            </a:pPr>
            <a:r>
              <a:rPr lang="en-GB">
                <a:latin typeface="Aptos Display"/>
                <a:cs typeface="Arial"/>
              </a:rPr>
              <a:t>Minimise vibrations. </a:t>
            </a:r>
            <a:endParaRPr lang="en-GB"/>
          </a:p>
          <a:p>
            <a:pPr>
              <a:lnSpc>
                <a:spcPct val="150000"/>
              </a:lnSpc>
            </a:pPr>
            <a:endParaRPr lang="en-GB"/>
          </a:p>
          <a:p>
            <a:pPr>
              <a:lnSpc>
                <a:spcPct val="150000"/>
              </a:lnSpc>
            </a:pPr>
            <a:endParaRPr lang="en-GB"/>
          </a:p>
        </p:txBody>
      </p:sp>
      <p:sp>
        <p:nvSpPr>
          <p:cNvPr id="9" name="Circle: Hollow 8">
            <a:extLst>
              <a:ext uri="{FF2B5EF4-FFF2-40B4-BE49-F238E27FC236}">
                <a16:creationId xmlns:a16="http://schemas.microsoft.com/office/drawing/2014/main" id="{1467CB33-8121-553B-D073-252E9C01D5CC}"/>
              </a:ext>
            </a:extLst>
          </p:cNvPr>
          <p:cNvSpPr/>
          <p:nvPr/>
        </p:nvSpPr>
        <p:spPr>
          <a:xfrm rot="10521207">
            <a:off x="-3269493" y="-1330453"/>
            <a:ext cx="10352154" cy="9518903"/>
          </a:xfrm>
          <a:prstGeom prst="donut">
            <a:avLst>
              <a:gd name="adj" fmla="val 38087"/>
            </a:avLst>
          </a:prstGeom>
          <a:solidFill>
            <a:schemeClr val="accent1">
              <a:alpha val="8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nvGrpSpPr>
          <p:cNvPr id="4" name="Group 3">
            <a:extLst>
              <a:ext uri="{FF2B5EF4-FFF2-40B4-BE49-F238E27FC236}">
                <a16:creationId xmlns:a16="http://schemas.microsoft.com/office/drawing/2014/main" id="{B9038504-66C9-5AB5-9105-823D7F36E226}"/>
              </a:ext>
            </a:extLst>
          </p:cNvPr>
          <p:cNvGrpSpPr/>
          <p:nvPr/>
        </p:nvGrpSpPr>
        <p:grpSpPr>
          <a:xfrm>
            <a:off x="8720122" y="7260426"/>
            <a:ext cx="6389398" cy="3579696"/>
            <a:chOff x="3573624" y="1300900"/>
            <a:chExt cx="8360229" cy="5361149"/>
          </a:xfrm>
        </p:grpSpPr>
        <p:grpSp>
          <p:nvGrpSpPr>
            <p:cNvPr id="10" name="Group 9">
              <a:extLst>
                <a:ext uri="{FF2B5EF4-FFF2-40B4-BE49-F238E27FC236}">
                  <a16:creationId xmlns:a16="http://schemas.microsoft.com/office/drawing/2014/main" id="{19DCFB7B-C0B4-26A6-4E87-4EDC5D593336}"/>
                </a:ext>
              </a:extLst>
            </p:cNvPr>
            <p:cNvGrpSpPr/>
            <p:nvPr/>
          </p:nvGrpSpPr>
          <p:grpSpPr>
            <a:xfrm>
              <a:off x="3720643" y="1300900"/>
              <a:ext cx="8213210" cy="5361149"/>
              <a:chOff x="3720643" y="1300900"/>
              <a:chExt cx="8213210" cy="5361149"/>
            </a:xfrm>
          </p:grpSpPr>
          <p:sp>
            <p:nvSpPr>
              <p:cNvPr id="12" name="Flowchart: Process 11">
                <a:extLst>
                  <a:ext uri="{FF2B5EF4-FFF2-40B4-BE49-F238E27FC236}">
                    <a16:creationId xmlns:a16="http://schemas.microsoft.com/office/drawing/2014/main" id="{6255E190-70E1-A621-04C9-6450D167F26B}"/>
                  </a:ext>
                </a:extLst>
              </p:cNvPr>
              <p:cNvSpPr/>
              <p:nvPr/>
            </p:nvSpPr>
            <p:spPr>
              <a:xfrm>
                <a:off x="5380194" y="1394729"/>
                <a:ext cx="1580444" cy="959555"/>
              </a:xfrm>
              <a:prstGeom prst="flowChartProcess">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t>Rotor Hub</a:t>
                </a:r>
              </a:p>
            </p:txBody>
          </p:sp>
          <p:cxnSp>
            <p:nvCxnSpPr>
              <p:cNvPr id="13" name="Straight Arrow Connector 12">
                <a:extLst>
                  <a:ext uri="{FF2B5EF4-FFF2-40B4-BE49-F238E27FC236}">
                    <a16:creationId xmlns:a16="http://schemas.microsoft.com/office/drawing/2014/main" id="{8157F7BE-12CD-C479-2F07-FA437D65D98E}"/>
                  </a:ext>
                </a:extLst>
              </p:cNvPr>
              <p:cNvCxnSpPr>
                <a:cxnSpLocks/>
              </p:cNvCxnSpPr>
              <p:nvPr/>
            </p:nvCxnSpPr>
            <p:spPr>
              <a:xfrm>
                <a:off x="6960637" y="6109824"/>
                <a:ext cx="1253006" cy="0"/>
              </a:xfrm>
              <a:prstGeom prst="straightConnector1">
                <a:avLst/>
              </a:prstGeom>
              <a:ln w="57150">
                <a:solidFill>
                  <a:schemeClr val="accent1"/>
                </a:solidFill>
              </a:ln>
            </p:spPr>
            <p:style>
              <a:lnRef idx="1">
                <a:schemeClr val="dk1"/>
              </a:lnRef>
              <a:fillRef idx="0">
                <a:schemeClr val="dk1"/>
              </a:fillRef>
              <a:effectRef idx="0">
                <a:schemeClr val="dk1"/>
              </a:effectRef>
              <a:fontRef idx="minor">
                <a:schemeClr val="tx1"/>
              </a:fontRef>
            </p:style>
          </p:cxnSp>
          <p:cxnSp>
            <p:nvCxnSpPr>
              <p:cNvPr id="14" name="Straight Arrow Connector 13">
                <a:extLst>
                  <a:ext uri="{FF2B5EF4-FFF2-40B4-BE49-F238E27FC236}">
                    <a16:creationId xmlns:a16="http://schemas.microsoft.com/office/drawing/2014/main" id="{B7E37C64-A683-AAD4-A3C6-90870B75F156}"/>
                  </a:ext>
                </a:extLst>
              </p:cNvPr>
              <p:cNvCxnSpPr>
                <a:cxnSpLocks/>
              </p:cNvCxnSpPr>
              <p:nvPr/>
            </p:nvCxnSpPr>
            <p:spPr>
              <a:xfrm>
                <a:off x="6960637" y="1874506"/>
                <a:ext cx="1253006" cy="0"/>
              </a:xfrm>
              <a:prstGeom prst="straightConnector1">
                <a:avLst/>
              </a:prstGeom>
              <a:ln w="57150">
                <a:solidFill>
                  <a:schemeClr val="accent1"/>
                </a:solidFill>
              </a:ln>
            </p:spPr>
            <p:style>
              <a:lnRef idx="1">
                <a:schemeClr val="dk1"/>
              </a:lnRef>
              <a:fillRef idx="0">
                <a:schemeClr val="dk1"/>
              </a:fillRef>
              <a:effectRef idx="0">
                <a:schemeClr val="dk1"/>
              </a:effectRef>
              <a:fontRef idx="minor">
                <a:schemeClr val="tx1"/>
              </a:fontRef>
            </p:style>
          </p:cxnSp>
          <p:sp>
            <p:nvSpPr>
              <p:cNvPr id="15" name="Flowchart: Process 14">
                <a:extLst>
                  <a:ext uri="{FF2B5EF4-FFF2-40B4-BE49-F238E27FC236}">
                    <a16:creationId xmlns:a16="http://schemas.microsoft.com/office/drawing/2014/main" id="{C923CC7D-B77F-9F8B-8519-FC89BD542BCB}"/>
                  </a:ext>
                </a:extLst>
              </p:cNvPr>
              <p:cNvSpPr/>
              <p:nvPr/>
            </p:nvSpPr>
            <p:spPr>
              <a:xfrm>
                <a:off x="5447089" y="5702494"/>
                <a:ext cx="1580444" cy="959555"/>
              </a:xfrm>
              <a:prstGeom prst="flowChartProcess">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t>Transformer</a:t>
                </a:r>
              </a:p>
            </p:txBody>
          </p:sp>
          <p:sp>
            <p:nvSpPr>
              <p:cNvPr id="16" name="Flowchart: Process 15">
                <a:extLst>
                  <a:ext uri="{FF2B5EF4-FFF2-40B4-BE49-F238E27FC236}">
                    <a16:creationId xmlns:a16="http://schemas.microsoft.com/office/drawing/2014/main" id="{DF6709F4-91CD-4BF7-71DF-65C1F63929B9}"/>
                  </a:ext>
                </a:extLst>
              </p:cNvPr>
              <p:cNvSpPr/>
              <p:nvPr/>
            </p:nvSpPr>
            <p:spPr>
              <a:xfrm>
                <a:off x="8213643" y="1394729"/>
                <a:ext cx="1580444" cy="959555"/>
              </a:xfrm>
              <a:prstGeom prst="flowChartProcess">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t>Low Speed Shaft</a:t>
                </a:r>
              </a:p>
            </p:txBody>
          </p:sp>
          <p:cxnSp>
            <p:nvCxnSpPr>
              <p:cNvPr id="17" name="Straight Arrow Connector 16">
                <a:extLst>
                  <a:ext uri="{FF2B5EF4-FFF2-40B4-BE49-F238E27FC236}">
                    <a16:creationId xmlns:a16="http://schemas.microsoft.com/office/drawing/2014/main" id="{FA34C61A-4178-DAF4-D537-69A3F48AA79A}"/>
                  </a:ext>
                </a:extLst>
              </p:cNvPr>
              <p:cNvCxnSpPr>
                <a:cxnSpLocks/>
              </p:cNvCxnSpPr>
              <p:nvPr/>
            </p:nvCxnSpPr>
            <p:spPr>
              <a:xfrm>
                <a:off x="9003865" y="2354283"/>
                <a:ext cx="0" cy="483494"/>
              </a:xfrm>
              <a:prstGeom prst="straightConnector1">
                <a:avLst/>
              </a:prstGeom>
              <a:solidFill>
                <a:srgbClr val="002060"/>
              </a:solidFill>
              <a:ln w="57150">
                <a:solidFill>
                  <a:schemeClr val="accent1"/>
                </a:solidFill>
              </a:ln>
            </p:spPr>
            <p:style>
              <a:lnRef idx="1">
                <a:schemeClr val="dk1"/>
              </a:lnRef>
              <a:fillRef idx="0">
                <a:schemeClr val="dk1"/>
              </a:fillRef>
              <a:effectRef idx="0">
                <a:schemeClr val="dk1"/>
              </a:effectRef>
              <a:fontRef idx="minor">
                <a:schemeClr val="tx1"/>
              </a:fontRef>
            </p:style>
          </p:cxnSp>
          <p:sp>
            <p:nvSpPr>
              <p:cNvPr id="18" name="Flowchart: Process 17">
                <a:extLst>
                  <a:ext uri="{FF2B5EF4-FFF2-40B4-BE49-F238E27FC236}">
                    <a16:creationId xmlns:a16="http://schemas.microsoft.com/office/drawing/2014/main" id="{95F0CEC1-6635-5AF4-DA35-185F941955B2}"/>
                  </a:ext>
                </a:extLst>
              </p:cNvPr>
              <p:cNvSpPr/>
              <p:nvPr/>
            </p:nvSpPr>
            <p:spPr>
              <a:xfrm>
                <a:off x="8213643" y="2626463"/>
                <a:ext cx="1580444" cy="1080758"/>
              </a:xfrm>
              <a:prstGeom prst="flowChartProcess">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t>Multistage Low-High Speed Gearbox</a:t>
                </a:r>
              </a:p>
            </p:txBody>
          </p:sp>
          <p:sp>
            <p:nvSpPr>
              <p:cNvPr id="19" name="Flowchart: Process 18">
                <a:extLst>
                  <a:ext uri="{FF2B5EF4-FFF2-40B4-BE49-F238E27FC236}">
                    <a16:creationId xmlns:a16="http://schemas.microsoft.com/office/drawing/2014/main" id="{A968BADD-9431-2C45-BAEE-3FD72F02EDF2}"/>
                  </a:ext>
                </a:extLst>
              </p:cNvPr>
              <p:cNvSpPr/>
              <p:nvPr/>
            </p:nvSpPr>
            <p:spPr>
              <a:xfrm>
                <a:off x="8213643" y="4183281"/>
                <a:ext cx="1580444" cy="959555"/>
              </a:xfrm>
              <a:prstGeom prst="flowChartProcess">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t>High Speed Shaft</a:t>
                </a:r>
              </a:p>
            </p:txBody>
          </p:sp>
          <p:sp>
            <p:nvSpPr>
              <p:cNvPr id="20" name="Flowchart: Process 19">
                <a:extLst>
                  <a:ext uri="{FF2B5EF4-FFF2-40B4-BE49-F238E27FC236}">
                    <a16:creationId xmlns:a16="http://schemas.microsoft.com/office/drawing/2014/main" id="{D372C90B-1810-6AC7-1283-44C2231DAD0F}"/>
                  </a:ext>
                </a:extLst>
              </p:cNvPr>
              <p:cNvSpPr/>
              <p:nvPr/>
            </p:nvSpPr>
            <p:spPr>
              <a:xfrm>
                <a:off x="8213643" y="5626330"/>
                <a:ext cx="1580444" cy="959555"/>
              </a:xfrm>
              <a:prstGeom prst="flowChartProcess">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t>Generator</a:t>
                </a:r>
              </a:p>
            </p:txBody>
          </p:sp>
          <p:cxnSp>
            <p:nvCxnSpPr>
              <p:cNvPr id="21" name="Straight Arrow Connector 20">
                <a:extLst>
                  <a:ext uri="{FF2B5EF4-FFF2-40B4-BE49-F238E27FC236}">
                    <a16:creationId xmlns:a16="http://schemas.microsoft.com/office/drawing/2014/main" id="{C1CB81D0-694E-F818-F5D7-2B36079CC17B}"/>
                  </a:ext>
                </a:extLst>
              </p:cNvPr>
              <p:cNvCxnSpPr>
                <a:cxnSpLocks/>
              </p:cNvCxnSpPr>
              <p:nvPr/>
            </p:nvCxnSpPr>
            <p:spPr>
              <a:xfrm>
                <a:off x="8996473" y="3703504"/>
                <a:ext cx="0" cy="483494"/>
              </a:xfrm>
              <a:prstGeom prst="straightConnector1">
                <a:avLst/>
              </a:prstGeom>
              <a:solidFill>
                <a:srgbClr val="002060"/>
              </a:solidFill>
              <a:ln w="57150">
                <a:solidFill>
                  <a:schemeClr val="accent1"/>
                </a:solidFill>
              </a:ln>
            </p:spPr>
            <p:style>
              <a:lnRef idx="1">
                <a:schemeClr val="dk1"/>
              </a:lnRef>
              <a:fillRef idx="0">
                <a:schemeClr val="dk1"/>
              </a:fillRef>
              <a:effectRef idx="0">
                <a:schemeClr val="dk1"/>
              </a:effectRef>
              <a:fontRef idx="minor">
                <a:schemeClr val="tx1"/>
              </a:fontRef>
            </p:style>
          </p:cxnSp>
          <p:cxnSp>
            <p:nvCxnSpPr>
              <p:cNvPr id="22" name="Straight Arrow Connector 21">
                <a:extLst>
                  <a:ext uri="{FF2B5EF4-FFF2-40B4-BE49-F238E27FC236}">
                    <a16:creationId xmlns:a16="http://schemas.microsoft.com/office/drawing/2014/main" id="{2187FEBA-8528-C199-133D-3035ADAB04FF}"/>
                  </a:ext>
                </a:extLst>
              </p:cNvPr>
              <p:cNvCxnSpPr>
                <a:cxnSpLocks/>
              </p:cNvCxnSpPr>
              <p:nvPr/>
            </p:nvCxnSpPr>
            <p:spPr>
              <a:xfrm>
                <a:off x="8961089" y="5142836"/>
                <a:ext cx="0" cy="483494"/>
              </a:xfrm>
              <a:prstGeom prst="straightConnector1">
                <a:avLst/>
              </a:prstGeom>
              <a:solidFill>
                <a:srgbClr val="002060"/>
              </a:solidFill>
              <a:ln w="57150">
                <a:solidFill>
                  <a:schemeClr val="accent1"/>
                </a:solidFill>
              </a:ln>
            </p:spPr>
            <p:style>
              <a:lnRef idx="1">
                <a:schemeClr val="dk1"/>
              </a:lnRef>
              <a:fillRef idx="0">
                <a:schemeClr val="dk1"/>
              </a:fillRef>
              <a:effectRef idx="0">
                <a:schemeClr val="dk1"/>
              </a:effectRef>
              <a:fontRef idx="minor">
                <a:schemeClr val="tx1"/>
              </a:fontRef>
            </p:style>
          </p:cxnSp>
          <p:sp>
            <p:nvSpPr>
              <p:cNvPr id="23" name="Flowchart: Process 22">
                <a:extLst>
                  <a:ext uri="{FF2B5EF4-FFF2-40B4-BE49-F238E27FC236}">
                    <a16:creationId xmlns:a16="http://schemas.microsoft.com/office/drawing/2014/main" id="{E5505881-2821-164F-72EA-293386C98BE6}"/>
                  </a:ext>
                </a:extLst>
              </p:cNvPr>
              <p:cNvSpPr/>
              <p:nvPr/>
            </p:nvSpPr>
            <p:spPr>
              <a:xfrm>
                <a:off x="7277419" y="1300900"/>
                <a:ext cx="4656434" cy="5361149"/>
              </a:xfrm>
              <a:prstGeom prst="flowChartProcess">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4" name="TextBox 23">
                <a:extLst>
                  <a:ext uri="{FF2B5EF4-FFF2-40B4-BE49-F238E27FC236}">
                    <a16:creationId xmlns:a16="http://schemas.microsoft.com/office/drawing/2014/main" id="{A88334A0-85DA-F938-0EA9-2E27E32CDFDD}"/>
                  </a:ext>
                </a:extLst>
              </p:cNvPr>
              <p:cNvSpPr txBox="1"/>
              <p:nvPr/>
            </p:nvSpPr>
            <p:spPr>
              <a:xfrm>
                <a:off x="10043973" y="1394729"/>
                <a:ext cx="1725500" cy="923330"/>
              </a:xfrm>
              <a:prstGeom prst="rect">
                <a:avLst/>
              </a:prstGeom>
              <a:noFill/>
              <a:ln>
                <a:noFill/>
              </a:ln>
            </p:spPr>
            <p:txBody>
              <a:bodyPr wrap="square" rtlCol="0">
                <a:spAutoFit/>
              </a:bodyPr>
              <a:lstStyle/>
              <a:p>
                <a:pPr algn="r"/>
                <a:r>
                  <a:rPr lang="en-GB"/>
                  <a:t>Kinetic-Electric Conversion System</a:t>
                </a:r>
              </a:p>
            </p:txBody>
          </p:sp>
          <p:sp>
            <p:nvSpPr>
              <p:cNvPr id="25" name="TextBox 24">
                <a:extLst>
                  <a:ext uri="{FF2B5EF4-FFF2-40B4-BE49-F238E27FC236}">
                    <a16:creationId xmlns:a16="http://schemas.microsoft.com/office/drawing/2014/main" id="{F4291746-0964-CB1E-FEDD-FF5D65830D1B}"/>
                  </a:ext>
                </a:extLst>
              </p:cNvPr>
              <p:cNvSpPr txBox="1"/>
              <p:nvPr/>
            </p:nvSpPr>
            <p:spPr>
              <a:xfrm>
                <a:off x="3720643" y="1551340"/>
                <a:ext cx="1580444" cy="646331"/>
              </a:xfrm>
              <a:prstGeom prst="rect">
                <a:avLst/>
              </a:prstGeom>
              <a:noFill/>
            </p:spPr>
            <p:txBody>
              <a:bodyPr wrap="square" rtlCol="0">
                <a:spAutoFit/>
              </a:bodyPr>
              <a:lstStyle/>
              <a:p>
                <a:pPr algn="r"/>
                <a:r>
                  <a:rPr lang="en-GB"/>
                  <a:t>Kinetic Energy Source</a:t>
                </a:r>
              </a:p>
            </p:txBody>
          </p:sp>
        </p:grpSp>
        <p:sp>
          <p:nvSpPr>
            <p:cNvPr id="11" name="TextBox 10">
              <a:extLst>
                <a:ext uri="{FF2B5EF4-FFF2-40B4-BE49-F238E27FC236}">
                  <a16:creationId xmlns:a16="http://schemas.microsoft.com/office/drawing/2014/main" id="{EC10E126-C692-E24D-F46C-521388DA7247}"/>
                </a:ext>
              </a:extLst>
            </p:cNvPr>
            <p:cNvSpPr txBox="1"/>
            <p:nvPr/>
          </p:nvSpPr>
          <p:spPr>
            <a:xfrm>
              <a:off x="3573624" y="5782941"/>
              <a:ext cx="1727463" cy="646331"/>
            </a:xfrm>
            <a:prstGeom prst="rect">
              <a:avLst/>
            </a:prstGeom>
            <a:noFill/>
          </p:spPr>
          <p:txBody>
            <a:bodyPr wrap="square" rtlCol="0">
              <a:spAutoFit/>
            </a:bodyPr>
            <a:lstStyle/>
            <a:p>
              <a:pPr algn="r"/>
              <a:r>
                <a:rPr lang="en-GB"/>
                <a:t>Electrical Energy Output</a:t>
              </a:r>
            </a:p>
          </p:txBody>
        </p:sp>
      </p:grpSp>
    </p:spTree>
    <p:extLst>
      <p:ext uri="{BB962C8B-B14F-4D97-AF65-F5344CB8AC3E}">
        <p14:creationId xmlns:p14="http://schemas.microsoft.com/office/powerpoint/2010/main" val="241360114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1" presetClass="emph" presetSubtype="1" repeatCount="indefinite" fill="hold" nodeType="withEffect">
                                  <p:stCondLst>
                                    <p:cond delay="0"/>
                                  </p:stCondLst>
                                  <p:childTnLst>
                                    <p:anim calcmode="lin" valueType="num">
                                      <p:cBhvr>
                                        <p:cTn id="6" dur="6633" fill="hold"/>
                                        <p:tgtEl>
                                          <p:spTgt spid="6"/>
                                        </p:tgtEl>
                                        <p:attrNameLst>
                                          <p:attrName>embedded2</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939488-1AE0-0447-2A17-7DF4DBE8E3D1}"/>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E82D9B6B-2D61-C09B-36E9-900EE746913F}"/>
              </a:ext>
            </a:extLst>
          </p:cNvPr>
          <p:cNvSpPr/>
          <p:nvPr/>
        </p:nvSpPr>
        <p:spPr>
          <a:xfrm>
            <a:off x="6773832" y="470002"/>
            <a:ext cx="5525161" cy="642871"/>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Chord 4">
            <a:extLst>
              <a:ext uri="{FF2B5EF4-FFF2-40B4-BE49-F238E27FC236}">
                <a16:creationId xmlns:a16="http://schemas.microsoft.com/office/drawing/2014/main" id="{FEA6C062-0985-D876-F6B7-EDBF94191328}"/>
              </a:ext>
            </a:extLst>
          </p:cNvPr>
          <p:cNvSpPr/>
          <p:nvPr/>
        </p:nvSpPr>
        <p:spPr>
          <a:xfrm rot="12145168">
            <a:off x="-3368624" y="-1725341"/>
            <a:ext cx="10800000" cy="10800000"/>
          </a:xfrm>
          <a:prstGeom prst="chor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mc:Choice xmlns:am3d="http://schemas.microsoft.com/office/drawing/2017/model3d" Requires="am3d">
          <p:graphicFrame>
            <p:nvGraphicFramePr>
              <p:cNvPr id="6" name="3D Model 5" descr="Wind turbine">
                <a:extLst>
                  <a:ext uri="{FF2B5EF4-FFF2-40B4-BE49-F238E27FC236}">
                    <a16:creationId xmlns:a16="http://schemas.microsoft.com/office/drawing/2014/main" id="{E59B8FB6-F1B1-16B3-1C60-1683955BDFA0}"/>
                  </a:ext>
                </a:extLst>
              </p:cNvPr>
              <p:cNvGraphicFramePr>
                <a:graphicFrameLocks/>
              </p:cNvGraphicFramePr>
              <p:nvPr/>
            </p:nvGraphicFramePr>
            <p:xfrm>
              <a:off x="-3157897" y="-6051767"/>
              <a:ext cx="10800000" cy="21600000"/>
            </p:xfrm>
            <a:graphic>
              <a:graphicData uri="http://schemas.microsoft.com/office/drawing/2017/model3d">
                <am3d:model3d r:embed="rId3">
                  <am3d:spPr>
                    <a:xfrm>
                      <a:off x="0" y="0"/>
                      <a:ext cx="10800000" cy="21600000"/>
                    </a:xfrm>
                    <a:prstGeom prst="rect">
                      <a:avLst/>
                    </a:prstGeom>
                  </am3d:spPr>
                  <am3d:camera>
                    <am3d:pos x="0" y="0" z="54541956"/>
                    <am3d:up dx="0" dy="36000000" dz="0"/>
                    <am3d:lookAt x="0" y="0" z="0"/>
                    <am3d:perspective fov="2506264"/>
                  </am3d:camera>
                  <am3d:trans>
                    <am3d:meterPerModelUnit n="1015819" d="1000000"/>
                    <am3d:preTrans dx="5926" dy="-17996460" dz="-487734"/>
                    <am3d:scale>
                      <am3d:sx n="1000000" d="1000000"/>
                      <am3d:sy n="1000000" d="1000000"/>
                      <am3d:sz n="1000000" d="1000000"/>
                    </am3d:scale>
                    <am3d:rot ax="283348" ay="-37468" az="-3104"/>
                    <am3d:postTrans dx="0" dy="0" dz="0"/>
                  </am3d:trans>
                  <am3d:raster rName="Office3DRenderer" rVer="16.0.8326">
                    <am3d:blip r:embed="rId4"/>
                  </am3d:raster>
                  <am3d:extLst>
                    <a:ext uri="{E9DE012E-A134-456F-84FE-255F9AAD75C6}">
                      <a3danim:posterFrame xmlns:a3danim="http://schemas.microsoft.com/office/drawing/2018/animation/model3d" animId="1"/>
                    </a:ext>
                  </am3d:extLst>
                  <am3d:winViewport/>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6" name="3D Model 5" descr="Wind turbine">
                <a:extLst>
                  <a:ext uri="{FF2B5EF4-FFF2-40B4-BE49-F238E27FC236}">
                    <a16:creationId xmlns:a16="http://schemas.microsoft.com/office/drawing/2014/main" id="{E59B8FB6-F1B1-16B3-1C60-1683955BDFA0}"/>
                  </a:ext>
                </a:extLst>
              </p:cNvPr>
              <p:cNvPicPr>
                <a:picLocks noGrp="1" noRot="1" noChangeAspect="1" noMove="1" noResize="1" noEditPoints="1" noAdjustHandles="1" noChangeArrowheads="1" noChangeShapeType="1" noCrop="1"/>
              </p:cNvPicPr>
              <p:nvPr/>
            </p:nvPicPr>
            <p:blipFill>
              <a:blip r:embed="rId4"/>
              <a:stretch>
                <a:fillRect/>
              </a:stretch>
            </p:blipFill>
            <p:spPr>
              <a:xfrm>
                <a:off x="-3157897" y="-6051767"/>
                <a:ext cx="10800000" cy="21600000"/>
              </a:xfrm>
              <a:prstGeom prst="rect">
                <a:avLst/>
              </a:prstGeom>
            </p:spPr>
          </p:pic>
        </mc:Fallback>
      </mc:AlternateContent>
      <p:sp>
        <p:nvSpPr>
          <p:cNvPr id="7" name="TextBox 6">
            <a:extLst>
              <a:ext uri="{FF2B5EF4-FFF2-40B4-BE49-F238E27FC236}">
                <a16:creationId xmlns:a16="http://schemas.microsoft.com/office/drawing/2014/main" id="{1305747F-37F1-0D46-C98A-5F0E042B4715}"/>
              </a:ext>
            </a:extLst>
          </p:cNvPr>
          <p:cNvSpPr txBox="1"/>
          <p:nvPr/>
        </p:nvSpPr>
        <p:spPr>
          <a:xfrm>
            <a:off x="6773832" y="191272"/>
            <a:ext cx="6570806" cy="1138773"/>
          </a:xfrm>
          <a:prstGeom prst="rect">
            <a:avLst/>
          </a:prstGeom>
          <a:noFill/>
        </p:spPr>
        <p:txBody>
          <a:bodyPr wrap="square" rtlCol="0">
            <a:spAutoFit/>
          </a:bodyPr>
          <a:lstStyle/>
          <a:p>
            <a:r>
              <a:rPr lang="en-GB" sz="4000" b="1"/>
              <a:t>            WIND TURBINES</a:t>
            </a:r>
            <a:br>
              <a:rPr lang="en-GB" sz="3600" b="1"/>
            </a:br>
            <a:r>
              <a:rPr lang="en-GB" sz="2800"/>
              <a:t>GENERATOR + TRANSFORMER</a:t>
            </a:r>
            <a:endParaRPr lang="en-GB" sz="3200" b="1"/>
          </a:p>
        </p:txBody>
      </p:sp>
      <p:sp>
        <p:nvSpPr>
          <p:cNvPr id="8" name="TextBox 7">
            <a:extLst>
              <a:ext uri="{FF2B5EF4-FFF2-40B4-BE49-F238E27FC236}">
                <a16:creationId xmlns:a16="http://schemas.microsoft.com/office/drawing/2014/main" id="{1DB117CD-FB55-9D10-798D-F6837087C454}"/>
              </a:ext>
            </a:extLst>
          </p:cNvPr>
          <p:cNvSpPr txBox="1"/>
          <p:nvPr/>
        </p:nvSpPr>
        <p:spPr>
          <a:xfrm>
            <a:off x="7612682" y="1461998"/>
            <a:ext cx="3437892" cy="3279616"/>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GB" sz="2000"/>
              <a:t>Outsourced.</a:t>
            </a:r>
          </a:p>
          <a:p>
            <a:pPr marL="285750" indent="-285750">
              <a:lnSpc>
                <a:spcPct val="150000"/>
              </a:lnSpc>
              <a:buFont typeface="Arial" panose="020B0604020202020204" pitchFamily="34" charset="0"/>
              <a:buChar char="•"/>
            </a:pPr>
            <a:r>
              <a:rPr lang="en-GB" sz="2000"/>
              <a:t>Must have a built-in ventilation system.</a:t>
            </a:r>
          </a:p>
          <a:p>
            <a:pPr marL="285750" indent="-285750">
              <a:lnSpc>
                <a:spcPct val="150000"/>
              </a:lnSpc>
              <a:buFont typeface="Arial" panose="020B0604020202020204" pitchFamily="34" charset="0"/>
              <a:buChar char="•"/>
            </a:pPr>
            <a:r>
              <a:rPr lang="en-GB" sz="2000"/>
              <a:t>Minimum power output of generator: 21GWh/year. </a:t>
            </a:r>
          </a:p>
          <a:p>
            <a:pPr marL="285750" indent="-285750">
              <a:lnSpc>
                <a:spcPct val="150000"/>
              </a:lnSpc>
              <a:buFont typeface="Arial" panose="020B0604020202020204" pitchFamily="34" charset="0"/>
              <a:buChar char="•"/>
            </a:pPr>
            <a:r>
              <a:rPr lang="en-GB" sz="2000"/>
              <a:t>Electrical team’s input: DC generator.</a:t>
            </a:r>
          </a:p>
        </p:txBody>
      </p:sp>
      <p:sp>
        <p:nvSpPr>
          <p:cNvPr id="9" name="Circle: Hollow 8">
            <a:extLst>
              <a:ext uri="{FF2B5EF4-FFF2-40B4-BE49-F238E27FC236}">
                <a16:creationId xmlns:a16="http://schemas.microsoft.com/office/drawing/2014/main" id="{77513270-CA39-1F16-22B2-6F74B4075D65}"/>
              </a:ext>
            </a:extLst>
          </p:cNvPr>
          <p:cNvSpPr/>
          <p:nvPr/>
        </p:nvSpPr>
        <p:spPr>
          <a:xfrm rot="10800000">
            <a:off x="1451112" y="-148749"/>
            <a:ext cx="5737179" cy="7646811"/>
          </a:xfrm>
          <a:prstGeom prst="donut">
            <a:avLst>
              <a:gd name="adj" fmla="val 32460"/>
            </a:avLst>
          </a:prstGeom>
          <a:solidFill>
            <a:schemeClr val="accent1">
              <a:alpha val="8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4" name="Block Arc 3">
            <a:extLst>
              <a:ext uri="{FF2B5EF4-FFF2-40B4-BE49-F238E27FC236}">
                <a16:creationId xmlns:a16="http://schemas.microsoft.com/office/drawing/2014/main" id="{1096432E-91D2-0405-101B-B4860A2A63E4}"/>
              </a:ext>
            </a:extLst>
          </p:cNvPr>
          <p:cNvSpPr/>
          <p:nvPr/>
        </p:nvSpPr>
        <p:spPr>
          <a:xfrm rot="16200000">
            <a:off x="-2278153" y="-1455288"/>
            <a:ext cx="12427813" cy="10323508"/>
          </a:xfrm>
          <a:prstGeom prst="blockArc">
            <a:avLst>
              <a:gd name="adj1" fmla="val 9793000"/>
              <a:gd name="adj2" fmla="val 1082140"/>
              <a:gd name="adj3" fmla="val 25986"/>
            </a:avLst>
          </a:prstGeom>
          <a:solidFill>
            <a:schemeClr val="accent1">
              <a:alpha val="8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 name="Rectangle 1">
            <a:extLst>
              <a:ext uri="{FF2B5EF4-FFF2-40B4-BE49-F238E27FC236}">
                <a16:creationId xmlns:a16="http://schemas.microsoft.com/office/drawing/2014/main" id="{076CFCB0-5D53-9278-11E3-AD717C7DBDD5}"/>
              </a:ext>
            </a:extLst>
          </p:cNvPr>
          <p:cNvSpPr/>
          <p:nvPr/>
        </p:nvSpPr>
        <p:spPr>
          <a:xfrm>
            <a:off x="10568886" y="1502521"/>
            <a:ext cx="1535509" cy="1077218"/>
          </a:xfrm>
          <a:prstGeom prst="rect">
            <a:avLst/>
          </a:prstGeom>
          <a:solidFill>
            <a:schemeClr val="bg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200" b="1" u="sng"/>
              <a:t>Integration</a:t>
            </a:r>
            <a:r>
              <a:rPr lang="en-US" sz="1200"/>
              <a:t>: BEng EESE group 3 – Output voltage and current. </a:t>
            </a:r>
          </a:p>
        </p:txBody>
      </p:sp>
    </p:spTree>
    <p:extLst>
      <p:ext uri="{BB962C8B-B14F-4D97-AF65-F5344CB8AC3E}">
        <p14:creationId xmlns:p14="http://schemas.microsoft.com/office/powerpoint/2010/main" val="384251244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1" presetClass="emph" presetSubtype="1" repeatCount="indefinite" fill="hold" nodeType="withEffect">
                                  <p:stCondLst>
                                    <p:cond delay="0"/>
                                  </p:stCondLst>
                                  <p:childTnLst>
                                    <p:anim calcmode="lin" valueType="num">
                                      <p:cBhvr>
                                        <p:cTn id="6" dur="6633" fill="hold"/>
                                        <p:tgtEl>
                                          <p:spTgt spid="6"/>
                                        </p:tgtEl>
                                        <p:attrNameLst>
                                          <p:attrName>embedded2</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BBFDD0-4D01-53D8-72F5-6C939265CA39}"/>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9CB758BB-C983-A621-6366-EDDC80001B1B}"/>
              </a:ext>
            </a:extLst>
          </p:cNvPr>
          <p:cNvSpPr/>
          <p:nvPr/>
        </p:nvSpPr>
        <p:spPr>
          <a:xfrm>
            <a:off x="7083805" y="509230"/>
            <a:ext cx="5298695" cy="649870"/>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Chord 4">
            <a:extLst>
              <a:ext uri="{FF2B5EF4-FFF2-40B4-BE49-F238E27FC236}">
                <a16:creationId xmlns:a16="http://schemas.microsoft.com/office/drawing/2014/main" id="{DD2C81E9-FF8B-F0CF-500C-5203219B9090}"/>
              </a:ext>
            </a:extLst>
          </p:cNvPr>
          <p:cNvSpPr/>
          <p:nvPr/>
        </p:nvSpPr>
        <p:spPr>
          <a:xfrm rot="12145168">
            <a:off x="-3368624" y="-1725341"/>
            <a:ext cx="10800000" cy="10800000"/>
          </a:xfrm>
          <a:prstGeom prst="chord">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mc:Choice xmlns:am3d="http://schemas.microsoft.com/office/drawing/2017/model3d" Requires="am3d">
          <p:graphicFrame>
            <p:nvGraphicFramePr>
              <p:cNvPr id="6" name="3D Model 5" descr="Wind turbine">
                <a:extLst>
                  <a:ext uri="{FF2B5EF4-FFF2-40B4-BE49-F238E27FC236}">
                    <a16:creationId xmlns:a16="http://schemas.microsoft.com/office/drawing/2014/main" id="{932B2BC5-0EA6-13D8-E5A9-DCC6DD4D2493}"/>
                  </a:ext>
                </a:extLst>
              </p:cNvPr>
              <p:cNvGraphicFramePr>
                <a:graphicFrameLocks/>
              </p:cNvGraphicFramePr>
              <p:nvPr/>
            </p:nvGraphicFramePr>
            <p:xfrm>
              <a:off x="223031" y="-2043285"/>
              <a:ext cx="7200000" cy="10800000"/>
            </p:xfrm>
            <a:graphic>
              <a:graphicData uri="http://schemas.microsoft.com/office/drawing/2017/model3d">
                <am3d:model3d r:embed="rId3">
                  <am3d:spPr>
                    <a:xfrm>
                      <a:off x="0" y="0"/>
                      <a:ext cx="7200000" cy="10800000"/>
                    </a:xfrm>
                    <a:prstGeom prst="rect">
                      <a:avLst/>
                    </a:prstGeom>
                  </am3d:spPr>
                  <am3d:camera>
                    <am3d:pos x="0" y="0" z="54541956"/>
                    <am3d:up dx="0" dy="36000000" dz="0"/>
                    <am3d:lookAt x="0" y="0" z="0"/>
                    <am3d:perspective fov="2506264"/>
                  </am3d:camera>
                  <am3d:trans>
                    <am3d:meterPerModelUnit n="1015819" d="1000000"/>
                    <am3d:preTrans dx="5926" dy="-17996460" dz="-487734"/>
                    <am3d:scale>
                      <am3d:sx n="1000000" d="1000000"/>
                      <am3d:sy n="1000000" d="1000000"/>
                      <am3d:sz n="1000000" d="1000000"/>
                    </am3d:scale>
                    <am3d:rot ax="923095" ay="889227" az="241552"/>
                    <am3d:postTrans dx="0" dy="0" dz="0"/>
                  </am3d:trans>
                  <am3d:raster rName="Office3DRenderer" rVer="16.0.8326">
                    <am3d:blip r:embed="rId4"/>
                  </am3d:raster>
                  <am3d:extLst>
                    <a:ext uri="{E9DE012E-A134-456F-84FE-255F9AAD75C6}">
                      <a3danim:posterFrame xmlns:a3danim="http://schemas.microsoft.com/office/drawing/2018/animation/model3d" animId="1"/>
                    </a:ext>
                  </am3d:extLst>
                  <am3d:winViewport/>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6" name="3D Model 5" descr="Wind turbine">
                <a:extLst>
                  <a:ext uri="{FF2B5EF4-FFF2-40B4-BE49-F238E27FC236}">
                    <a16:creationId xmlns:a16="http://schemas.microsoft.com/office/drawing/2014/main" id="{932B2BC5-0EA6-13D8-E5A9-DCC6DD4D2493}"/>
                  </a:ext>
                </a:extLst>
              </p:cNvPr>
              <p:cNvPicPr>
                <a:picLocks noGrp="1" noRot="1" noChangeAspect="1" noMove="1" noResize="1" noEditPoints="1" noAdjustHandles="1" noChangeArrowheads="1" noChangeShapeType="1" noCrop="1"/>
              </p:cNvPicPr>
              <p:nvPr/>
            </p:nvPicPr>
            <p:blipFill>
              <a:blip r:embed="rId4"/>
              <a:stretch>
                <a:fillRect/>
              </a:stretch>
            </p:blipFill>
            <p:spPr>
              <a:xfrm>
                <a:off x="223031" y="-2043285"/>
                <a:ext cx="7200000" cy="10800000"/>
              </a:xfrm>
              <a:prstGeom prst="rect">
                <a:avLst/>
              </a:prstGeom>
            </p:spPr>
          </p:pic>
        </mc:Fallback>
      </mc:AlternateContent>
      <p:sp>
        <p:nvSpPr>
          <p:cNvPr id="7" name="TextBox 6">
            <a:extLst>
              <a:ext uri="{FF2B5EF4-FFF2-40B4-BE49-F238E27FC236}">
                <a16:creationId xmlns:a16="http://schemas.microsoft.com/office/drawing/2014/main" id="{CE91D8D4-2D7A-A1B0-ED69-F570519B86D0}"/>
              </a:ext>
            </a:extLst>
          </p:cNvPr>
          <p:cNvSpPr txBox="1"/>
          <p:nvPr/>
        </p:nvSpPr>
        <p:spPr>
          <a:xfrm>
            <a:off x="7202421" y="229275"/>
            <a:ext cx="4989579" cy="1200329"/>
          </a:xfrm>
          <a:prstGeom prst="rect">
            <a:avLst/>
          </a:prstGeom>
          <a:noFill/>
        </p:spPr>
        <p:txBody>
          <a:bodyPr wrap="square" rtlCol="0">
            <a:spAutoFit/>
          </a:bodyPr>
          <a:lstStyle/>
          <a:p>
            <a:r>
              <a:rPr lang="en-GB" sz="4000" b="1"/>
              <a:t>        WIND TURBINES</a:t>
            </a:r>
            <a:br>
              <a:rPr lang="en-GB" sz="3600" b="1"/>
            </a:br>
            <a:r>
              <a:rPr lang="en-GB" sz="3200"/>
              <a:t>CONTROL SYSTEM</a:t>
            </a:r>
            <a:endParaRPr lang="en-GB" sz="3200" b="1"/>
          </a:p>
        </p:txBody>
      </p:sp>
      <p:sp>
        <p:nvSpPr>
          <p:cNvPr id="8" name="TextBox 7">
            <a:extLst>
              <a:ext uri="{FF2B5EF4-FFF2-40B4-BE49-F238E27FC236}">
                <a16:creationId xmlns:a16="http://schemas.microsoft.com/office/drawing/2014/main" id="{9B85FFAB-B2F9-D61F-94A8-2253BE271250}"/>
              </a:ext>
            </a:extLst>
          </p:cNvPr>
          <p:cNvSpPr txBox="1"/>
          <p:nvPr/>
        </p:nvSpPr>
        <p:spPr>
          <a:xfrm>
            <a:off x="7348920" y="1578233"/>
            <a:ext cx="4984369" cy="4981300"/>
          </a:xfrm>
          <a:prstGeom prst="rect">
            <a:avLst/>
          </a:prstGeom>
          <a:noFill/>
        </p:spPr>
        <p:txBody>
          <a:bodyPr wrap="square" lIns="91440" tIns="45720" rIns="91440" bIns="45720" rtlCol="0" anchor="t">
            <a:spAutoFit/>
          </a:bodyPr>
          <a:lstStyle/>
          <a:p>
            <a:r>
              <a:rPr lang="en-GB" sz="1600" b="1" u="sng"/>
              <a:t>2 sensors at the back of nacelle:</a:t>
            </a:r>
          </a:p>
          <a:p>
            <a:pPr marL="800100" lvl="1" indent="-342900">
              <a:lnSpc>
                <a:spcPct val="150000"/>
              </a:lnSpc>
              <a:buFont typeface="Arial" panose="020B0604020202020204" pitchFamily="34" charset="0"/>
              <a:buChar char="•"/>
            </a:pPr>
            <a:r>
              <a:rPr lang="en-GB" sz="1600"/>
              <a:t>Direction sensor</a:t>
            </a:r>
          </a:p>
          <a:p>
            <a:pPr marL="800100" lvl="1" indent="-342900">
              <a:lnSpc>
                <a:spcPct val="150000"/>
              </a:lnSpc>
              <a:buFont typeface="Arial" panose="020B0604020202020204" pitchFamily="34" charset="0"/>
              <a:buChar char="•"/>
            </a:pPr>
            <a:r>
              <a:rPr lang="en-GB" sz="1600"/>
              <a:t>Velocity Sensor</a:t>
            </a:r>
          </a:p>
          <a:p>
            <a:pPr marL="800100" lvl="1" indent="-342900">
              <a:buFont typeface="Arial" panose="020B0604020202020204" pitchFamily="34" charset="0"/>
              <a:buChar char="•"/>
            </a:pPr>
            <a:endParaRPr lang="en-GB" sz="1600"/>
          </a:p>
          <a:p>
            <a:r>
              <a:rPr lang="en-GB" sz="1600" b="1" u="sng">
                <a:cs typeface="Arial"/>
              </a:rPr>
              <a:t>Direction sensor: </a:t>
            </a:r>
            <a:r>
              <a:rPr lang="en-GB" sz="1600" u="sng">
                <a:cs typeface="Arial"/>
              </a:rPr>
              <a:t>optimises efficiency</a:t>
            </a:r>
          </a:p>
          <a:p>
            <a:pPr marL="800100" lvl="1" indent="-342900">
              <a:lnSpc>
                <a:spcPct val="150000"/>
              </a:lnSpc>
              <a:buFont typeface="Arial" panose="020B0604020202020204" pitchFamily="34" charset="0"/>
              <a:buChar char="•"/>
            </a:pPr>
            <a:r>
              <a:rPr lang="en-GB" sz="1600">
                <a:cs typeface="Arial"/>
              </a:rPr>
              <a:t>Sensor detects wind direction.</a:t>
            </a:r>
          </a:p>
          <a:p>
            <a:pPr marL="800100" lvl="1" indent="-342900">
              <a:lnSpc>
                <a:spcPct val="150000"/>
              </a:lnSpc>
              <a:buFont typeface="Arial" panose="020B0604020202020204" pitchFamily="34" charset="0"/>
              <a:buChar char="•"/>
            </a:pPr>
            <a:r>
              <a:rPr lang="en-GB" sz="1600">
                <a:cs typeface="Arial"/>
              </a:rPr>
              <a:t>Yaw drive rotates turbine to face upwind. </a:t>
            </a:r>
          </a:p>
          <a:p>
            <a:pPr marL="800100" lvl="1" indent="-342900">
              <a:lnSpc>
                <a:spcPct val="150000"/>
              </a:lnSpc>
              <a:buFont typeface="Arial" panose="020B0604020202020204" pitchFamily="34" charset="0"/>
              <a:buChar char="•"/>
            </a:pPr>
            <a:r>
              <a:rPr lang="en-GB" sz="1600">
                <a:cs typeface="Arial"/>
              </a:rPr>
              <a:t>Pitch drive optimises blade angle. </a:t>
            </a:r>
          </a:p>
          <a:p>
            <a:pPr lvl="1"/>
            <a:endParaRPr lang="en-GB" sz="1600">
              <a:cs typeface="Arial"/>
            </a:endParaRPr>
          </a:p>
          <a:p>
            <a:r>
              <a:rPr lang="en-GB" sz="1600" b="1" u="sng">
                <a:cs typeface="Arial"/>
              </a:rPr>
              <a:t>Velocity sensor: </a:t>
            </a:r>
            <a:r>
              <a:rPr lang="en-GB" sz="1600" u="sng">
                <a:cs typeface="Arial"/>
              </a:rPr>
              <a:t>used for safety controls</a:t>
            </a:r>
          </a:p>
          <a:p>
            <a:pPr marL="800100" lvl="1" indent="-342900">
              <a:lnSpc>
                <a:spcPct val="150000"/>
              </a:lnSpc>
              <a:buFont typeface="Arial" panose="020B0604020202020204" pitchFamily="34" charset="0"/>
              <a:buChar char="•"/>
            </a:pPr>
            <a:r>
              <a:rPr lang="en-GB" sz="1600">
                <a:cs typeface="Arial"/>
              </a:rPr>
              <a:t>Sensor detects high wind speed. </a:t>
            </a:r>
          </a:p>
          <a:p>
            <a:pPr marL="800100" lvl="1" indent="-342900">
              <a:lnSpc>
                <a:spcPct val="150000"/>
              </a:lnSpc>
              <a:buFont typeface="Arial" panose="020B0604020202020204" pitchFamily="34" charset="0"/>
              <a:buChar char="•"/>
            </a:pPr>
            <a:r>
              <a:rPr lang="en-GB" sz="1600">
                <a:cs typeface="Arial"/>
              </a:rPr>
              <a:t>Braking system employed to reduce damage. </a:t>
            </a:r>
          </a:p>
          <a:p>
            <a:pPr marL="800100" lvl="1" indent="-342900">
              <a:lnSpc>
                <a:spcPct val="150000"/>
              </a:lnSpc>
              <a:buFont typeface="Arial" panose="020B0604020202020204" pitchFamily="34" charset="0"/>
              <a:buChar char="•"/>
            </a:pPr>
            <a:r>
              <a:rPr lang="en-GB" sz="1600">
                <a:cs typeface="Arial"/>
              </a:rPr>
              <a:t>Alternatively, the yaw and pitch drives rotate  the turbine to a less optimum position to decrease wind capture to a safer level. </a:t>
            </a:r>
          </a:p>
        </p:txBody>
      </p:sp>
      <p:sp>
        <p:nvSpPr>
          <p:cNvPr id="2" name="Arrow: Down 1">
            <a:extLst>
              <a:ext uri="{FF2B5EF4-FFF2-40B4-BE49-F238E27FC236}">
                <a16:creationId xmlns:a16="http://schemas.microsoft.com/office/drawing/2014/main" id="{3E08F394-BDDF-CE28-2F86-FAE2CB926400}"/>
              </a:ext>
            </a:extLst>
          </p:cNvPr>
          <p:cNvSpPr/>
          <p:nvPr/>
        </p:nvSpPr>
        <p:spPr>
          <a:xfrm>
            <a:off x="5294003" y="51838"/>
            <a:ext cx="381720" cy="1279616"/>
          </a:xfrm>
          <a:prstGeom prst="downArrow">
            <a:avLst>
              <a:gd name="adj1" fmla="val 50000"/>
              <a:gd name="adj2" fmla="val 103831"/>
            </a:avLst>
          </a:prstGeom>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p>
        </p:txBody>
      </p:sp>
      <p:sp>
        <p:nvSpPr>
          <p:cNvPr id="10" name="Arrow: Down 9">
            <a:extLst>
              <a:ext uri="{FF2B5EF4-FFF2-40B4-BE49-F238E27FC236}">
                <a16:creationId xmlns:a16="http://schemas.microsoft.com/office/drawing/2014/main" id="{980470A3-BB0B-5F30-A3AC-FA47A2E8CA07}"/>
              </a:ext>
            </a:extLst>
          </p:cNvPr>
          <p:cNvSpPr/>
          <p:nvPr/>
        </p:nvSpPr>
        <p:spPr>
          <a:xfrm rot="15436979">
            <a:off x="747761" y="2899419"/>
            <a:ext cx="381720" cy="1279616"/>
          </a:xfrm>
          <a:prstGeom prst="downArrow">
            <a:avLst>
              <a:gd name="adj1" fmla="val 50000"/>
              <a:gd name="adj2" fmla="val 103831"/>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en-GB"/>
          </a:p>
        </p:txBody>
      </p:sp>
      <p:sp>
        <p:nvSpPr>
          <p:cNvPr id="13" name="TextBox 12">
            <a:extLst>
              <a:ext uri="{FF2B5EF4-FFF2-40B4-BE49-F238E27FC236}">
                <a16:creationId xmlns:a16="http://schemas.microsoft.com/office/drawing/2014/main" id="{D532C7CE-1607-1A67-4CD8-D332C4E717CD}"/>
              </a:ext>
            </a:extLst>
          </p:cNvPr>
          <p:cNvSpPr txBox="1"/>
          <p:nvPr/>
        </p:nvSpPr>
        <p:spPr>
          <a:xfrm>
            <a:off x="312452" y="3885370"/>
            <a:ext cx="1428108" cy="523220"/>
          </a:xfrm>
          <a:prstGeom prst="rect">
            <a:avLst/>
          </a:prstGeom>
          <a:noFill/>
        </p:spPr>
        <p:txBody>
          <a:bodyPr wrap="square" rtlCol="0">
            <a:spAutoFit/>
          </a:bodyPr>
          <a:lstStyle/>
          <a:p>
            <a:r>
              <a:rPr lang="en-GB" sz="2800" b="1">
                <a:solidFill>
                  <a:schemeClr val="accent1">
                    <a:lumMod val="60000"/>
                    <a:lumOff val="40000"/>
                  </a:schemeClr>
                </a:solidFill>
              </a:rPr>
              <a:t>Wind</a:t>
            </a:r>
            <a:endParaRPr lang="en-GB" b="1">
              <a:solidFill>
                <a:schemeClr val="accent1">
                  <a:lumMod val="60000"/>
                  <a:lumOff val="40000"/>
                </a:schemeClr>
              </a:solidFill>
            </a:endParaRPr>
          </a:p>
        </p:txBody>
      </p:sp>
      <p:sp>
        <p:nvSpPr>
          <p:cNvPr id="14" name="TextBox 13">
            <a:extLst>
              <a:ext uri="{FF2B5EF4-FFF2-40B4-BE49-F238E27FC236}">
                <a16:creationId xmlns:a16="http://schemas.microsoft.com/office/drawing/2014/main" id="{64EE5C41-6CF2-1655-26DF-BAE3741063AD}"/>
              </a:ext>
            </a:extLst>
          </p:cNvPr>
          <p:cNvSpPr txBox="1"/>
          <p:nvPr/>
        </p:nvSpPr>
        <p:spPr>
          <a:xfrm>
            <a:off x="3830535" y="52996"/>
            <a:ext cx="1560955" cy="523220"/>
          </a:xfrm>
          <a:prstGeom prst="rect">
            <a:avLst/>
          </a:prstGeom>
          <a:noFill/>
        </p:spPr>
        <p:txBody>
          <a:bodyPr wrap="square" rtlCol="0">
            <a:spAutoFit/>
          </a:bodyPr>
          <a:lstStyle/>
          <a:p>
            <a:r>
              <a:rPr lang="en-GB" sz="2800" b="1">
                <a:solidFill>
                  <a:schemeClr val="accent6"/>
                </a:solidFill>
              </a:rPr>
              <a:t>Sensors</a:t>
            </a:r>
            <a:endParaRPr lang="en-GB" b="1">
              <a:solidFill>
                <a:schemeClr val="accent6"/>
              </a:solidFill>
            </a:endParaRPr>
          </a:p>
        </p:txBody>
      </p:sp>
      <p:sp>
        <p:nvSpPr>
          <p:cNvPr id="15" name="Arrow: Curved Right 14">
            <a:extLst>
              <a:ext uri="{FF2B5EF4-FFF2-40B4-BE49-F238E27FC236}">
                <a16:creationId xmlns:a16="http://schemas.microsoft.com/office/drawing/2014/main" id="{9078145A-C43F-1475-2E94-26C0426DF243}"/>
              </a:ext>
            </a:extLst>
          </p:cNvPr>
          <p:cNvSpPr/>
          <p:nvPr/>
        </p:nvSpPr>
        <p:spPr>
          <a:xfrm rot="21004572">
            <a:off x="1224265" y="1840809"/>
            <a:ext cx="634306" cy="436098"/>
          </a:xfrm>
          <a:prstGeom prst="curvedRigh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6" name="TextBox 15">
            <a:extLst>
              <a:ext uri="{FF2B5EF4-FFF2-40B4-BE49-F238E27FC236}">
                <a16:creationId xmlns:a16="http://schemas.microsoft.com/office/drawing/2014/main" id="{A7FA994B-3C50-0601-9474-9EF713588485}"/>
              </a:ext>
            </a:extLst>
          </p:cNvPr>
          <p:cNvSpPr txBox="1"/>
          <p:nvPr/>
        </p:nvSpPr>
        <p:spPr>
          <a:xfrm>
            <a:off x="224567" y="1084255"/>
            <a:ext cx="1428108" cy="954107"/>
          </a:xfrm>
          <a:prstGeom prst="rect">
            <a:avLst/>
          </a:prstGeom>
          <a:noFill/>
        </p:spPr>
        <p:txBody>
          <a:bodyPr wrap="square" rtlCol="0">
            <a:spAutoFit/>
          </a:bodyPr>
          <a:lstStyle/>
          <a:p>
            <a:r>
              <a:rPr lang="en-GB" sz="2800" b="1">
                <a:solidFill>
                  <a:schemeClr val="bg1"/>
                </a:solidFill>
              </a:rPr>
              <a:t>Pitch Drive</a:t>
            </a:r>
            <a:endParaRPr lang="en-GB" b="1">
              <a:solidFill>
                <a:schemeClr val="bg1"/>
              </a:solidFill>
            </a:endParaRPr>
          </a:p>
        </p:txBody>
      </p:sp>
      <p:sp>
        <p:nvSpPr>
          <p:cNvPr id="17" name="TextBox 16">
            <a:extLst>
              <a:ext uri="{FF2B5EF4-FFF2-40B4-BE49-F238E27FC236}">
                <a16:creationId xmlns:a16="http://schemas.microsoft.com/office/drawing/2014/main" id="{F6E48ACA-9892-E891-0E54-6B49FCF147B6}"/>
              </a:ext>
            </a:extLst>
          </p:cNvPr>
          <p:cNvSpPr txBox="1"/>
          <p:nvPr/>
        </p:nvSpPr>
        <p:spPr>
          <a:xfrm>
            <a:off x="4059878" y="4889518"/>
            <a:ext cx="3023927" cy="1200329"/>
          </a:xfrm>
          <a:prstGeom prst="rect">
            <a:avLst/>
          </a:prstGeom>
          <a:noFill/>
        </p:spPr>
        <p:txBody>
          <a:bodyPr wrap="square" rtlCol="0">
            <a:spAutoFit/>
          </a:bodyPr>
          <a:lstStyle/>
          <a:p>
            <a:r>
              <a:rPr lang="en-GB" sz="2400" b="1">
                <a:solidFill>
                  <a:schemeClr val="bg1"/>
                </a:solidFill>
              </a:rPr>
              <a:t>Yaw Mechanism</a:t>
            </a:r>
          </a:p>
          <a:p>
            <a:pPr marL="342900" indent="-342900">
              <a:buFont typeface="Arial" panose="020B0604020202020204" pitchFamily="34" charset="0"/>
              <a:buChar char="•"/>
            </a:pPr>
            <a:r>
              <a:rPr lang="en-GB" sz="2400" b="1">
                <a:solidFill>
                  <a:schemeClr val="bg1"/>
                </a:solidFill>
              </a:rPr>
              <a:t>Yaw drive (pinion) </a:t>
            </a:r>
          </a:p>
          <a:p>
            <a:pPr marL="342900" indent="-342900">
              <a:buFont typeface="Arial" panose="020B0604020202020204" pitchFamily="34" charset="0"/>
              <a:buChar char="•"/>
            </a:pPr>
            <a:r>
              <a:rPr lang="en-GB" sz="2400" b="1">
                <a:solidFill>
                  <a:schemeClr val="bg1"/>
                </a:solidFill>
              </a:rPr>
              <a:t>Yaw ring (wheel)</a:t>
            </a:r>
            <a:endParaRPr lang="en-GB" sz="1600" b="1">
              <a:solidFill>
                <a:schemeClr val="bg1"/>
              </a:solidFill>
            </a:endParaRPr>
          </a:p>
        </p:txBody>
      </p:sp>
      <p:sp>
        <p:nvSpPr>
          <p:cNvPr id="18" name="TextBox 17">
            <a:extLst>
              <a:ext uri="{FF2B5EF4-FFF2-40B4-BE49-F238E27FC236}">
                <a16:creationId xmlns:a16="http://schemas.microsoft.com/office/drawing/2014/main" id="{74E978B5-4D84-2D13-DE53-D9206EFA4660}"/>
              </a:ext>
            </a:extLst>
          </p:cNvPr>
          <p:cNvSpPr txBox="1"/>
          <p:nvPr/>
        </p:nvSpPr>
        <p:spPr>
          <a:xfrm>
            <a:off x="7587646" y="9557322"/>
            <a:ext cx="4739360" cy="2585323"/>
          </a:xfrm>
          <a:prstGeom prst="rect">
            <a:avLst/>
          </a:prstGeom>
          <a:noFill/>
        </p:spPr>
        <p:txBody>
          <a:bodyPr wrap="square" rtlCol="0">
            <a:spAutoFit/>
          </a:bodyPr>
          <a:lstStyle/>
          <a:p>
            <a:r>
              <a:rPr lang="en-GB" b="1"/>
              <a:t>When wind is too fast or </a:t>
            </a:r>
            <a:r>
              <a:rPr lang="en-GB" b="1" err="1"/>
              <a:t>somet</a:t>
            </a:r>
            <a:r>
              <a:rPr lang="en-GB" b="1"/>
              <a:t>, limitations or cautions or idk</a:t>
            </a:r>
          </a:p>
          <a:p>
            <a:pPr marL="285750" indent="-285750">
              <a:buFont typeface="Arial" panose="020B0604020202020204" pitchFamily="34" charset="0"/>
              <a:buChar char="•"/>
            </a:pPr>
            <a:r>
              <a:rPr lang="en-GB"/>
              <a:t>When wind velocity is too high </a:t>
            </a:r>
            <a:r>
              <a:rPr lang="en-GB" err="1"/>
              <a:t>senssors</a:t>
            </a:r>
            <a:r>
              <a:rPr lang="en-GB"/>
              <a:t> pick this up and use control system to reduce damage to blade and generator</a:t>
            </a:r>
          </a:p>
          <a:p>
            <a:pPr marL="285750" indent="-285750">
              <a:buFont typeface="Arial" panose="020B0604020202020204" pitchFamily="34" charset="0"/>
              <a:buChar char="•"/>
            </a:pPr>
            <a:r>
              <a:rPr lang="en-GB"/>
              <a:t>Braking system</a:t>
            </a:r>
          </a:p>
          <a:p>
            <a:pPr marL="285750" indent="-285750">
              <a:buFont typeface="Arial" panose="020B0604020202020204" pitchFamily="34" charset="0"/>
              <a:buChar char="•"/>
            </a:pPr>
            <a:r>
              <a:rPr lang="en-GB"/>
              <a:t>Blade angle to 90 </a:t>
            </a:r>
            <a:r>
              <a:rPr lang="en-GB" err="1"/>
              <a:t>deg</a:t>
            </a:r>
            <a:r>
              <a:rPr lang="en-GB"/>
              <a:t> for less resistance</a:t>
            </a:r>
          </a:p>
          <a:p>
            <a:pPr marL="285750" indent="-285750">
              <a:buFont typeface="Arial" panose="020B0604020202020204" pitchFamily="34" charset="0"/>
              <a:buChar char="•"/>
            </a:pPr>
            <a:r>
              <a:rPr lang="en-GB"/>
              <a:t>Yaw mechanism for downwind</a:t>
            </a:r>
          </a:p>
          <a:p>
            <a:pPr marL="285750" indent="-285750">
              <a:buFont typeface="Arial" panose="020B0604020202020204" pitchFamily="34" charset="0"/>
              <a:buChar char="•"/>
            </a:pPr>
            <a:endParaRPr lang="en-GB"/>
          </a:p>
        </p:txBody>
      </p:sp>
      <p:sp>
        <p:nvSpPr>
          <p:cNvPr id="19" name="Arrow: Curved Right 18">
            <a:extLst>
              <a:ext uri="{FF2B5EF4-FFF2-40B4-BE49-F238E27FC236}">
                <a16:creationId xmlns:a16="http://schemas.microsoft.com/office/drawing/2014/main" id="{BF24BC0A-8AEA-0D07-D1D6-F098AA5A5C50}"/>
              </a:ext>
            </a:extLst>
          </p:cNvPr>
          <p:cNvSpPr/>
          <p:nvPr/>
        </p:nvSpPr>
        <p:spPr>
          <a:xfrm flipH="1">
            <a:off x="4362050" y="3691147"/>
            <a:ext cx="1733950" cy="1173268"/>
          </a:xfrm>
          <a:prstGeom prst="curvedRightArrow">
            <a:avLst>
              <a:gd name="adj1" fmla="val 19804"/>
              <a:gd name="adj2" fmla="val 50000"/>
              <a:gd name="adj3" fmla="val 50748"/>
            </a:avLst>
          </a:prstGeom>
          <a:solidFill>
            <a:schemeClr val="bg1"/>
          </a:solidFill>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3" name="TextBox 2">
            <a:extLst>
              <a:ext uri="{FF2B5EF4-FFF2-40B4-BE49-F238E27FC236}">
                <a16:creationId xmlns:a16="http://schemas.microsoft.com/office/drawing/2014/main" id="{50265ABD-49B6-4A08-2BD3-D18D3D486023}"/>
              </a:ext>
            </a:extLst>
          </p:cNvPr>
          <p:cNvSpPr txBox="1"/>
          <p:nvPr/>
        </p:nvSpPr>
        <p:spPr>
          <a:xfrm>
            <a:off x="3980726" y="9558684"/>
            <a:ext cx="4466547" cy="5632311"/>
          </a:xfrm>
          <a:prstGeom prst="rect">
            <a:avLst/>
          </a:prstGeom>
          <a:noFill/>
        </p:spPr>
        <p:txBody>
          <a:bodyPr wrap="square" lIns="91440" tIns="45720" rIns="91440" bIns="45720" rtlCol="0" anchor="t">
            <a:spAutoFit/>
          </a:bodyPr>
          <a:lstStyle/>
          <a:p>
            <a:r>
              <a:rPr lang="en-GB"/>
              <a:t>Direction sensor: optimises efficiency of wind energy capture.</a:t>
            </a:r>
            <a:endParaRPr lang="en-US"/>
          </a:p>
          <a:p>
            <a:pPr marL="342900" indent="-342900">
              <a:buAutoNum type="arabicPeriod"/>
            </a:pPr>
            <a:r>
              <a:rPr lang="en-GB"/>
              <a:t>Sensor detects wind direction.</a:t>
            </a:r>
          </a:p>
          <a:p>
            <a:pPr marL="342900" indent="-342900">
              <a:buAutoNum type="arabicPeriod"/>
            </a:pPr>
            <a:r>
              <a:rPr lang="en-GB"/>
              <a:t>Yaw drive rotates the turbine to face upwind to maximise efficiency. </a:t>
            </a:r>
          </a:p>
          <a:p>
            <a:pPr marL="342900" indent="-342900">
              <a:buAutoNum type="arabicPeriod"/>
            </a:pPr>
            <a:r>
              <a:rPr lang="en-GB"/>
              <a:t>Pitch drive changes blade angles to reduce the resistance on the blades.</a:t>
            </a:r>
          </a:p>
          <a:p>
            <a:endParaRPr lang="en-GB"/>
          </a:p>
          <a:p>
            <a:r>
              <a:rPr lang="en-GB">
                <a:ea typeface="+mn-lt"/>
                <a:cs typeface="+mn-lt"/>
              </a:rPr>
              <a:t>Velocity Sensor: used for safety controls.</a:t>
            </a:r>
            <a:endParaRPr lang="en-GB"/>
          </a:p>
          <a:p>
            <a:pPr marL="342900" indent="-342900">
              <a:buAutoNum type="arabicPeriod"/>
            </a:pPr>
            <a:r>
              <a:rPr lang="en-GB"/>
              <a:t>Sensor detects wind speed. </a:t>
            </a:r>
          </a:p>
          <a:p>
            <a:pPr marL="342900" indent="-342900">
              <a:buFontTx/>
              <a:buAutoNum type="arabicPeriod"/>
            </a:pPr>
            <a:r>
              <a:rPr lang="en-GB"/>
              <a:t>When the wind speed is too high, the braking system can be used to reduce damage to the blade and generator. </a:t>
            </a:r>
          </a:p>
          <a:p>
            <a:pPr marL="342900" indent="-342900">
              <a:buFontTx/>
              <a:buAutoNum type="arabicPeriod"/>
            </a:pPr>
            <a:r>
              <a:rPr lang="en-GB"/>
              <a:t>Alternatively, the yaws system could rotate the turbine out of the upwind position, and the pitch drive can rotate the blades out of the optimum angle to allow a safe amount of wind energy to be captured. </a:t>
            </a:r>
          </a:p>
          <a:p>
            <a:pPr marL="342900" indent="-342900">
              <a:buFont typeface="+mj-lt"/>
              <a:buAutoNum type="arabicPeriod"/>
            </a:pPr>
            <a:endParaRPr lang="en-GB"/>
          </a:p>
        </p:txBody>
      </p:sp>
      <p:sp>
        <p:nvSpPr>
          <p:cNvPr id="4" name="Rectangle 3">
            <a:extLst>
              <a:ext uri="{FF2B5EF4-FFF2-40B4-BE49-F238E27FC236}">
                <a16:creationId xmlns:a16="http://schemas.microsoft.com/office/drawing/2014/main" id="{1F3121F1-4A71-A8D0-1DA5-E44789299453}"/>
              </a:ext>
            </a:extLst>
          </p:cNvPr>
          <p:cNvSpPr/>
          <p:nvPr/>
        </p:nvSpPr>
        <p:spPr>
          <a:xfrm>
            <a:off x="10567753" y="1526711"/>
            <a:ext cx="1535509" cy="1077218"/>
          </a:xfrm>
          <a:prstGeom prst="rect">
            <a:avLst/>
          </a:prstGeom>
          <a:solidFill>
            <a:schemeClr val="bg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200" b="1" u="sng"/>
              <a:t>Integration</a:t>
            </a:r>
            <a:r>
              <a:rPr lang="en-US" sz="1200"/>
              <a:t>: BEng EESE group 3 – Power control electronic systems</a:t>
            </a:r>
          </a:p>
        </p:txBody>
      </p:sp>
    </p:spTree>
    <p:extLst>
      <p:ext uri="{BB962C8B-B14F-4D97-AF65-F5344CB8AC3E}">
        <p14:creationId xmlns:p14="http://schemas.microsoft.com/office/powerpoint/2010/main" val="138265541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1" presetClass="emph" presetSubtype="1" repeatCount="indefinite" fill="hold" nodeType="withEffect">
                                  <p:stCondLst>
                                    <p:cond delay="0"/>
                                  </p:stCondLst>
                                  <p:childTnLst>
                                    <p:anim calcmode="lin" valueType="num">
                                      <p:cBhvr>
                                        <p:cTn id="6" dur="6633" fill="hold"/>
                                        <p:tgtEl>
                                          <p:spTgt spid="6"/>
                                        </p:tgtEl>
                                        <p:attrNameLst>
                                          <p:attrName>embedded2</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6CD818-1A9D-E267-8582-7D6984B75217}"/>
            </a:ext>
          </a:extLst>
        </p:cNvPr>
        <p:cNvGrpSpPr/>
        <p:nvPr/>
      </p:nvGrpSpPr>
      <p:grpSpPr>
        <a:xfrm>
          <a:off x="0" y="0"/>
          <a:ext cx="0" cy="0"/>
          <a:chOff x="0" y="0"/>
          <a:chExt cx="0" cy="0"/>
        </a:xfrm>
      </p:grpSpPr>
      <p:sp>
        <p:nvSpPr>
          <p:cNvPr id="8" name="Wave 7">
            <a:extLst>
              <a:ext uri="{FF2B5EF4-FFF2-40B4-BE49-F238E27FC236}">
                <a16:creationId xmlns:a16="http://schemas.microsoft.com/office/drawing/2014/main" id="{DCBB0BF8-907A-B9EE-B5AF-3F46679F2FB3}"/>
              </a:ext>
            </a:extLst>
          </p:cNvPr>
          <p:cNvSpPr/>
          <p:nvPr/>
        </p:nvSpPr>
        <p:spPr>
          <a:xfrm rot="5400000" flipV="1">
            <a:off x="6173956" y="-1278686"/>
            <a:ext cx="6997701" cy="9275672"/>
          </a:xfrm>
          <a:prstGeom prst="wave">
            <a:avLst>
              <a:gd name="adj1" fmla="val 6269"/>
              <a:gd name="adj2" fmla="val 0"/>
            </a:avLst>
          </a:prstGeom>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0EC06322-A0C0-CF90-249F-63CEB45098DF}"/>
              </a:ext>
            </a:extLst>
          </p:cNvPr>
          <p:cNvSpPr/>
          <p:nvPr/>
        </p:nvSpPr>
        <p:spPr>
          <a:xfrm>
            <a:off x="219386" y="1096945"/>
            <a:ext cx="4464998" cy="640329"/>
          </a:xfrm>
          <a:prstGeom prst="rect">
            <a:avLst/>
          </a:prstGeom>
          <a:solidFill>
            <a:schemeClr val="accent1">
              <a:alpha val="6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2C7F04A6-EE39-0C9F-561B-199075D9C0D4}"/>
              </a:ext>
            </a:extLst>
          </p:cNvPr>
          <p:cNvSpPr/>
          <p:nvPr/>
        </p:nvSpPr>
        <p:spPr>
          <a:xfrm>
            <a:off x="-95943" y="419755"/>
            <a:ext cx="4917855" cy="472822"/>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D8160DB4-7A14-100A-C120-F4A0908303BD}"/>
              </a:ext>
            </a:extLst>
          </p:cNvPr>
          <p:cNvSpPr txBox="1"/>
          <p:nvPr/>
        </p:nvSpPr>
        <p:spPr>
          <a:xfrm>
            <a:off x="43423" y="65812"/>
            <a:ext cx="4816254" cy="707886"/>
          </a:xfrm>
          <a:prstGeom prst="rect">
            <a:avLst/>
          </a:prstGeom>
          <a:noFill/>
        </p:spPr>
        <p:txBody>
          <a:bodyPr wrap="square" rtlCol="0">
            <a:spAutoFit/>
          </a:bodyPr>
          <a:lstStyle/>
          <a:p>
            <a:r>
              <a:rPr lang="en-GB" sz="4000" b="1"/>
              <a:t>CONCEPT DESIGN I</a:t>
            </a:r>
          </a:p>
        </p:txBody>
      </p:sp>
      <p:sp>
        <p:nvSpPr>
          <p:cNvPr id="5" name="Rectangle 4">
            <a:extLst>
              <a:ext uri="{FF2B5EF4-FFF2-40B4-BE49-F238E27FC236}">
                <a16:creationId xmlns:a16="http://schemas.microsoft.com/office/drawing/2014/main" id="{D1885D8F-73BC-9894-D041-B41D8DC6E798}"/>
              </a:ext>
            </a:extLst>
          </p:cNvPr>
          <p:cNvSpPr/>
          <p:nvPr/>
        </p:nvSpPr>
        <p:spPr>
          <a:xfrm>
            <a:off x="-107687" y="1942483"/>
            <a:ext cx="2533650" cy="472822"/>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0283DFBE-5239-BD45-8280-2308F02A9EDF}"/>
              </a:ext>
            </a:extLst>
          </p:cNvPr>
          <p:cNvSpPr txBox="1"/>
          <p:nvPr/>
        </p:nvSpPr>
        <p:spPr>
          <a:xfrm>
            <a:off x="466909" y="1978839"/>
            <a:ext cx="1914604" cy="400110"/>
          </a:xfrm>
          <a:prstGeom prst="rect">
            <a:avLst/>
          </a:prstGeom>
          <a:noFill/>
        </p:spPr>
        <p:txBody>
          <a:bodyPr wrap="square" rtlCol="0">
            <a:spAutoFit/>
          </a:bodyPr>
          <a:lstStyle/>
          <a:p>
            <a:r>
              <a:rPr lang="en-GB" sz="2000" b="1"/>
              <a:t>Main Features</a:t>
            </a:r>
            <a:endParaRPr lang="en-GB" b="1"/>
          </a:p>
        </p:txBody>
      </p:sp>
      <p:cxnSp>
        <p:nvCxnSpPr>
          <p:cNvPr id="9" name="Straight Connector 8">
            <a:extLst>
              <a:ext uri="{FF2B5EF4-FFF2-40B4-BE49-F238E27FC236}">
                <a16:creationId xmlns:a16="http://schemas.microsoft.com/office/drawing/2014/main" id="{747303F4-1911-5F80-0756-26CDBFBC3629}"/>
              </a:ext>
            </a:extLst>
          </p:cNvPr>
          <p:cNvCxnSpPr/>
          <p:nvPr/>
        </p:nvCxnSpPr>
        <p:spPr>
          <a:xfrm>
            <a:off x="362213" y="2524365"/>
            <a:ext cx="4678173" cy="0"/>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3901FA9A-4E91-C871-E125-81B814EF0D48}"/>
              </a:ext>
            </a:extLst>
          </p:cNvPr>
          <p:cNvSpPr txBox="1"/>
          <p:nvPr/>
        </p:nvSpPr>
        <p:spPr>
          <a:xfrm>
            <a:off x="219386" y="1155920"/>
            <a:ext cx="4464998" cy="523220"/>
          </a:xfrm>
          <a:prstGeom prst="rect">
            <a:avLst/>
          </a:prstGeom>
          <a:noFill/>
        </p:spPr>
        <p:txBody>
          <a:bodyPr wrap="square">
            <a:spAutoFit/>
          </a:bodyPr>
          <a:lstStyle/>
          <a:p>
            <a:pPr algn="ctr"/>
            <a:r>
              <a:rPr lang="en-GB" sz="1400" i="1">
                <a:latin typeface="Arial" panose="020B0604020202020204" pitchFamily="34" charset="0"/>
                <a:cs typeface="Arial" panose="020B0604020202020204" pitchFamily="34" charset="0"/>
              </a:rPr>
              <a:t>Horizontal wind turbines optimised for high efficiency </a:t>
            </a:r>
          </a:p>
          <a:p>
            <a:pPr algn="ctr"/>
            <a:r>
              <a:rPr lang="en-GB" sz="1400" i="1">
                <a:latin typeface="Arial" panose="020B0604020202020204" pitchFamily="34" charset="0"/>
                <a:cs typeface="Arial" panose="020B0604020202020204" pitchFamily="34" charset="0"/>
              </a:rPr>
              <a:t>by maximising amount of power extracted from wind </a:t>
            </a:r>
          </a:p>
        </p:txBody>
      </p:sp>
      <p:sp>
        <p:nvSpPr>
          <p:cNvPr id="11" name="Rectangle 10">
            <a:extLst>
              <a:ext uri="{FF2B5EF4-FFF2-40B4-BE49-F238E27FC236}">
                <a16:creationId xmlns:a16="http://schemas.microsoft.com/office/drawing/2014/main" id="{EE823069-B97B-F0C7-F25A-4FD85D686BEB}"/>
              </a:ext>
            </a:extLst>
          </p:cNvPr>
          <p:cNvSpPr/>
          <p:nvPr/>
        </p:nvSpPr>
        <p:spPr>
          <a:xfrm>
            <a:off x="-126215" y="4710733"/>
            <a:ext cx="2533650" cy="472822"/>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A24A8A35-9D23-3BD9-AB5A-8B80217B5FE0}"/>
              </a:ext>
            </a:extLst>
          </p:cNvPr>
          <p:cNvSpPr txBox="1"/>
          <p:nvPr/>
        </p:nvSpPr>
        <p:spPr>
          <a:xfrm>
            <a:off x="448381" y="4747089"/>
            <a:ext cx="1914604" cy="400110"/>
          </a:xfrm>
          <a:prstGeom prst="rect">
            <a:avLst/>
          </a:prstGeom>
          <a:noFill/>
        </p:spPr>
        <p:txBody>
          <a:bodyPr wrap="square" rtlCol="0">
            <a:spAutoFit/>
          </a:bodyPr>
          <a:lstStyle/>
          <a:p>
            <a:r>
              <a:rPr lang="en-GB" sz="2000" b="1"/>
              <a:t>Limitations</a:t>
            </a:r>
            <a:endParaRPr lang="en-GB" b="1"/>
          </a:p>
        </p:txBody>
      </p:sp>
      <p:cxnSp>
        <p:nvCxnSpPr>
          <p:cNvPr id="13" name="Straight Connector 12">
            <a:extLst>
              <a:ext uri="{FF2B5EF4-FFF2-40B4-BE49-F238E27FC236}">
                <a16:creationId xmlns:a16="http://schemas.microsoft.com/office/drawing/2014/main" id="{E183AE0A-DA29-D397-71B6-C5725C7AC2EA}"/>
              </a:ext>
            </a:extLst>
          </p:cNvPr>
          <p:cNvCxnSpPr/>
          <p:nvPr/>
        </p:nvCxnSpPr>
        <p:spPr>
          <a:xfrm>
            <a:off x="343685" y="5292615"/>
            <a:ext cx="4678173" cy="0"/>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863E174E-4C59-5445-7C80-4129C80B7FB9}"/>
              </a:ext>
            </a:extLst>
          </p:cNvPr>
          <p:cNvSpPr txBox="1"/>
          <p:nvPr/>
        </p:nvSpPr>
        <p:spPr>
          <a:xfrm>
            <a:off x="340479" y="2655078"/>
            <a:ext cx="4537477" cy="1815882"/>
          </a:xfrm>
          <a:prstGeom prst="rect">
            <a:avLst/>
          </a:prstGeom>
          <a:noFill/>
        </p:spPr>
        <p:txBody>
          <a:bodyPr wrap="square">
            <a:spAutoFit/>
          </a:bodyPr>
          <a:lstStyle/>
          <a:p>
            <a:pPr marL="285750" indent="-285750">
              <a:buFont typeface="Arial" panose="020B0604020202020204" pitchFamily="34" charset="0"/>
              <a:buChar char="•"/>
            </a:pPr>
            <a:r>
              <a:rPr lang="en-GB" sz="1400">
                <a:solidFill>
                  <a:schemeClr val="accent1"/>
                </a:solidFill>
                <a:latin typeface="Arial" panose="020B0604020202020204" pitchFamily="34" charset="0"/>
                <a:cs typeface="Arial" panose="020B0604020202020204" pitchFamily="34" charset="0"/>
              </a:rPr>
              <a:t>Higher Energy Production </a:t>
            </a:r>
            <a:r>
              <a:rPr lang="en-GB" sz="1400">
                <a:latin typeface="Arial" panose="020B0604020202020204" pitchFamily="34" charset="0"/>
                <a:cs typeface="Arial" panose="020B0604020202020204" pitchFamily="34" charset="0"/>
              </a:rPr>
              <a:t>due to higher and more consistent wind speeds over the ocean</a:t>
            </a:r>
          </a:p>
          <a:p>
            <a:endParaRPr lang="en-GB" sz="140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400">
                <a:solidFill>
                  <a:schemeClr val="accent1"/>
                </a:solidFill>
                <a:latin typeface="Arial" panose="020B0604020202020204" pitchFamily="34" charset="0"/>
                <a:cs typeface="Arial" panose="020B0604020202020204" pitchFamily="34" charset="0"/>
              </a:rPr>
              <a:t>Larger scale </a:t>
            </a:r>
            <a:r>
              <a:rPr lang="en-GB" sz="1400">
                <a:latin typeface="Arial" panose="020B0604020202020204" pitchFamily="34" charset="0"/>
                <a:cs typeface="Arial" panose="020B0604020202020204" pitchFamily="34" charset="0"/>
              </a:rPr>
              <a:t>since the island is offshore which means large blades and more power production</a:t>
            </a:r>
          </a:p>
          <a:p>
            <a:endParaRPr lang="en-GB" sz="140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400">
                <a:solidFill>
                  <a:schemeClr val="accent1"/>
                </a:solidFill>
                <a:latin typeface="Arial" panose="020B0604020202020204" pitchFamily="34" charset="0"/>
                <a:cs typeface="Arial" panose="020B0604020202020204" pitchFamily="34" charset="0"/>
              </a:rPr>
              <a:t>Reduced noise and visual impact </a:t>
            </a:r>
            <a:r>
              <a:rPr lang="en-GB" sz="1400">
                <a:latin typeface="Arial" panose="020B0604020202020204" pitchFamily="34" charset="0"/>
                <a:cs typeface="Arial" panose="020B0604020202020204" pitchFamily="34" charset="0"/>
              </a:rPr>
              <a:t>as its positioned far from shore</a:t>
            </a:r>
            <a:endParaRPr lang="en-GB" sz="1600"/>
          </a:p>
        </p:txBody>
      </p:sp>
      <p:sp>
        <p:nvSpPr>
          <p:cNvPr id="15" name="TextBox 14">
            <a:extLst>
              <a:ext uri="{FF2B5EF4-FFF2-40B4-BE49-F238E27FC236}">
                <a16:creationId xmlns:a16="http://schemas.microsoft.com/office/drawing/2014/main" id="{EAFD4364-EB19-6CC6-8C8A-D666CCFA33F4}"/>
              </a:ext>
            </a:extLst>
          </p:cNvPr>
          <p:cNvSpPr txBox="1"/>
          <p:nvPr/>
        </p:nvSpPr>
        <p:spPr>
          <a:xfrm>
            <a:off x="340480" y="5409711"/>
            <a:ext cx="4537477" cy="1169551"/>
          </a:xfrm>
          <a:prstGeom prst="rect">
            <a:avLst/>
          </a:prstGeom>
          <a:noFill/>
        </p:spPr>
        <p:txBody>
          <a:bodyPr wrap="square">
            <a:spAutoFit/>
          </a:bodyPr>
          <a:lstStyle/>
          <a:p>
            <a:pPr marL="285750" indent="-285750">
              <a:buFont typeface="Arial" panose="020B0604020202020204" pitchFamily="34" charset="0"/>
              <a:buChar char="•"/>
            </a:pPr>
            <a:r>
              <a:rPr lang="en-GB" sz="1400">
                <a:latin typeface="Arial" panose="020B0604020202020204" pitchFamily="34" charset="0"/>
                <a:cs typeface="Arial" panose="020B0604020202020204" pitchFamily="34" charset="0"/>
              </a:rPr>
              <a:t>Higher installation and maintenance costs</a:t>
            </a:r>
          </a:p>
          <a:p>
            <a:endParaRPr lang="en-GB" sz="140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400">
                <a:latin typeface="Arial" panose="020B0604020202020204" pitchFamily="34" charset="0"/>
                <a:cs typeface="Arial" panose="020B0604020202020204" pitchFamily="34" charset="0"/>
              </a:rPr>
              <a:t>Logistical challenges</a:t>
            </a:r>
          </a:p>
          <a:p>
            <a:endParaRPr lang="en-GB" sz="140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400">
                <a:latin typeface="Arial" panose="020B0604020202020204" pitchFamily="34" charset="0"/>
                <a:cs typeface="Arial" panose="020B0604020202020204" pitchFamily="34" charset="0"/>
              </a:rPr>
              <a:t>Environmental Concerns</a:t>
            </a:r>
            <a:endParaRPr lang="en-GB" sz="1600"/>
          </a:p>
        </p:txBody>
      </p:sp>
      <p:pic>
        <p:nvPicPr>
          <p:cNvPr id="4" name="Picture 3" descr="A drawing of a windmill&#10;&#10;Description automatically generated">
            <a:extLst>
              <a:ext uri="{FF2B5EF4-FFF2-40B4-BE49-F238E27FC236}">
                <a16:creationId xmlns:a16="http://schemas.microsoft.com/office/drawing/2014/main" id="{8C185B12-38B2-2273-1BA6-994D90945F68}"/>
              </a:ext>
            </a:extLst>
          </p:cNvPr>
          <p:cNvPicPr>
            <a:picLocks noChangeAspect="1"/>
          </p:cNvPicPr>
          <p:nvPr/>
        </p:nvPicPr>
        <p:blipFill rotWithShape="1">
          <a:blip r:embed="rId2"/>
          <a:srcRect l="7415" r="200" b="150"/>
          <a:stretch/>
        </p:blipFill>
        <p:spPr>
          <a:xfrm>
            <a:off x="6891841" y="234003"/>
            <a:ext cx="4330739" cy="6250293"/>
          </a:xfrm>
          <a:prstGeom prst="rect">
            <a:avLst/>
          </a:prstGeom>
        </p:spPr>
      </p:pic>
      <p:sp>
        <p:nvSpPr>
          <p:cNvPr id="18" name="TextBox 17">
            <a:extLst>
              <a:ext uri="{FF2B5EF4-FFF2-40B4-BE49-F238E27FC236}">
                <a16:creationId xmlns:a16="http://schemas.microsoft.com/office/drawing/2014/main" id="{CD5BBFC2-7C59-2CB1-81A9-73F918E9ED08}"/>
              </a:ext>
            </a:extLst>
          </p:cNvPr>
          <p:cNvSpPr txBox="1"/>
          <p:nvPr/>
        </p:nvSpPr>
        <p:spPr>
          <a:xfrm>
            <a:off x="9405035" y="4525662"/>
            <a:ext cx="1439333"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a:solidFill>
                  <a:srgbClr val="FF0000"/>
                </a:solidFill>
              </a:rPr>
              <a:t>Transformer</a:t>
            </a:r>
          </a:p>
        </p:txBody>
      </p:sp>
      <p:sp>
        <p:nvSpPr>
          <p:cNvPr id="19" name="TextBox 18">
            <a:extLst>
              <a:ext uri="{FF2B5EF4-FFF2-40B4-BE49-F238E27FC236}">
                <a16:creationId xmlns:a16="http://schemas.microsoft.com/office/drawing/2014/main" id="{100391A0-603D-63F8-C0D1-5A1A585E1C1D}"/>
              </a:ext>
            </a:extLst>
          </p:cNvPr>
          <p:cNvSpPr txBox="1"/>
          <p:nvPr/>
        </p:nvSpPr>
        <p:spPr>
          <a:xfrm>
            <a:off x="9856590" y="3133365"/>
            <a:ext cx="705556"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a:solidFill>
                  <a:srgbClr val="FF0000"/>
                </a:solidFill>
              </a:rPr>
              <a:t>Tower</a:t>
            </a:r>
          </a:p>
        </p:txBody>
      </p:sp>
      <p:sp>
        <p:nvSpPr>
          <p:cNvPr id="20" name="TextBox 19">
            <a:extLst>
              <a:ext uri="{FF2B5EF4-FFF2-40B4-BE49-F238E27FC236}">
                <a16:creationId xmlns:a16="http://schemas.microsoft.com/office/drawing/2014/main" id="{61177EB7-BCDB-83B7-EC88-9B966B50140E}"/>
              </a:ext>
            </a:extLst>
          </p:cNvPr>
          <p:cNvSpPr txBox="1"/>
          <p:nvPr/>
        </p:nvSpPr>
        <p:spPr>
          <a:xfrm>
            <a:off x="9941256" y="2521883"/>
            <a:ext cx="705556"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a:solidFill>
                  <a:srgbClr val="FF0000"/>
                </a:solidFill>
              </a:rPr>
              <a:t>Access Ladder</a:t>
            </a:r>
            <a:endParaRPr lang="en-US"/>
          </a:p>
        </p:txBody>
      </p:sp>
      <p:sp>
        <p:nvSpPr>
          <p:cNvPr id="21" name="TextBox 20">
            <a:extLst>
              <a:ext uri="{FF2B5EF4-FFF2-40B4-BE49-F238E27FC236}">
                <a16:creationId xmlns:a16="http://schemas.microsoft.com/office/drawing/2014/main" id="{C15CBE80-F9AA-9BA7-5232-77E6CAA6A804}"/>
              </a:ext>
            </a:extLst>
          </p:cNvPr>
          <p:cNvSpPr txBox="1"/>
          <p:nvPr/>
        </p:nvSpPr>
        <p:spPr>
          <a:xfrm>
            <a:off x="9856589" y="2070327"/>
            <a:ext cx="130763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a:solidFill>
                  <a:srgbClr val="FF0000"/>
                </a:solidFill>
              </a:rPr>
              <a:t>Wind Orientation Control</a:t>
            </a:r>
          </a:p>
        </p:txBody>
      </p:sp>
      <p:sp>
        <p:nvSpPr>
          <p:cNvPr id="22" name="TextBox 21">
            <a:extLst>
              <a:ext uri="{FF2B5EF4-FFF2-40B4-BE49-F238E27FC236}">
                <a16:creationId xmlns:a16="http://schemas.microsoft.com/office/drawing/2014/main" id="{B6EC37AA-0115-8831-D93E-28C5125F3B6B}"/>
              </a:ext>
            </a:extLst>
          </p:cNvPr>
          <p:cNvSpPr txBox="1"/>
          <p:nvPr/>
        </p:nvSpPr>
        <p:spPr>
          <a:xfrm>
            <a:off x="9640218" y="1722253"/>
            <a:ext cx="130763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a:solidFill>
                  <a:srgbClr val="FF0000"/>
                </a:solidFill>
              </a:rPr>
              <a:t>Nacelle</a:t>
            </a:r>
          </a:p>
        </p:txBody>
      </p:sp>
      <p:sp>
        <p:nvSpPr>
          <p:cNvPr id="23" name="TextBox 22">
            <a:extLst>
              <a:ext uri="{FF2B5EF4-FFF2-40B4-BE49-F238E27FC236}">
                <a16:creationId xmlns:a16="http://schemas.microsoft.com/office/drawing/2014/main" id="{FDBBDDA4-CAE2-F319-1066-E54CF9F5D857}"/>
              </a:ext>
            </a:extLst>
          </p:cNvPr>
          <p:cNvSpPr txBox="1"/>
          <p:nvPr/>
        </p:nvSpPr>
        <p:spPr>
          <a:xfrm>
            <a:off x="9640218" y="1251882"/>
            <a:ext cx="130763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a:solidFill>
                  <a:srgbClr val="FF0000"/>
                </a:solidFill>
              </a:rPr>
              <a:t>Generator</a:t>
            </a:r>
          </a:p>
        </p:txBody>
      </p:sp>
      <p:sp>
        <p:nvSpPr>
          <p:cNvPr id="24" name="TextBox 23">
            <a:extLst>
              <a:ext uri="{FF2B5EF4-FFF2-40B4-BE49-F238E27FC236}">
                <a16:creationId xmlns:a16="http://schemas.microsoft.com/office/drawing/2014/main" id="{DFF4880F-82DA-DFF9-6714-CE51500EA141}"/>
              </a:ext>
            </a:extLst>
          </p:cNvPr>
          <p:cNvSpPr txBox="1"/>
          <p:nvPr/>
        </p:nvSpPr>
        <p:spPr>
          <a:xfrm>
            <a:off x="9555552" y="922623"/>
            <a:ext cx="130763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a:solidFill>
                  <a:srgbClr val="FF0000"/>
                </a:solidFill>
              </a:rPr>
              <a:t>Anemometer</a:t>
            </a:r>
          </a:p>
        </p:txBody>
      </p:sp>
      <p:sp>
        <p:nvSpPr>
          <p:cNvPr id="25" name="TextBox 24">
            <a:extLst>
              <a:ext uri="{FF2B5EF4-FFF2-40B4-BE49-F238E27FC236}">
                <a16:creationId xmlns:a16="http://schemas.microsoft.com/office/drawing/2014/main" id="{C033B0A5-3880-5674-B189-DCCF0CA2D3EF}"/>
              </a:ext>
            </a:extLst>
          </p:cNvPr>
          <p:cNvSpPr txBox="1"/>
          <p:nvPr/>
        </p:nvSpPr>
        <p:spPr>
          <a:xfrm>
            <a:off x="9226293" y="678030"/>
            <a:ext cx="649112"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a:solidFill>
                  <a:srgbClr val="FF0000"/>
                </a:solidFill>
              </a:rPr>
              <a:t>Brake</a:t>
            </a:r>
          </a:p>
        </p:txBody>
      </p:sp>
      <p:sp>
        <p:nvSpPr>
          <p:cNvPr id="26" name="TextBox 25">
            <a:extLst>
              <a:ext uri="{FF2B5EF4-FFF2-40B4-BE49-F238E27FC236}">
                <a16:creationId xmlns:a16="http://schemas.microsoft.com/office/drawing/2014/main" id="{FFEA289B-FAAF-FFD5-2571-A8856BB93ACA}"/>
              </a:ext>
            </a:extLst>
          </p:cNvPr>
          <p:cNvSpPr txBox="1"/>
          <p:nvPr/>
        </p:nvSpPr>
        <p:spPr>
          <a:xfrm>
            <a:off x="8548960" y="819140"/>
            <a:ext cx="87488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a:solidFill>
                  <a:srgbClr val="FF0000"/>
                </a:solidFill>
              </a:rPr>
              <a:t>Gearbox</a:t>
            </a:r>
          </a:p>
        </p:txBody>
      </p:sp>
      <p:sp>
        <p:nvSpPr>
          <p:cNvPr id="27" name="TextBox 26">
            <a:extLst>
              <a:ext uri="{FF2B5EF4-FFF2-40B4-BE49-F238E27FC236}">
                <a16:creationId xmlns:a16="http://schemas.microsoft.com/office/drawing/2014/main" id="{30F9CF0E-8B60-E341-CA84-01430D7F27F5}"/>
              </a:ext>
            </a:extLst>
          </p:cNvPr>
          <p:cNvSpPr txBox="1"/>
          <p:nvPr/>
        </p:nvSpPr>
        <p:spPr>
          <a:xfrm>
            <a:off x="7128442" y="866177"/>
            <a:ext cx="1100666"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a:solidFill>
                  <a:srgbClr val="FF0000"/>
                </a:solidFill>
              </a:rPr>
              <a:t>Rotor Blade</a:t>
            </a:r>
          </a:p>
        </p:txBody>
      </p:sp>
      <p:sp>
        <p:nvSpPr>
          <p:cNvPr id="28" name="TextBox 27">
            <a:extLst>
              <a:ext uri="{FF2B5EF4-FFF2-40B4-BE49-F238E27FC236}">
                <a16:creationId xmlns:a16="http://schemas.microsoft.com/office/drawing/2014/main" id="{819EBF39-FD70-41B5-9E19-3D008525CDB8}"/>
              </a:ext>
            </a:extLst>
          </p:cNvPr>
          <p:cNvSpPr txBox="1"/>
          <p:nvPr/>
        </p:nvSpPr>
        <p:spPr>
          <a:xfrm>
            <a:off x="7100220" y="1251881"/>
            <a:ext cx="1100666"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a:solidFill>
                  <a:srgbClr val="FF0000"/>
                </a:solidFill>
              </a:rPr>
              <a:t>Blade Pitch Control</a:t>
            </a:r>
          </a:p>
        </p:txBody>
      </p:sp>
      <p:sp>
        <p:nvSpPr>
          <p:cNvPr id="29" name="TextBox 28">
            <a:extLst>
              <a:ext uri="{FF2B5EF4-FFF2-40B4-BE49-F238E27FC236}">
                <a16:creationId xmlns:a16="http://schemas.microsoft.com/office/drawing/2014/main" id="{35034590-7E44-B799-1623-9F4AFA3802F8}"/>
              </a:ext>
            </a:extLst>
          </p:cNvPr>
          <p:cNvSpPr txBox="1"/>
          <p:nvPr/>
        </p:nvSpPr>
        <p:spPr>
          <a:xfrm>
            <a:off x="7071998" y="1929214"/>
            <a:ext cx="1100666"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a:solidFill>
                  <a:srgbClr val="FF0000"/>
                </a:solidFill>
              </a:rPr>
              <a:t>Rotor Hub</a:t>
            </a:r>
          </a:p>
        </p:txBody>
      </p:sp>
    </p:spTree>
    <p:extLst>
      <p:ext uri="{BB962C8B-B14F-4D97-AF65-F5344CB8AC3E}">
        <p14:creationId xmlns:p14="http://schemas.microsoft.com/office/powerpoint/2010/main" val="328333467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58905F-FB59-D09E-E9E8-33D5EA7FCF1C}"/>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D14FE6F5-B7FA-49F9-3BD2-EB14351B191C}"/>
              </a:ext>
            </a:extLst>
          </p:cNvPr>
          <p:cNvSpPr/>
          <p:nvPr/>
        </p:nvSpPr>
        <p:spPr>
          <a:xfrm>
            <a:off x="219386" y="1096945"/>
            <a:ext cx="4464998" cy="640329"/>
          </a:xfrm>
          <a:prstGeom prst="rect">
            <a:avLst/>
          </a:prstGeom>
          <a:solidFill>
            <a:schemeClr val="accent1">
              <a:alpha val="6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9C18857C-B232-851F-9358-954E55475441}"/>
              </a:ext>
            </a:extLst>
          </p:cNvPr>
          <p:cNvSpPr/>
          <p:nvPr/>
        </p:nvSpPr>
        <p:spPr>
          <a:xfrm>
            <a:off x="-95943" y="419755"/>
            <a:ext cx="4917855" cy="472822"/>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BCDBAEC2-0616-4D7B-8A04-58EFABC2CADB}"/>
              </a:ext>
            </a:extLst>
          </p:cNvPr>
          <p:cNvSpPr txBox="1"/>
          <p:nvPr/>
        </p:nvSpPr>
        <p:spPr>
          <a:xfrm>
            <a:off x="7913560" y="2821724"/>
            <a:ext cx="4704525" cy="1323439"/>
          </a:xfrm>
          <a:prstGeom prst="rect">
            <a:avLst/>
          </a:prstGeom>
          <a:noFill/>
        </p:spPr>
        <p:txBody>
          <a:bodyPr wrap="square" lIns="91440" tIns="45720" rIns="91440" bIns="45720" rtlCol="0" anchor="t">
            <a:spAutoFit/>
          </a:bodyPr>
          <a:lstStyle/>
          <a:p>
            <a:r>
              <a:rPr lang="en-GB" sz="4000" b="1"/>
              <a:t>Concept Design II EW</a:t>
            </a:r>
          </a:p>
        </p:txBody>
      </p:sp>
      <p:sp>
        <p:nvSpPr>
          <p:cNvPr id="5" name="Rectangle 4">
            <a:extLst>
              <a:ext uri="{FF2B5EF4-FFF2-40B4-BE49-F238E27FC236}">
                <a16:creationId xmlns:a16="http://schemas.microsoft.com/office/drawing/2014/main" id="{61690DA7-58CF-40AF-177C-354C37A22B88}"/>
              </a:ext>
            </a:extLst>
          </p:cNvPr>
          <p:cNvSpPr/>
          <p:nvPr/>
        </p:nvSpPr>
        <p:spPr>
          <a:xfrm>
            <a:off x="-107687" y="1942483"/>
            <a:ext cx="2533650" cy="472822"/>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ABFE6BA5-82FF-68D3-E673-406066B938B8}"/>
              </a:ext>
            </a:extLst>
          </p:cNvPr>
          <p:cNvSpPr txBox="1"/>
          <p:nvPr/>
        </p:nvSpPr>
        <p:spPr>
          <a:xfrm>
            <a:off x="466909" y="1978839"/>
            <a:ext cx="1914604" cy="400110"/>
          </a:xfrm>
          <a:prstGeom prst="rect">
            <a:avLst/>
          </a:prstGeom>
          <a:noFill/>
        </p:spPr>
        <p:txBody>
          <a:bodyPr wrap="square" rtlCol="0">
            <a:spAutoFit/>
          </a:bodyPr>
          <a:lstStyle/>
          <a:p>
            <a:r>
              <a:rPr lang="en-GB" sz="2000" b="1"/>
              <a:t>Main Features</a:t>
            </a:r>
            <a:endParaRPr lang="en-GB" b="1"/>
          </a:p>
        </p:txBody>
      </p:sp>
      <p:cxnSp>
        <p:nvCxnSpPr>
          <p:cNvPr id="9" name="Straight Connector 8">
            <a:extLst>
              <a:ext uri="{FF2B5EF4-FFF2-40B4-BE49-F238E27FC236}">
                <a16:creationId xmlns:a16="http://schemas.microsoft.com/office/drawing/2014/main" id="{91EB5953-1A34-BCC0-5751-62419458EC06}"/>
              </a:ext>
            </a:extLst>
          </p:cNvPr>
          <p:cNvCxnSpPr/>
          <p:nvPr/>
        </p:nvCxnSpPr>
        <p:spPr>
          <a:xfrm>
            <a:off x="362213" y="2524365"/>
            <a:ext cx="4678173" cy="0"/>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0E7B2DB7-7C58-E7A7-0A6C-28ECA779026C}"/>
              </a:ext>
            </a:extLst>
          </p:cNvPr>
          <p:cNvSpPr txBox="1"/>
          <p:nvPr/>
        </p:nvSpPr>
        <p:spPr>
          <a:xfrm>
            <a:off x="132663" y="1155920"/>
            <a:ext cx="4638443" cy="523220"/>
          </a:xfrm>
          <a:prstGeom prst="rect">
            <a:avLst/>
          </a:prstGeom>
          <a:noFill/>
        </p:spPr>
        <p:txBody>
          <a:bodyPr wrap="square">
            <a:spAutoFit/>
          </a:bodyPr>
          <a:lstStyle/>
          <a:p>
            <a:pPr algn="ctr"/>
            <a:r>
              <a:rPr lang="en-GB" sz="1400" i="1">
                <a:latin typeface="Arial" panose="020B0604020202020204" pitchFamily="34" charset="0"/>
                <a:cs typeface="Arial" panose="020B0604020202020204" pitchFamily="34" charset="0"/>
              </a:rPr>
              <a:t>Blades transform wind energy into power efficiently through their aerodynamic design</a:t>
            </a:r>
          </a:p>
        </p:txBody>
      </p:sp>
      <p:sp>
        <p:nvSpPr>
          <p:cNvPr id="11" name="Rectangle 10">
            <a:extLst>
              <a:ext uri="{FF2B5EF4-FFF2-40B4-BE49-F238E27FC236}">
                <a16:creationId xmlns:a16="http://schemas.microsoft.com/office/drawing/2014/main" id="{65BFABA3-0A6A-EA87-B2D3-EBBB5DA566F4}"/>
              </a:ext>
            </a:extLst>
          </p:cNvPr>
          <p:cNvSpPr/>
          <p:nvPr/>
        </p:nvSpPr>
        <p:spPr>
          <a:xfrm>
            <a:off x="-126215" y="4710733"/>
            <a:ext cx="2533650" cy="472822"/>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EA01253B-F753-5284-6306-EFC1F67F9ECC}"/>
              </a:ext>
            </a:extLst>
          </p:cNvPr>
          <p:cNvSpPr txBox="1"/>
          <p:nvPr/>
        </p:nvSpPr>
        <p:spPr>
          <a:xfrm>
            <a:off x="448381" y="4747089"/>
            <a:ext cx="1914604" cy="400110"/>
          </a:xfrm>
          <a:prstGeom prst="rect">
            <a:avLst/>
          </a:prstGeom>
          <a:noFill/>
        </p:spPr>
        <p:txBody>
          <a:bodyPr wrap="square" rtlCol="0">
            <a:spAutoFit/>
          </a:bodyPr>
          <a:lstStyle/>
          <a:p>
            <a:r>
              <a:rPr lang="en-GB" sz="2000" b="1"/>
              <a:t>Limitations</a:t>
            </a:r>
            <a:endParaRPr lang="en-GB" b="1"/>
          </a:p>
        </p:txBody>
      </p:sp>
      <p:cxnSp>
        <p:nvCxnSpPr>
          <p:cNvPr id="13" name="Straight Connector 12">
            <a:extLst>
              <a:ext uri="{FF2B5EF4-FFF2-40B4-BE49-F238E27FC236}">
                <a16:creationId xmlns:a16="http://schemas.microsoft.com/office/drawing/2014/main" id="{7EB7D066-EF20-EF83-7E56-FE7F829DE1B9}"/>
              </a:ext>
            </a:extLst>
          </p:cNvPr>
          <p:cNvCxnSpPr/>
          <p:nvPr/>
        </p:nvCxnSpPr>
        <p:spPr>
          <a:xfrm>
            <a:off x="343685" y="5292615"/>
            <a:ext cx="4678173" cy="0"/>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5951FB4B-D543-D3E0-038E-CC943F9DAF58}"/>
              </a:ext>
            </a:extLst>
          </p:cNvPr>
          <p:cNvSpPr txBox="1"/>
          <p:nvPr/>
        </p:nvSpPr>
        <p:spPr>
          <a:xfrm>
            <a:off x="0" y="101116"/>
            <a:ext cx="4939911" cy="707886"/>
          </a:xfrm>
          <a:prstGeom prst="rect">
            <a:avLst/>
          </a:prstGeom>
          <a:noFill/>
        </p:spPr>
        <p:txBody>
          <a:bodyPr wrap="square" rtlCol="0">
            <a:spAutoFit/>
          </a:bodyPr>
          <a:lstStyle/>
          <a:p>
            <a:r>
              <a:rPr lang="en-GB" sz="4000" b="1"/>
              <a:t>CONCEPT DESIGN II</a:t>
            </a:r>
          </a:p>
        </p:txBody>
      </p:sp>
      <p:sp>
        <p:nvSpPr>
          <p:cNvPr id="33" name="Wave 32">
            <a:extLst>
              <a:ext uri="{FF2B5EF4-FFF2-40B4-BE49-F238E27FC236}">
                <a16:creationId xmlns:a16="http://schemas.microsoft.com/office/drawing/2014/main" id="{5DA8B905-0C23-46B0-BF73-727F5CE480B5}"/>
              </a:ext>
            </a:extLst>
          </p:cNvPr>
          <p:cNvSpPr/>
          <p:nvPr/>
        </p:nvSpPr>
        <p:spPr>
          <a:xfrm rot="5400000" flipV="1">
            <a:off x="6155188" y="-1278686"/>
            <a:ext cx="6997701" cy="9275672"/>
          </a:xfrm>
          <a:prstGeom prst="wave">
            <a:avLst>
              <a:gd name="adj1" fmla="val 6269"/>
              <a:gd name="adj2" fmla="val 0"/>
            </a:avLst>
          </a:prstGeom>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baseline="0">
                <a:solidFill>
                  <a:srgbClr val="7F7F7F"/>
                </a:solidFill>
                <a:latin typeface="Aptos"/>
              </a:rPr>
              <a:t>SPRINT Infusion Prepreg</a:t>
            </a:r>
            <a:endParaRPr lang="en-GB"/>
          </a:p>
        </p:txBody>
      </p:sp>
      <p:sp>
        <p:nvSpPr>
          <p:cNvPr id="19" name="Rectangle 18">
            <a:extLst>
              <a:ext uri="{FF2B5EF4-FFF2-40B4-BE49-F238E27FC236}">
                <a16:creationId xmlns:a16="http://schemas.microsoft.com/office/drawing/2014/main" id="{8B1F0684-BC7D-830C-FFD3-2F6A8F9A602E}"/>
              </a:ext>
            </a:extLst>
          </p:cNvPr>
          <p:cNvSpPr/>
          <p:nvPr/>
        </p:nvSpPr>
        <p:spPr>
          <a:xfrm>
            <a:off x="6346204" y="1331723"/>
            <a:ext cx="5713133" cy="405485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diagram of a jet engine&#10;&#10;Description automatically generated">
            <a:extLst>
              <a:ext uri="{FF2B5EF4-FFF2-40B4-BE49-F238E27FC236}">
                <a16:creationId xmlns:a16="http://schemas.microsoft.com/office/drawing/2014/main" id="{5CB810B4-65F6-B1AB-97E2-A9C433E1C3E5}"/>
              </a:ext>
            </a:extLst>
          </p:cNvPr>
          <p:cNvPicPr>
            <a:picLocks noChangeAspect="1"/>
          </p:cNvPicPr>
          <p:nvPr/>
        </p:nvPicPr>
        <p:blipFill rotWithShape="1">
          <a:blip r:embed="rId2"/>
          <a:srcRect b="3004"/>
          <a:stretch/>
        </p:blipFill>
        <p:spPr>
          <a:xfrm>
            <a:off x="6499070" y="1731912"/>
            <a:ext cx="5284692" cy="3300753"/>
          </a:xfrm>
          <a:prstGeom prst="rect">
            <a:avLst/>
          </a:prstGeom>
        </p:spPr>
      </p:pic>
      <p:sp>
        <p:nvSpPr>
          <p:cNvPr id="20" name="TextBox 19">
            <a:extLst>
              <a:ext uri="{FF2B5EF4-FFF2-40B4-BE49-F238E27FC236}">
                <a16:creationId xmlns:a16="http://schemas.microsoft.com/office/drawing/2014/main" id="{3E8360C1-2E67-E720-8814-0DB4F42039CD}"/>
              </a:ext>
            </a:extLst>
          </p:cNvPr>
          <p:cNvSpPr txBox="1"/>
          <p:nvPr/>
        </p:nvSpPr>
        <p:spPr>
          <a:xfrm>
            <a:off x="8115764" y="4682199"/>
            <a:ext cx="2822980" cy="4308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100">
                <a:solidFill>
                  <a:schemeClr val="accent2">
                    <a:lumMod val="50000"/>
                  </a:schemeClr>
                </a:solidFill>
              </a:rPr>
              <a:t>Root:</a:t>
            </a:r>
          </a:p>
          <a:p>
            <a:r>
              <a:rPr lang="en-US" sz="1100">
                <a:solidFill>
                  <a:schemeClr val="accent2">
                    <a:lumMod val="50000"/>
                  </a:schemeClr>
                </a:solidFill>
              </a:rPr>
              <a:t>SPRINT Infusion Prepreg</a:t>
            </a:r>
          </a:p>
        </p:txBody>
      </p:sp>
      <p:sp>
        <p:nvSpPr>
          <p:cNvPr id="21" name="TextBox 20">
            <a:extLst>
              <a:ext uri="{FF2B5EF4-FFF2-40B4-BE49-F238E27FC236}">
                <a16:creationId xmlns:a16="http://schemas.microsoft.com/office/drawing/2014/main" id="{2A877F4A-0F39-216C-6384-44A639269AE1}"/>
              </a:ext>
            </a:extLst>
          </p:cNvPr>
          <p:cNvSpPr txBox="1"/>
          <p:nvPr/>
        </p:nvSpPr>
        <p:spPr>
          <a:xfrm>
            <a:off x="10587617" y="3557784"/>
            <a:ext cx="2822980"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a:solidFill>
                  <a:srgbClr val="ED8CB4"/>
                </a:solidFill>
              </a:rPr>
              <a:t>Structural adhesive</a:t>
            </a:r>
            <a:endParaRPr lang="en-US">
              <a:solidFill>
                <a:srgbClr val="ED8CB4"/>
              </a:solidFill>
            </a:endParaRPr>
          </a:p>
        </p:txBody>
      </p:sp>
      <p:sp>
        <p:nvSpPr>
          <p:cNvPr id="22" name="TextBox 21">
            <a:extLst>
              <a:ext uri="{FF2B5EF4-FFF2-40B4-BE49-F238E27FC236}">
                <a16:creationId xmlns:a16="http://schemas.microsoft.com/office/drawing/2014/main" id="{49781CB0-F82C-E319-AFC7-31EA208A4143}"/>
              </a:ext>
            </a:extLst>
          </p:cNvPr>
          <p:cNvSpPr txBox="1"/>
          <p:nvPr/>
        </p:nvSpPr>
        <p:spPr>
          <a:xfrm>
            <a:off x="10406774" y="1453304"/>
            <a:ext cx="2822980" cy="4308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a:solidFill>
                  <a:schemeClr val="bg1">
                    <a:lumMod val="50000"/>
                  </a:schemeClr>
                </a:solidFill>
              </a:rPr>
              <a:t>Finishing Repair:</a:t>
            </a:r>
          </a:p>
          <a:p>
            <a:r>
              <a:rPr lang="en-US" sz="1100">
                <a:solidFill>
                  <a:schemeClr val="bg1">
                    <a:lumMod val="50000"/>
                  </a:schemeClr>
                </a:solidFill>
              </a:rPr>
              <a:t>-SPRINT Infusion Prepreg</a:t>
            </a:r>
          </a:p>
        </p:txBody>
      </p:sp>
      <p:sp>
        <p:nvSpPr>
          <p:cNvPr id="23" name="TextBox 22">
            <a:extLst>
              <a:ext uri="{FF2B5EF4-FFF2-40B4-BE49-F238E27FC236}">
                <a16:creationId xmlns:a16="http://schemas.microsoft.com/office/drawing/2014/main" id="{21EE7003-4502-A751-AD03-23A7CA38B984}"/>
              </a:ext>
            </a:extLst>
          </p:cNvPr>
          <p:cNvSpPr txBox="1"/>
          <p:nvPr/>
        </p:nvSpPr>
        <p:spPr>
          <a:xfrm>
            <a:off x="9428586" y="1771442"/>
            <a:ext cx="1215243"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100">
                <a:solidFill>
                  <a:schemeClr val="accent5">
                    <a:lumMod val="75000"/>
                  </a:schemeClr>
                </a:solidFill>
              </a:rPr>
              <a:t>Priming:</a:t>
            </a:r>
          </a:p>
          <a:p>
            <a:r>
              <a:rPr lang="en-US" sz="1100">
                <a:solidFill>
                  <a:schemeClr val="accent5">
                    <a:lumMod val="75000"/>
                  </a:schemeClr>
                </a:solidFill>
              </a:rPr>
              <a:t>-UV gelcoat</a:t>
            </a:r>
          </a:p>
          <a:p>
            <a:r>
              <a:rPr lang="en-US" sz="1100">
                <a:solidFill>
                  <a:schemeClr val="accent5">
                    <a:lumMod val="75000"/>
                  </a:schemeClr>
                </a:solidFill>
              </a:rPr>
              <a:t>-Process coat</a:t>
            </a:r>
          </a:p>
          <a:p>
            <a:r>
              <a:rPr lang="en-US" sz="1100">
                <a:solidFill>
                  <a:schemeClr val="accent5">
                    <a:lumMod val="75000"/>
                  </a:schemeClr>
                </a:solidFill>
              </a:rPr>
              <a:t>-SPRINT IPT</a:t>
            </a:r>
          </a:p>
        </p:txBody>
      </p:sp>
      <p:sp>
        <p:nvSpPr>
          <p:cNvPr id="24" name="TextBox 23">
            <a:extLst>
              <a:ext uri="{FF2B5EF4-FFF2-40B4-BE49-F238E27FC236}">
                <a16:creationId xmlns:a16="http://schemas.microsoft.com/office/drawing/2014/main" id="{08BE1AC8-25CF-75A6-35E1-423117279BE0}"/>
              </a:ext>
            </a:extLst>
          </p:cNvPr>
          <p:cNvSpPr txBox="1"/>
          <p:nvPr/>
        </p:nvSpPr>
        <p:spPr>
          <a:xfrm>
            <a:off x="8751984" y="1882377"/>
            <a:ext cx="833157"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100">
                <a:solidFill>
                  <a:schemeClr val="accent4">
                    <a:lumMod val="75000"/>
                  </a:schemeClr>
                </a:solidFill>
              </a:rPr>
              <a:t>Shell:</a:t>
            </a:r>
            <a:endParaRPr lang="en-US">
              <a:solidFill>
                <a:schemeClr val="accent4">
                  <a:lumMod val="75000"/>
                </a:schemeClr>
              </a:solidFill>
            </a:endParaRPr>
          </a:p>
          <a:p>
            <a:r>
              <a:rPr lang="en-US" sz="1100">
                <a:solidFill>
                  <a:schemeClr val="accent4">
                    <a:lumMod val="75000"/>
                  </a:schemeClr>
                </a:solidFill>
              </a:rPr>
              <a:t>-SPRINT</a:t>
            </a:r>
          </a:p>
          <a:p>
            <a:r>
              <a:rPr lang="en-US" sz="1100">
                <a:solidFill>
                  <a:schemeClr val="accent4">
                    <a:lumMod val="75000"/>
                  </a:schemeClr>
                </a:solidFill>
              </a:rPr>
              <a:t>-Prepreg</a:t>
            </a:r>
          </a:p>
          <a:p>
            <a:r>
              <a:rPr lang="en-US" sz="1100">
                <a:solidFill>
                  <a:schemeClr val="accent4">
                    <a:lumMod val="75000"/>
                  </a:schemeClr>
                </a:solidFill>
              </a:rPr>
              <a:t>-Infusion</a:t>
            </a:r>
          </a:p>
        </p:txBody>
      </p:sp>
      <p:sp>
        <p:nvSpPr>
          <p:cNvPr id="25" name="TextBox 24">
            <a:extLst>
              <a:ext uri="{FF2B5EF4-FFF2-40B4-BE49-F238E27FC236}">
                <a16:creationId xmlns:a16="http://schemas.microsoft.com/office/drawing/2014/main" id="{D3267934-09E7-DB4E-0C63-63DDF726955A}"/>
              </a:ext>
            </a:extLst>
          </p:cNvPr>
          <p:cNvSpPr txBox="1"/>
          <p:nvPr/>
        </p:nvSpPr>
        <p:spPr>
          <a:xfrm>
            <a:off x="7592646" y="2061413"/>
            <a:ext cx="1339297" cy="4308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a:solidFill>
                  <a:schemeClr val="accent6">
                    <a:lumMod val="75000"/>
                  </a:schemeClr>
                </a:solidFill>
              </a:rPr>
              <a:t>Infusion core</a:t>
            </a:r>
          </a:p>
          <a:p>
            <a:r>
              <a:rPr lang="en-US" sz="1100">
                <a:solidFill>
                  <a:schemeClr val="accent6">
                    <a:lumMod val="75000"/>
                  </a:schemeClr>
                </a:solidFill>
              </a:rPr>
              <a:t>Prepreg core</a:t>
            </a:r>
          </a:p>
        </p:txBody>
      </p:sp>
      <p:sp>
        <p:nvSpPr>
          <p:cNvPr id="26" name="TextBox 25">
            <a:extLst>
              <a:ext uri="{FF2B5EF4-FFF2-40B4-BE49-F238E27FC236}">
                <a16:creationId xmlns:a16="http://schemas.microsoft.com/office/drawing/2014/main" id="{F7FADA6A-13C0-9313-A10A-8FA0C459D116}"/>
              </a:ext>
            </a:extLst>
          </p:cNvPr>
          <p:cNvSpPr txBox="1"/>
          <p:nvPr/>
        </p:nvSpPr>
        <p:spPr>
          <a:xfrm>
            <a:off x="7653606" y="2737053"/>
            <a:ext cx="1339297"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a:solidFill>
                  <a:schemeClr val="accent2">
                    <a:lumMod val="75000"/>
                  </a:schemeClr>
                </a:solidFill>
              </a:rPr>
              <a:t>-Glass prepreg</a:t>
            </a:r>
            <a:endParaRPr lang="en-US">
              <a:solidFill>
                <a:schemeClr val="accent2">
                  <a:lumMod val="75000"/>
                </a:schemeClr>
              </a:solidFill>
            </a:endParaRPr>
          </a:p>
        </p:txBody>
      </p:sp>
      <p:sp>
        <p:nvSpPr>
          <p:cNvPr id="27" name="TextBox 26">
            <a:extLst>
              <a:ext uri="{FF2B5EF4-FFF2-40B4-BE49-F238E27FC236}">
                <a16:creationId xmlns:a16="http://schemas.microsoft.com/office/drawing/2014/main" id="{DBD2A8F0-A3F6-4C2D-2D9F-043A5818188E}"/>
              </a:ext>
            </a:extLst>
          </p:cNvPr>
          <p:cNvSpPr txBox="1"/>
          <p:nvPr/>
        </p:nvSpPr>
        <p:spPr>
          <a:xfrm>
            <a:off x="343685" y="2645271"/>
            <a:ext cx="4537477" cy="1815882"/>
          </a:xfrm>
          <a:prstGeom prst="rect">
            <a:avLst/>
          </a:prstGeom>
          <a:noFill/>
        </p:spPr>
        <p:txBody>
          <a:bodyPr wrap="square">
            <a:spAutoFit/>
          </a:bodyPr>
          <a:lstStyle/>
          <a:p>
            <a:pPr marL="285750" indent="-285750">
              <a:buFont typeface="Arial" panose="020B0604020202020204" pitchFamily="34" charset="0"/>
              <a:buChar char="•"/>
            </a:pPr>
            <a:r>
              <a:rPr lang="en-GB" sz="1400">
                <a:solidFill>
                  <a:schemeClr val="accent1"/>
                </a:solidFill>
                <a:latin typeface="Arial" panose="020B0604020202020204" pitchFamily="34" charset="0"/>
                <a:cs typeface="Arial" panose="020B0604020202020204" pitchFamily="34" charset="0"/>
              </a:rPr>
              <a:t>Aerodynamic design </a:t>
            </a:r>
            <a:r>
              <a:rPr lang="en-GB" sz="1400">
                <a:latin typeface="Arial" panose="020B0604020202020204" pitchFamily="34" charset="0"/>
                <a:cs typeface="Arial" panose="020B0604020202020204" pitchFamily="34" charset="0"/>
              </a:rPr>
              <a:t>means that blades are designed to minimise drag and lift</a:t>
            </a:r>
          </a:p>
          <a:p>
            <a:endParaRPr lang="en-GB" sz="140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400">
                <a:latin typeface="Arial" panose="020B0604020202020204" pitchFamily="34" charset="0"/>
                <a:cs typeface="Arial" panose="020B0604020202020204" pitchFamily="34" charset="0"/>
              </a:rPr>
              <a:t>Made from </a:t>
            </a:r>
            <a:r>
              <a:rPr lang="en-GB" sz="1400">
                <a:solidFill>
                  <a:schemeClr val="accent1"/>
                </a:solidFill>
                <a:latin typeface="Arial" panose="020B0604020202020204" pitchFamily="34" charset="0"/>
                <a:cs typeface="Arial" panose="020B0604020202020204" pitchFamily="34" charset="0"/>
              </a:rPr>
              <a:t>composite material </a:t>
            </a:r>
            <a:r>
              <a:rPr lang="en-GB" sz="1400">
                <a:latin typeface="Arial" panose="020B0604020202020204" pitchFamily="34" charset="0"/>
                <a:cs typeface="Arial" panose="020B0604020202020204" pitchFamily="34" charset="0"/>
              </a:rPr>
              <a:t>which has high strength and low weight</a:t>
            </a:r>
          </a:p>
          <a:p>
            <a:endParaRPr lang="en-GB" sz="140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400">
                <a:latin typeface="Arial" panose="020B0604020202020204" pitchFamily="34" charset="0"/>
                <a:cs typeface="Arial" panose="020B0604020202020204" pitchFamily="34" charset="0"/>
              </a:rPr>
              <a:t>Size of the turbine blades can be </a:t>
            </a:r>
            <a:r>
              <a:rPr lang="en-GB" sz="1400">
                <a:solidFill>
                  <a:schemeClr val="accent1"/>
                </a:solidFill>
                <a:latin typeface="Arial" panose="020B0604020202020204" pitchFamily="34" charset="0"/>
                <a:cs typeface="Arial" panose="020B0604020202020204" pitchFamily="34" charset="0"/>
              </a:rPr>
              <a:t>scaled</a:t>
            </a:r>
            <a:r>
              <a:rPr lang="en-GB" sz="1400">
                <a:latin typeface="Arial" panose="020B0604020202020204" pitchFamily="34" charset="0"/>
                <a:cs typeface="Arial" panose="020B0604020202020204" pitchFamily="34" charset="0"/>
              </a:rPr>
              <a:t> up to increase swept area and capture more win</a:t>
            </a:r>
            <a:endParaRPr lang="en-GB" sz="1600"/>
          </a:p>
        </p:txBody>
      </p:sp>
      <p:sp>
        <p:nvSpPr>
          <p:cNvPr id="28" name="TextBox 27">
            <a:extLst>
              <a:ext uri="{FF2B5EF4-FFF2-40B4-BE49-F238E27FC236}">
                <a16:creationId xmlns:a16="http://schemas.microsoft.com/office/drawing/2014/main" id="{422D968F-A625-E160-AB31-CB85E9CBC068}"/>
              </a:ext>
            </a:extLst>
          </p:cNvPr>
          <p:cNvSpPr txBox="1"/>
          <p:nvPr/>
        </p:nvSpPr>
        <p:spPr>
          <a:xfrm>
            <a:off x="340480" y="5409711"/>
            <a:ext cx="4537477" cy="1169551"/>
          </a:xfrm>
          <a:prstGeom prst="rect">
            <a:avLst/>
          </a:prstGeom>
          <a:noFill/>
        </p:spPr>
        <p:txBody>
          <a:bodyPr wrap="square">
            <a:spAutoFit/>
          </a:bodyPr>
          <a:lstStyle/>
          <a:p>
            <a:pPr marL="285750" indent="-285750">
              <a:buFont typeface="Arial" panose="020B0604020202020204" pitchFamily="34" charset="0"/>
              <a:buChar char="•"/>
            </a:pPr>
            <a:r>
              <a:rPr lang="en-GB" sz="1400">
                <a:latin typeface="Arial" panose="020B0604020202020204" pitchFamily="34" charset="0"/>
                <a:cs typeface="Arial" panose="020B0604020202020204" pitchFamily="34" charset="0"/>
              </a:rPr>
              <a:t>Environmental and visual impact</a:t>
            </a:r>
          </a:p>
          <a:p>
            <a:endParaRPr lang="en-GB" sz="140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400">
                <a:latin typeface="Arial" panose="020B0604020202020204" pitchFamily="34" charset="0"/>
                <a:cs typeface="Arial" panose="020B0604020202020204" pitchFamily="34" charset="0"/>
              </a:rPr>
              <a:t>Transportation and installation challenges</a:t>
            </a:r>
          </a:p>
          <a:p>
            <a:endParaRPr lang="en-GB" sz="140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400">
                <a:latin typeface="Arial" panose="020B0604020202020204" pitchFamily="34" charset="0"/>
                <a:cs typeface="Arial" panose="020B0604020202020204" pitchFamily="34" charset="0"/>
              </a:rPr>
              <a:t>End-of-life disposal</a:t>
            </a:r>
            <a:endParaRPr lang="en-GB" sz="1600"/>
          </a:p>
        </p:txBody>
      </p:sp>
      <p:sp>
        <p:nvSpPr>
          <p:cNvPr id="29" name="TextBox 28">
            <a:extLst>
              <a:ext uri="{FF2B5EF4-FFF2-40B4-BE49-F238E27FC236}">
                <a16:creationId xmlns:a16="http://schemas.microsoft.com/office/drawing/2014/main" id="{8870703B-B4E5-6785-E043-0E4C58434730}"/>
              </a:ext>
            </a:extLst>
          </p:cNvPr>
          <p:cNvSpPr txBox="1"/>
          <p:nvPr/>
        </p:nvSpPr>
        <p:spPr>
          <a:xfrm>
            <a:off x="7633286" y="2940253"/>
            <a:ext cx="1339297"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a:solidFill>
                  <a:schemeClr val="accent2">
                    <a:lumMod val="75000"/>
                  </a:schemeClr>
                </a:solidFill>
              </a:rPr>
              <a:t>-Carbon prepreg</a:t>
            </a:r>
            <a:endParaRPr lang="en-US">
              <a:solidFill>
                <a:schemeClr val="accent2">
                  <a:lumMod val="75000"/>
                </a:schemeClr>
              </a:solidFill>
            </a:endParaRPr>
          </a:p>
        </p:txBody>
      </p:sp>
      <p:sp>
        <p:nvSpPr>
          <p:cNvPr id="30" name="TextBox 29">
            <a:extLst>
              <a:ext uri="{FF2B5EF4-FFF2-40B4-BE49-F238E27FC236}">
                <a16:creationId xmlns:a16="http://schemas.microsoft.com/office/drawing/2014/main" id="{6E08C96B-F1C6-EFE4-5A0A-7A529389509D}"/>
              </a:ext>
            </a:extLst>
          </p:cNvPr>
          <p:cNvSpPr txBox="1"/>
          <p:nvPr/>
        </p:nvSpPr>
        <p:spPr>
          <a:xfrm>
            <a:off x="7714566" y="2523693"/>
            <a:ext cx="1339297"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a:solidFill>
                  <a:schemeClr val="accent2">
                    <a:lumMod val="75000"/>
                  </a:schemeClr>
                </a:solidFill>
              </a:rPr>
              <a:t>Spar:</a:t>
            </a:r>
          </a:p>
        </p:txBody>
      </p:sp>
      <p:sp>
        <p:nvSpPr>
          <p:cNvPr id="31" name="TextBox 30">
            <a:extLst>
              <a:ext uri="{FF2B5EF4-FFF2-40B4-BE49-F238E27FC236}">
                <a16:creationId xmlns:a16="http://schemas.microsoft.com/office/drawing/2014/main" id="{FF465676-8A79-E68F-672F-6695A2B607A0}"/>
              </a:ext>
            </a:extLst>
          </p:cNvPr>
          <p:cNvSpPr txBox="1"/>
          <p:nvPr/>
        </p:nvSpPr>
        <p:spPr>
          <a:xfrm>
            <a:off x="6454726" y="3112973"/>
            <a:ext cx="1438540" cy="6001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a:solidFill>
                  <a:schemeClr val="accent4">
                    <a:lumMod val="75000"/>
                  </a:schemeClr>
                </a:solidFill>
              </a:rPr>
              <a:t>Shear web:</a:t>
            </a:r>
          </a:p>
          <a:p>
            <a:r>
              <a:rPr lang="en-US" sz="1100">
                <a:solidFill>
                  <a:schemeClr val="accent4">
                    <a:lumMod val="75000"/>
                  </a:schemeClr>
                </a:solidFill>
              </a:rPr>
              <a:t>-Infusion prepreg</a:t>
            </a:r>
          </a:p>
          <a:p>
            <a:r>
              <a:rPr lang="en-US" sz="1100">
                <a:solidFill>
                  <a:schemeClr val="accent4">
                    <a:lumMod val="75000"/>
                  </a:schemeClr>
                </a:solidFill>
              </a:rPr>
              <a:t>-SPRINT </a:t>
            </a:r>
            <a:r>
              <a:rPr lang="en-US" sz="1100" err="1">
                <a:solidFill>
                  <a:schemeClr val="accent4">
                    <a:lumMod val="75000"/>
                  </a:schemeClr>
                </a:solidFill>
              </a:rPr>
              <a:t>corecell</a:t>
            </a:r>
          </a:p>
        </p:txBody>
      </p:sp>
      <p:sp>
        <p:nvSpPr>
          <p:cNvPr id="32" name="TextBox 31">
            <a:extLst>
              <a:ext uri="{FF2B5EF4-FFF2-40B4-BE49-F238E27FC236}">
                <a16:creationId xmlns:a16="http://schemas.microsoft.com/office/drawing/2014/main" id="{C93FD868-6954-35AA-94EC-9F9D498B1CA7}"/>
              </a:ext>
            </a:extLst>
          </p:cNvPr>
          <p:cNvSpPr txBox="1"/>
          <p:nvPr/>
        </p:nvSpPr>
        <p:spPr>
          <a:xfrm>
            <a:off x="10408630" y="1792092"/>
            <a:ext cx="1227046" cy="4308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a:solidFill>
                  <a:schemeClr val="bg1">
                    <a:lumMod val="50000"/>
                  </a:schemeClr>
                </a:solidFill>
              </a:rPr>
              <a:t>-Epoxy </a:t>
            </a:r>
            <a:endParaRPr lang="en-US">
              <a:solidFill>
                <a:schemeClr val="bg1">
                  <a:lumMod val="50000"/>
                </a:schemeClr>
              </a:solidFill>
            </a:endParaRPr>
          </a:p>
          <a:p>
            <a:r>
              <a:rPr lang="en-US" sz="1100">
                <a:solidFill>
                  <a:schemeClr val="bg1">
                    <a:lumMod val="50000"/>
                  </a:schemeClr>
                </a:solidFill>
              </a:rPr>
              <a:t>gelcoat</a:t>
            </a:r>
            <a:endParaRPr lang="en-US">
              <a:solidFill>
                <a:schemeClr val="bg1">
                  <a:lumMod val="50000"/>
                </a:schemeClr>
              </a:solidFill>
            </a:endParaRPr>
          </a:p>
        </p:txBody>
      </p:sp>
    </p:spTree>
    <p:extLst>
      <p:ext uri="{BB962C8B-B14F-4D97-AF65-F5344CB8AC3E}">
        <p14:creationId xmlns:p14="http://schemas.microsoft.com/office/powerpoint/2010/main" val="355186449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1826A7-BB0D-F9A1-11A5-AF8C723021C6}"/>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494EA466-C931-6102-560F-EFC553FA879E}"/>
              </a:ext>
            </a:extLst>
          </p:cNvPr>
          <p:cNvSpPr/>
          <p:nvPr/>
        </p:nvSpPr>
        <p:spPr>
          <a:xfrm>
            <a:off x="219386" y="1096945"/>
            <a:ext cx="4464998" cy="640329"/>
          </a:xfrm>
          <a:prstGeom prst="rect">
            <a:avLst/>
          </a:prstGeom>
          <a:solidFill>
            <a:schemeClr val="accent1">
              <a:alpha val="6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DE470C9D-5773-9916-A147-5E160E0ED2F0}"/>
              </a:ext>
            </a:extLst>
          </p:cNvPr>
          <p:cNvSpPr/>
          <p:nvPr/>
        </p:nvSpPr>
        <p:spPr>
          <a:xfrm>
            <a:off x="-95943" y="419755"/>
            <a:ext cx="4917855" cy="472822"/>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0097F8A7-8EBB-3F7B-4A3D-8304E06BC034}"/>
              </a:ext>
            </a:extLst>
          </p:cNvPr>
          <p:cNvSpPr txBox="1"/>
          <p:nvPr/>
        </p:nvSpPr>
        <p:spPr>
          <a:xfrm>
            <a:off x="-53709" y="149385"/>
            <a:ext cx="5226207" cy="707886"/>
          </a:xfrm>
          <a:prstGeom prst="rect">
            <a:avLst/>
          </a:prstGeom>
          <a:noFill/>
        </p:spPr>
        <p:txBody>
          <a:bodyPr wrap="square" rtlCol="0">
            <a:spAutoFit/>
          </a:bodyPr>
          <a:lstStyle/>
          <a:p>
            <a:r>
              <a:rPr lang="en-GB" sz="4000" b="1"/>
              <a:t>CONCEPT DESIGN III</a:t>
            </a:r>
          </a:p>
        </p:txBody>
      </p:sp>
      <p:sp>
        <p:nvSpPr>
          <p:cNvPr id="4" name="Wave 3">
            <a:extLst>
              <a:ext uri="{FF2B5EF4-FFF2-40B4-BE49-F238E27FC236}">
                <a16:creationId xmlns:a16="http://schemas.microsoft.com/office/drawing/2014/main" id="{8FBED74E-96B1-1893-2874-BEDB065B872B}"/>
              </a:ext>
            </a:extLst>
          </p:cNvPr>
          <p:cNvSpPr/>
          <p:nvPr/>
        </p:nvSpPr>
        <p:spPr>
          <a:xfrm rot="5400000" flipV="1">
            <a:off x="6173956" y="-1278686"/>
            <a:ext cx="6997701" cy="9275672"/>
          </a:xfrm>
          <a:prstGeom prst="wave">
            <a:avLst>
              <a:gd name="adj1" fmla="val 6269"/>
              <a:gd name="adj2" fmla="val 0"/>
            </a:avLst>
          </a:prstGeom>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04B8EF63-981B-8251-3325-D5852DB9E2D0}"/>
              </a:ext>
            </a:extLst>
          </p:cNvPr>
          <p:cNvSpPr/>
          <p:nvPr/>
        </p:nvSpPr>
        <p:spPr>
          <a:xfrm>
            <a:off x="-107687" y="1942483"/>
            <a:ext cx="2533650" cy="472822"/>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0FD6FBFE-EBF7-27D9-5C3F-7CABE5A35F40}"/>
              </a:ext>
            </a:extLst>
          </p:cNvPr>
          <p:cNvSpPr txBox="1"/>
          <p:nvPr/>
        </p:nvSpPr>
        <p:spPr>
          <a:xfrm>
            <a:off x="466909" y="1978839"/>
            <a:ext cx="1914604" cy="400110"/>
          </a:xfrm>
          <a:prstGeom prst="rect">
            <a:avLst/>
          </a:prstGeom>
          <a:noFill/>
        </p:spPr>
        <p:txBody>
          <a:bodyPr wrap="square" rtlCol="0">
            <a:spAutoFit/>
          </a:bodyPr>
          <a:lstStyle/>
          <a:p>
            <a:r>
              <a:rPr lang="en-GB" sz="2000" b="1"/>
              <a:t>Main Features</a:t>
            </a:r>
            <a:endParaRPr lang="en-GB" b="1"/>
          </a:p>
        </p:txBody>
      </p:sp>
      <p:cxnSp>
        <p:nvCxnSpPr>
          <p:cNvPr id="9" name="Straight Connector 8">
            <a:extLst>
              <a:ext uri="{FF2B5EF4-FFF2-40B4-BE49-F238E27FC236}">
                <a16:creationId xmlns:a16="http://schemas.microsoft.com/office/drawing/2014/main" id="{8203C383-CD39-63B8-D253-EFF49CCE82CE}"/>
              </a:ext>
            </a:extLst>
          </p:cNvPr>
          <p:cNvCxnSpPr/>
          <p:nvPr/>
        </p:nvCxnSpPr>
        <p:spPr>
          <a:xfrm>
            <a:off x="362213" y="2524365"/>
            <a:ext cx="4678173" cy="0"/>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67C1F2CC-6BF8-4A27-2933-4D320A5AC7E0}"/>
              </a:ext>
            </a:extLst>
          </p:cNvPr>
          <p:cNvSpPr txBox="1"/>
          <p:nvPr/>
        </p:nvSpPr>
        <p:spPr>
          <a:xfrm>
            <a:off x="132663" y="1147924"/>
            <a:ext cx="4638443" cy="523220"/>
          </a:xfrm>
          <a:prstGeom prst="rect">
            <a:avLst/>
          </a:prstGeom>
          <a:noFill/>
        </p:spPr>
        <p:txBody>
          <a:bodyPr wrap="square">
            <a:spAutoFit/>
          </a:bodyPr>
          <a:lstStyle/>
          <a:p>
            <a:pPr algn="ctr"/>
            <a:r>
              <a:rPr lang="en-GB" sz="1400" i="1">
                <a:latin typeface="Arial" panose="020B0604020202020204" pitchFamily="34" charset="0"/>
                <a:cs typeface="Arial" panose="020B0604020202020204" pitchFamily="34" charset="0"/>
              </a:rPr>
              <a:t>Vertical axis wind turbines capture wind from all directions, offering a compact energy solution </a:t>
            </a:r>
          </a:p>
        </p:txBody>
      </p:sp>
      <p:sp>
        <p:nvSpPr>
          <p:cNvPr id="11" name="Rectangle 10">
            <a:extLst>
              <a:ext uri="{FF2B5EF4-FFF2-40B4-BE49-F238E27FC236}">
                <a16:creationId xmlns:a16="http://schemas.microsoft.com/office/drawing/2014/main" id="{2C236466-0BD7-3F7D-24C1-B2DE8181E35B}"/>
              </a:ext>
            </a:extLst>
          </p:cNvPr>
          <p:cNvSpPr/>
          <p:nvPr/>
        </p:nvSpPr>
        <p:spPr>
          <a:xfrm>
            <a:off x="-126215" y="4710733"/>
            <a:ext cx="2533650" cy="472822"/>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293F1C9F-9BDF-D62B-52F2-E0073E311AFD}"/>
              </a:ext>
            </a:extLst>
          </p:cNvPr>
          <p:cNvSpPr txBox="1"/>
          <p:nvPr/>
        </p:nvSpPr>
        <p:spPr>
          <a:xfrm>
            <a:off x="448381" y="4747089"/>
            <a:ext cx="1914604" cy="400110"/>
          </a:xfrm>
          <a:prstGeom prst="rect">
            <a:avLst/>
          </a:prstGeom>
          <a:noFill/>
        </p:spPr>
        <p:txBody>
          <a:bodyPr wrap="square" rtlCol="0">
            <a:spAutoFit/>
          </a:bodyPr>
          <a:lstStyle/>
          <a:p>
            <a:r>
              <a:rPr lang="en-GB" sz="2000" b="1"/>
              <a:t>Limitations</a:t>
            </a:r>
            <a:endParaRPr lang="en-GB" b="1"/>
          </a:p>
        </p:txBody>
      </p:sp>
      <p:cxnSp>
        <p:nvCxnSpPr>
          <p:cNvPr id="13" name="Straight Connector 12">
            <a:extLst>
              <a:ext uri="{FF2B5EF4-FFF2-40B4-BE49-F238E27FC236}">
                <a16:creationId xmlns:a16="http://schemas.microsoft.com/office/drawing/2014/main" id="{0A2543CD-B465-E91F-7B03-93A06A623E10}"/>
              </a:ext>
            </a:extLst>
          </p:cNvPr>
          <p:cNvCxnSpPr/>
          <p:nvPr/>
        </p:nvCxnSpPr>
        <p:spPr>
          <a:xfrm>
            <a:off x="343685" y="5292615"/>
            <a:ext cx="4678173" cy="0"/>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4DBE40D9-4E87-E1B0-774A-B3892755AF43}"/>
              </a:ext>
            </a:extLst>
          </p:cNvPr>
          <p:cNvSpPr txBox="1"/>
          <p:nvPr/>
        </p:nvSpPr>
        <p:spPr>
          <a:xfrm>
            <a:off x="343685" y="2645271"/>
            <a:ext cx="4537477" cy="1815882"/>
          </a:xfrm>
          <a:prstGeom prst="rect">
            <a:avLst/>
          </a:prstGeom>
          <a:noFill/>
        </p:spPr>
        <p:txBody>
          <a:bodyPr wrap="square">
            <a:spAutoFit/>
          </a:bodyPr>
          <a:lstStyle/>
          <a:p>
            <a:pPr marL="285750" indent="-285750">
              <a:buFont typeface="Arial" panose="020B0604020202020204" pitchFamily="34" charset="0"/>
              <a:buChar char="•"/>
            </a:pPr>
            <a:r>
              <a:rPr lang="en-GB" sz="1400">
                <a:solidFill>
                  <a:schemeClr val="accent1"/>
                </a:solidFill>
                <a:latin typeface="Arial" panose="020B0604020202020204" pitchFamily="34" charset="0"/>
                <a:cs typeface="Arial" panose="020B0604020202020204" pitchFamily="34" charset="0"/>
              </a:rPr>
              <a:t>Omnidirectional wind capture </a:t>
            </a:r>
            <a:r>
              <a:rPr lang="en-GB" sz="1400">
                <a:latin typeface="Arial" panose="020B0604020202020204" pitchFamily="34" charset="0"/>
                <a:cs typeface="Arial" panose="020B0604020202020204" pitchFamily="34" charset="0"/>
              </a:rPr>
              <a:t>means VAWT doesn’t need a yaw mechanism</a:t>
            </a:r>
          </a:p>
          <a:p>
            <a:endParaRPr lang="en-GB" sz="140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400">
                <a:solidFill>
                  <a:schemeClr val="accent1"/>
                </a:solidFill>
                <a:latin typeface="Arial" panose="020B0604020202020204" pitchFamily="34" charset="0"/>
                <a:cs typeface="Arial" panose="020B0604020202020204" pitchFamily="34" charset="0"/>
              </a:rPr>
              <a:t>Lower maintenance requirements </a:t>
            </a:r>
            <a:r>
              <a:rPr lang="en-GB" sz="1400">
                <a:latin typeface="Arial" panose="020B0604020202020204" pitchFamily="34" charset="0"/>
                <a:cs typeface="Arial" panose="020B0604020202020204" pitchFamily="34" charset="0"/>
              </a:rPr>
              <a:t>as gearbox and generator at the bottom</a:t>
            </a:r>
          </a:p>
          <a:p>
            <a:endParaRPr lang="en-GB" sz="140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400">
                <a:latin typeface="Arial" panose="020B0604020202020204" pitchFamily="34" charset="0"/>
                <a:cs typeface="Arial" panose="020B0604020202020204" pitchFamily="34" charset="0"/>
              </a:rPr>
              <a:t>Low centre of gravity compared to HAWT so </a:t>
            </a:r>
            <a:r>
              <a:rPr lang="en-GB" sz="1400">
                <a:solidFill>
                  <a:schemeClr val="accent1"/>
                </a:solidFill>
                <a:latin typeface="Arial" panose="020B0604020202020204" pitchFamily="34" charset="0"/>
                <a:cs typeface="Arial" panose="020B0604020202020204" pitchFamily="34" charset="0"/>
              </a:rPr>
              <a:t>higher structural stability</a:t>
            </a:r>
            <a:endParaRPr lang="en-GB" sz="1600"/>
          </a:p>
        </p:txBody>
      </p:sp>
      <p:pic>
        <p:nvPicPr>
          <p:cNvPr id="15" name="Picture 14">
            <a:extLst>
              <a:ext uri="{FF2B5EF4-FFF2-40B4-BE49-F238E27FC236}">
                <a16:creationId xmlns:a16="http://schemas.microsoft.com/office/drawing/2014/main" id="{F8C0977B-58BC-57D3-42F6-6CB46BD109E9}"/>
              </a:ext>
            </a:extLst>
          </p:cNvPr>
          <p:cNvPicPr>
            <a:picLocks noChangeAspect="1"/>
          </p:cNvPicPr>
          <p:nvPr/>
        </p:nvPicPr>
        <p:blipFill>
          <a:blip r:embed="rId2"/>
          <a:stretch>
            <a:fillRect/>
          </a:stretch>
        </p:blipFill>
        <p:spPr>
          <a:xfrm>
            <a:off x="6864999" y="383176"/>
            <a:ext cx="4483672" cy="6183163"/>
          </a:xfrm>
          <a:prstGeom prst="rect">
            <a:avLst/>
          </a:prstGeom>
        </p:spPr>
      </p:pic>
      <p:cxnSp>
        <p:nvCxnSpPr>
          <p:cNvPr id="21" name="Straight Connector 20">
            <a:extLst>
              <a:ext uri="{FF2B5EF4-FFF2-40B4-BE49-F238E27FC236}">
                <a16:creationId xmlns:a16="http://schemas.microsoft.com/office/drawing/2014/main" id="{6639ED64-79D9-B7AB-B67E-96B45DB81BE4}"/>
              </a:ext>
            </a:extLst>
          </p:cNvPr>
          <p:cNvCxnSpPr>
            <a:cxnSpLocks/>
          </p:cNvCxnSpPr>
          <p:nvPr/>
        </p:nvCxnSpPr>
        <p:spPr>
          <a:xfrm flipV="1">
            <a:off x="9174685" y="4001267"/>
            <a:ext cx="618806" cy="128875"/>
          </a:xfrm>
          <a:prstGeom prst="line">
            <a:avLst/>
          </a:prstGeom>
          <a:ln w="12700">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22" name="TextBox 21">
            <a:extLst>
              <a:ext uri="{FF2B5EF4-FFF2-40B4-BE49-F238E27FC236}">
                <a16:creationId xmlns:a16="http://schemas.microsoft.com/office/drawing/2014/main" id="{D7752412-7EFD-7EA0-3194-90F278EB9F4A}"/>
              </a:ext>
            </a:extLst>
          </p:cNvPr>
          <p:cNvSpPr txBox="1"/>
          <p:nvPr/>
        </p:nvSpPr>
        <p:spPr>
          <a:xfrm>
            <a:off x="9806603" y="3616127"/>
            <a:ext cx="1445410" cy="523220"/>
          </a:xfrm>
          <a:prstGeom prst="rect">
            <a:avLst/>
          </a:prstGeom>
          <a:noFill/>
        </p:spPr>
        <p:txBody>
          <a:bodyPr wrap="square" rtlCol="0">
            <a:spAutoFit/>
          </a:bodyPr>
          <a:lstStyle/>
          <a:p>
            <a:r>
              <a:rPr lang="en-GB" sz="1400">
                <a:solidFill>
                  <a:schemeClr val="accent2">
                    <a:lumMod val="75000"/>
                  </a:schemeClr>
                </a:solidFill>
              </a:rPr>
              <a:t>Gearbox and generator</a:t>
            </a:r>
          </a:p>
        </p:txBody>
      </p:sp>
      <p:cxnSp>
        <p:nvCxnSpPr>
          <p:cNvPr id="25" name="Straight Connector 24">
            <a:extLst>
              <a:ext uri="{FF2B5EF4-FFF2-40B4-BE49-F238E27FC236}">
                <a16:creationId xmlns:a16="http://schemas.microsoft.com/office/drawing/2014/main" id="{10CAB701-1654-0AC7-9B62-591E0F1D3123}"/>
              </a:ext>
            </a:extLst>
          </p:cNvPr>
          <p:cNvCxnSpPr>
            <a:cxnSpLocks/>
          </p:cNvCxnSpPr>
          <p:nvPr/>
        </p:nvCxnSpPr>
        <p:spPr>
          <a:xfrm>
            <a:off x="7947302" y="4633369"/>
            <a:ext cx="931788" cy="509677"/>
          </a:xfrm>
          <a:prstGeom prst="line">
            <a:avLst/>
          </a:prstGeom>
          <a:ln w="12700">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27" name="TextBox 26">
            <a:extLst>
              <a:ext uri="{FF2B5EF4-FFF2-40B4-BE49-F238E27FC236}">
                <a16:creationId xmlns:a16="http://schemas.microsoft.com/office/drawing/2014/main" id="{880A4990-FE22-1D70-C76E-FCC01A1EECA8}"/>
              </a:ext>
            </a:extLst>
          </p:cNvPr>
          <p:cNvSpPr txBox="1"/>
          <p:nvPr/>
        </p:nvSpPr>
        <p:spPr>
          <a:xfrm>
            <a:off x="7171650" y="4262739"/>
            <a:ext cx="1445410" cy="523220"/>
          </a:xfrm>
          <a:prstGeom prst="rect">
            <a:avLst/>
          </a:prstGeom>
          <a:noFill/>
        </p:spPr>
        <p:txBody>
          <a:bodyPr wrap="square" rtlCol="0">
            <a:spAutoFit/>
          </a:bodyPr>
          <a:lstStyle/>
          <a:p>
            <a:r>
              <a:rPr lang="en-GB" sz="1400">
                <a:solidFill>
                  <a:schemeClr val="accent2">
                    <a:lumMod val="75000"/>
                  </a:schemeClr>
                </a:solidFill>
              </a:rPr>
              <a:t>Low centre of gravity</a:t>
            </a:r>
          </a:p>
        </p:txBody>
      </p:sp>
      <p:sp>
        <p:nvSpPr>
          <p:cNvPr id="30" name="TextBox 29">
            <a:extLst>
              <a:ext uri="{FF2B5EF4-FFF2-40B4-BE49-F238E27FC236}">
                <a16:creationId xmlns:a16="http://schemas.microsoft.com/office/drawing/2014/main" id="{B39AA0B1-D96C-4986-98A3-4C26D6729BDE}"/>
              </a:ext>
            </a:extLst>
          </p:cNvPr>
          <p:cNvSpPr txBox="1"/>
          <p:nvPr/>
        </p:nvSpPr>
        <p:spPr>
          <a:xfrm>
            <a:off x="10009790" y="619809"/>
            <a:ext cx="1445410" cy="523220"/>
          </a:xfrm>
          <a:prstGeom prst="rect">
            <a:avLst/>
          </a:prstGeom>
          <a:noFill/>
        </p:spPr>
        <p:txBody>
          <a:bodyPr wrap="square" rtlCol="0">
            <a:spAutoFit/>
          </a:bodyPr>
          <a:lstStyle/>
          <a:p>
            <a:r>
              <a:rPr lang="en-GB" sz="1400">
                <a:solidFill>
                  <a:schemeClr val="accent2">
                    <a:lumMod val="75000"/>
                  </a:schemeClr>
                </a:solidFill>
              </a:rPr>
              <a:t>Fixed pitch</a:t>
            </a:r>
          </a:p>
          <a:p>
            <a:r>
              <a:rPr lang="en-GB" sz="1400">
                <a:solidFill>
                  <a:schemeClr val="accent2">
                    <a:lumMod val="75000"/>
                  </a:schemeClr>
                </a:solidFill>
              </a:rPr>
              <a:t>rotor blade</a:t>
            </a:r>
          </a:p>
        </p:txBody>
      </p:sp>
      <p:cxnSp>
        <p:nvCxnSpPr>
          <p:cNvPr id="31" name="Straight Connector 30">
            <a:extLst>
              <a:ext uri="{FF2B5EF4-FFF2-40B4-BE49-F238E27FC236}">
                <a16:creationId xmlns:a16="http://schemas.microsoft.com/office/drawing/2014/main" id="{015EB2D2-22E4-7FC1-E04B-5FA7B9C80DB1}"/>
              </a:ext>
            </a:extLst>
          </p:cNvPr>
          <p:cNvCxnSpPr>
            <a:cxnSpLocks/>
          </p:cNvCxnSpPr>
          <p:nvPr/>
        </p:nvCxnSpPr>
        <p:spPr>
          <a:xfrm flipV="1">
            <a:off x="9793491" y="1096945"/>
            <a:ext cx="522659" cy="295217"/>
          </a:xfrm>
          <a:prstGeom prst="line">
            <a:avLst/>
          </a:prstGeom>
          <a:ln w="12700">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33" name="TextBox 32">
            <a:extLst>
              <a:ext uri="{FF2B5EF4-FFF2-40B4-BE49-F238E27FC236}">
                <a16:creationId xmlns:a16="http://schemas.microsoft.com/office/drawing/2014/main" id="{045B6920-CC38-D84E-5274-4A069979EAA5}"/>
              </a:ext>
            </a:extLst>
          </p:cNvPr>
          <p:cNvSpPr txBox="1"/>
          <p:nvPr/>
        </p:nvSpPr>
        <p:spPr>
          <a:xfrm>
            <a:off x="6991985" y="620059"/>
            <a:ext cx="1445410" cy="307777"/>
          </a:xfrm>
          <a:prstGeom prst="rect">
            <a:avLst/>
          </a:prstGeom>
          <a:noFill/>
        </p:spPr>
        <p:txBody>
          <a:bodyPr wrap="square" rtlCol="0">
            <a:spAutoFit/>
          </a:bodyPr>
          <a:lstStyle/>
          <a:p>
            <a:r>
              <a:rPr lang="en-GB" sz="1400">
                <a:solidFill>
                  <a:schemeClr val="accent2">
                    <a:lumMod val="75000"/>
                  </a:schemeClr>
                </a:solidFill>
              </a:rPr>
              <a:t>Central column</a:t>
            </a:r>
          </a:p>
        </p:txBody>
      </p:sp>
      <p:cxnSp>
        <p:nvCxnSpPr>
          <p:cNvPr id="34" name="Straight Connector 33">
            <a:extLst>
              <a:ext uri="{FF2B5EF4-FFF2-40B4-BE49-F238E27FC236}">
                <a16:creationId xmlns:a16="http://schemas.microsoft.com/office/drawing/2014/main" id="{73B29051-0B30-AB89-7D6C-D849D3B94E53}"/>
              </a:ext>
            </a:extLst>
          </p:cNvPr>
          <p:cNvCxnSpPr>
            <a:cxnSpLocks/>
          </p:cNvCxnSpPr>
          <p:nvPr/>
        </p:nvCxnSpPr>
        <p:spPr>
          <a:xfrm flipH="1" flipV="1">
            <a:off x="7555976" y="927586"/>
            <a:ext cx="1459149" cy="1152827"/>
          </a:xfrm>
          <a:prstGeom prst="line">
            <a:avLst/>
          </a:prstGeom>
          <a:ln w="12700">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40" name="TextBox 39">
            <a:extLst>
              <a:ext uri="{FF2B5EF4-FFF2-40B4-BE49-F238E27FC236}">
                <a16:creationId xmlns:a16="http://schemas.microsoft.com/office/drawing/2014/main" id="{637936BC-AD0E-2641-D992-4C024C81ACB2}"/>
              </a:ext>
            </a:extLst>
          </p:cNvPr>
          <p:cNvSpPr txBox="1"/>
          <p:nvPr/>
        </p:nvSpPr>
        <p:spPr>
          <a:xfrm>
            <a:off x="9961393" y="4392126"/>
            <a:ext cx="1445410" cy="307777"/>
          </a:xfrm>
          <a:prstGeom prst="rect">
            <a:avLst/>
          </a:prstGeom>
          <a:noFill/>
        </p:spPr>
        <p:txBody>
          <a:bodyPr wrap="square" rtlCol="0">
            <a:spAutoFit/>
          </a:bodyPr>
          <a:lstStyle/>
          <a:p>
            <a:r>
              <a:rPr lang="en-GB" sz="1400">
                <a:solidFill>
                  <a:schemeClr val="accent2">
                    <a:lumMod val="75000"/>
                  </a:schemeClr>
                </a:solidFill>
              </a:rPr>
              <a:t>Cables</a:t>
            </a:r>
          </a:p>
        </p:txBody>
      </p:sp>
      <p:cxnSp>
        <p:nvCxnSpPr>
          <p:cNvPr id="41" name="Straight Connector 40">
            <a:extLst>
              <a:ext uri="{FF2B5EF4-FFF2-40B4-BE49-F238E27FC236}">
                <a16:creationId xmlns:a16="http://schemas.microsoft.com/office/drawing/2014/main" id="{4281F938-BB25-B0E8-9274-5861E3AAC03C}"/>
              </a:ext>
            </a:extLst>
          </p:cNvPr>
          <p:cNvCxnSpPr>
            <a:cxnSpLocks/>
          </p:cNvCxnSpPr>
          <p:nvPr/>
        </p:nvCxnSpPr>
        <p:spPr>
          <a:xfrm flipV="1">
            <a:off x="9804477" y="4661767"/>
            <a:ext cx="450304" cy="467549"/>
          </a:xfrm>
          <a:prstGeom prst="line">
            <a:avLst/>
          </a:prstGeom>
          <a:ln w="12700">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43" name="TextBox 42">
            <a:extLst>
              <a:ext uri="{FF2B5EF4-FFF2-40B4-BE49-F238E27FC236}">
                <a16:creationId xmlns:a16="http://schemas.microsoft.com/office/drawing/2014/main" id="{9AD846A5-BCEE-7FBD-7807-627E142FE5F1}"/>
              </a:ext>
            </a:extLst>
          </p:cNvPr>
          <p:cNvSpPr txBox="1"/>
          <p:nvPr/>
        </p:nvSpPr>
        <p:spPr>
          <a:xfrm>
            <a:off x="340480" y="5409711"/>
            <a:ext cx="4537477" cy="1169551"/>
          </a:xfrm>
          <a:prstGeom prst="rect">
            <a:avLst/>
          </a:prstGeom>
          <a:noFill/>
        </p:spPr>
        <p:txBody>
          <a:bodyPr wrap="square">
            <a:spAutoFit/>
          </a:bodyPr>
          <a:lstStyle/>
          <a:p>
            <a:pPr marL="285750" indent="-285750">
              <a:buFont typeface="Arial" panose="020B0604020202020204" pitchFamily="34" charset="0"/>
              <a:buChar char="•"/>
            </a:pPr>
            <a:r>
              <a:rPr lang="en-GB" sz="1400">
                <a:latin typeface="Arial" panose="020B0604020202020204" pitchFamily="34" charset="0"/>
                <a:cs typeface="Arial" panose="020B0604020202020204" pitchFamily="34" charset="0"/>
              </a:rPr>
              <a:t>Lower efficiency</a:t>
            </a:r>
          </a:p>
          <a:p>
            <a:endParaRPr lang="en-GB" sz="140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400">
                <a:latin typeface="Arial" panose="020B0604020202020204" pitchFamily="34" charset="0"/>
                <a:cs typeface="Arial" panose="020B0604020202020204" pitchFamily="34" charset="0"/>
              </a:rPr>
              <a:t>Complexity in design and structure</a:t>
            </a:r>
          </a:p>
          <a:p>
            <a:endParaRPr lang="en-GB" sz="140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400">
                <a:latin typeface="Arial" panose="020B0604020202020204" pitchFamily="34" charset="0"/>
                <a:cs typeface="Arial" panose="020B0604020202020204" pitchFamily="34" charset="0"/>
              </a:rPr>
              <a:t>Limited research and development</a:t>
            </a:r>
            <a:endParaRPr lang="en-GB" sz="1600"/>
          </a:p>
        </p:txBody>
      </p:sp>
    </p:spTree>
    <p:extLst>
      <p:ext uri="{BB962C8B-B14F-4D97-AF65-F5344CB8AC3E}">
        <p14:creationId xmlns:p14="http://schemas.microsoft.com/office/powerpoint/2010/main" val="18650650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6CD818-1A9D-E267-8582-7D6984B7521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8D9CB27-0EEA-CD87-43F4-465997085916}"/>
              </a:ext>
            </a:extLst>
          </p:cNvPr>
          <p:cNvSpPr/>
          <p:nvPr/>
        </p:nvSpPr>
        <p:spPr>
          <a:xfrm>
            <a:off x="-95943" y="490639"/>
            <a:ext cx="3695670" cy="336486"/>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descr="A wind turbines in the water&#10;&#10;Description automatically generated">
            <a:extLst>
              <a:ext uri="{FF2B5EF4-FFF2-40B4-BE49-F238E27FC236}">
                <a16:creationId xmlns:a16="http://schemas.microsoft.com/office/drawing/2014/main" id="{60F03F65-8147-73C2-C75A-5B3915EA4195}"/>
              </a:ext>
            </a:extLst>
          </p:cNvPr>
          <p:cNvPicPr>
            <a:picLocks noChangeAspect="1"/>
          </p:cNvPicPr>
          <p:nvPr/>
        </p:nvPicPr>
        <p:blipFill rotWithShape="1">
          <a:blip r:embed="rId3">
            <a:extLst>
              <a:ext uri="{28A0092B-C50C-407E-A947-70E740481C1C}">
                <a14:useLocalDpi xmlns:a14="http://schemas.microsoft.com/office/drawing/2010/main" val="0"/>
              </a:ext>
            </a:extLst>
          </a:blip>
          <a:srcRect l="2559" t="5263" r="7596" b="-818"/>
          <a:stretch/>
        </p:blipFill>
        <p:spPr>
          <a:xfrm>
            <a:off x="0" y="1070361"/>
            <a:ext cx="8448590" cy="5845593"/>
          </a:xfrm>
          <a:prstGeom prst="rect">
            <a:avLst/>
          </a:prstGeom>
        </p:spPr>
      </p:pic>
      <p:sp>
        <p:nvSpPr>
          <p:cNvPr id="7" name="TextBox 6">
            <a:extLst>
              <a:ext uri="{FF2B5EF4-FFF2-40B4-BE49-F238E27FC236}">
                <a16:creationId xmlns:a16="http://schemas.microsoft.com/office/drawing/2014/main" id="{D8160DB4-7A14-100A-C120-F4A0908303BD}"/>
              </a:ext>
            </a:extLst>
          </p:cNvPr>
          <p:cNvSpPr txBox="1"/>
          <p:nvPr/>
        </p:nvSpPr>
        <p:spPr>
          <a:xfrm>
            <a:off x="157431" y="165406"/>
            <a:ext cx="3188922" cy="1323439"/>
          </a:xfrm>
          <a:prstGeom prst="rect">
            <a:avLst/>
          </a:prstGeom>
          <a:noFill/>
        </p:spPr>
        <p:txBody>
          <a:bodyPr wrap="square" rtlCol="0">
            <a:spAutoFit/>
          </a:bodyPr>
          <a:lstStyle/>
          <a:p>
            <a:r>
              <a:rPr lang="en-GB" sz="4000" b="1"/>
              <a:t>Final Design</a:t>
            </a:r>
            <a:br>
              <a:rPr lang="en-GB" sz="4000" b="1"/>
            </a:br>
            <a:endParaRPr lang="en-GB" sz="4000" b="1"/>
          </a:p>
        </p:txBody>
      </p:sp>
      <p:sp>
        <p:nvSpPr>
          <p:cNvPr id="4" name="Rectangle 3">
            <a:extLst>
              <a:ext uri="{FF2B5EF4-FFF2-40B4-BE49-F238E27FC236}">
                <a16:creationId xmlns:a16="http://schemas.microsoft.com/office/drawing/2014/main" id="{DACD2C34-D880-F26B-73B3-DF1495D90818}"/>
              </a:ext>
            </a:extLst>
          </p:cNvPr>
          <p:cNvSpPr/>
          <p:nvPr/>
        </p:nvSpPr>
        <p:spPr>
          <a:xfrm>
            <a:off x="8041064" y="0"/>
            <a:ext cx="4202501"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F68B7D5C-AC5C-5149-D227-EF0551C0DBD3}"/>
              </a:ext>
            </a:extLst>
          </p:cNvPr>
          <p:cNvSpPr/>
          <p:nvPr/>
        </p:nvSpPr>
        <p:spPr>
          <a:xfrm>
            <a:off x="9814114" y="319246"/>
            <a:ext cx="2533650" cy="472822"/>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13AD05C5-5850-786C-C6A3-6616E80D7A8B}"/>
              </a:ext>
            </a:extLst>
          </p:cNvPr>
          <p:cNvSpPr txBox="1"/>
          <p:nvPr/>
        </p:nvSpPr>
        <p:spPr>
          <a:xfrm>
            <a:off x="9922797" y="365461"/>
            <a:ext cx="1914604" cy="400110"/>
          </a:xfrm>
          <a:prstGeom prst="rect">
            <a:avLst/>
          </a:prstGeom>
          <a:noFill/>
        </p:spPr>
        <p:txBody>
          <a:bodyPr wrap="square" rtlCol="0">
            <a:spAutoFit/>
          </a:bodyPr>
          <a:lstStyle/>
          <a:p>
            <a:r>
              <a:rPr lang="en-GB" sz="2000" b="1"/>
              <a:t>Main Features</a:t>
            </a:r>
            <a:endParaRPr lang="en-GB" b="1"/>
          </a:p>
        </p:txBody>
      </p:sp>
      <p:cxnSp>
        <p:nvCxnSpPr>
          <p:cNvPr id="11" name="Straight Connector 10">
            <a:extLst>
              <a:ext uri="{FF2B5EF4-FFF2-40B4-BE49-F238E27FC236}">
                <a16:creationId xmlns:a16="http://schemas.microsoft.com/office/drawing/2014/main" id="{E4FAB1D2-6722-BFAC-72D8-CB445794E1E7}"/>
              </a:ext>
            </a:extLst>
          </p:cNvPr>
          <p:cNvCxnSpPr/>
          <p:nvPr/>
        </p:nvCxnSpPr>
        <p:spPr>
          <a:xfrm>
            <a:off x="8868260" y="963461"/>
            <a:ext cx="4678173"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59715EC1-C52D-15A7-7B5B-99FADBD6DBFE}"/>
              </a:ext>
            </a:extLst>
          </p:cNvPr>
          <p:cNvSpPr txBox="1"/>
          <p:nvPr/>
        </p:nvSpPr>
        <p:spPr>
          <a:xfrm>
            <a:off x="8239027" y="1131010"/>
            <a:ext cx="3598374" cy="5047536"/>
          </a:xfrm>
          <a:prstGeom prst="rect">
            <a:avLst/>
          </a:prstGeom>
          <a:noFill/>
        </p:spPr>
        <p:txBody>
          <a:bodyPr wrap="square" rtlCol="0">
            <a:spAutoFit/>
          </a:bodyPr>
          <a:lstStyle/>
          <a:p>
            <a:pPr marL="285750" indent="-285750">
              <a:buFont typeface="Arial" panose="020B0604020202020204" pitchFamily="34" charset="0"/>
              <a:buChar char="•"/>
            </a:pPr>
            <a:endParaRPr lang="en-GB" sz="160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600">
                <a:solidFill>
                  <a:schemeClr val="bg1"/>
                </a:solidFill>
                <a:latin typeface="Arial" panose="020B0604020202020204" pitchFamily="34" charset="0"/>
                <a:cs typeface="Arial" panose="020B0604020202020204" pitchFamily="34" charset="0"/>
              </a:rPr>
              <a:t>Turbines evenly spaced to ensure no disruption to each other's wind turbulence</a:t>
            </a:r>
            <a:endParaRPr lang="en-GB" sz="1600">
              <a:solidFill>
                <a:schemeClr val="bg1"/>
              </a:solidFill>
            </a:endParaRPr>
          </a:p>
          <a:p>
            <a:endParaRPr lang="en-GB" sz="160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600">
                <a:solidFill>
                  <a:schemeClr val="bg1"/>
                </a:solidFill>
                <a:latin typeface="Arial" panose="020B0604020202020204" pitchFamily="34" charset="0"/>
                <a:cs typeface="Arial" panose="020B0604020202020204" pitchFamily="34" charset="0"/>
              </a:rPr>
              <a:t>Higher Energy Production due to higher and more consistent wind speeds over the ocean</a:t>
            </a:r>
          </a:p>
          <a:p>
            <a:endParaRPr lang="en-GB" sz="160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600">
                <a:solidFill>
                  <a:schemeClr val="bg1"/>
                </a:solidFill>
                <a:latin typeface="Arial" panose="020B0604020202020204" pitchFamily="34" charset="0"/>
                <a:cs typeface="Arial" panose="020B0604020202020204" pitchFamily="34" charset="0"/>
              </a:rPr>
              <a:t>Larger scale since the island is offshore which means large blades and more power production</a:t>
            </a:r>
          </a:p>
          <a:p>
            <a:endParaRPr lang="en-GB" sz="160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600">
                <a:solidFill>
                  <a:schemeClr val="bg1"/>
                </a:solidFill>
                <a:latin typeface="Arial" panose="020B0604020202020204" pitchFamily="34" charset="0"/>
                <a:cs typeface="Arial" panose="020B0604020202020204" pitchFamily="34" charset="0"/>
              </a:rPr>
              <a:t>Reduced noise and visual impact as its positioned far from shore</a:t>
            </a:r>
          </a:p>
          <a:p>
            <a:pPr marL="285750" indent="-285750">
              <a:buFont typeface="Arial" panose="020B0604020202020204" pitchFamily="34" charset="0"/>
              <a:buChar char="•"/>
            </a:pPr>
            <a:endParaRPr lang="en-GB" sz="160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600">
                <a:solidFill>
                  <a:schemeClr val="bg1"/>
                </a:solidFill>
                <a:latin typeface="Arial" panose="020B0604020202020204" pitchFamily="34" charset="0"/>
                <a:cs typeface="Arial" panose="020B0604020202020204" pitchFamily="34" charset="0"/>
              </a:rPr>
              <a:t>Size of turbine increased as there’s more available space so more energy can be produced</a:t>
            </a:r>
            <a:endParaRPr lang="en-GB" sz="1600">
              <a:solidFill>
                <a:schemeClr val="bg1"/>
              </a:solidFill>
            </a:endParaRPr>
          </a:p>
          <a:p>
            <a:endParaRPr lang="en-GB"/>
          </a:p>
        </p:txBody>
      </p:sp>
    </p:spTree>
    <p:extLst>
      <p:ext uri="{BB962C8B-B14F-4D97-AF65-F5344CB8AC3E}">
        <p14:creationId xmlns:p14="http://schemas.microsoft.com/office/powerpoint/2010/main" val="251513383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808266-6A3A-0EB1-4167-637AB17B9FD6}"/>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ABCEF0B7-E81B-325E-731B-C180529BD4D7}"/>
              </a:ext>
            </a:extLst>
          </p:cNvPr>
          <p:cNvGrpSpPr/>
          <p:nvPr/>
        </p:nvGrpSpPr>
        <p:grpSpPr>
          <a:xfrm>
            <a:off x="167149" y="2408903"/>
            <a:ext cx="1877962" cy="3512721"/>
            <a:chOff x="393290" y="2300748"/>
            <a:chExt cx="2271252" cy="4192127"/>
          </a:xfrm>
        </p:grpSpPr>
        <p:sp>
          <p:nvSpPr>
            <p:cNvPr id="3" name="Rectangle 2">
              <a:extLst>
                <a:ext uri="{FF2B5EF4-FFF2-40B4-BE49-F238E27FC236}">
                  <a16:creationId xmlns:a16="http://schemas.microsoft.com/office/drawing/2014/main" id="{29CD94ED-B59D-4B0F-8A28-7829BE5A35E1}"/>
                </a:ext>
              </a:extLst>
            </p:cNvPr>
            <p:cNvSpPr/>
            <p:nvPr/>
          </p:nvSpPr>
          <p:spPr>
            <a:xfrm>
              <a:off x="393290" y="2300748"/>
              <a:ext cx="2271252" cy="4192127"/>
            </a:xfrm>
            <a:prstGeom prst="rect">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4" name="Rectangle 3">
              <a:extLst>
                <a:ext uri="{FF2B5EF4-FFF2-40B4-BE49-F238E27FC236}">
                  <a16:creationId xmlns:a16="http://schemas.microsoft.com/office/drawing/2014/main" id="{8BB890F0-B946-5470-8F8E-AE0A17F80848}"/>
                </a:ext>
              </a:extLst>
            </p:cNvPr>
            <p:cNvSpPr/>
            <p:nvPr/>
          </p:nvSpPr>
          <p:spPr>
            <a:xfrm>
              <a:off x="393290" y="2300748"/>
              <a:ext cx="2271252" cy="619433"/>
            </a:xfrm>
            <a:prstGeom prst="rect">
              <a:avLst/>
            </a:prstGeom>
            <a:solidFill>
              <a:schemeClr val="accent4">
                <a:lumMod val="50000"/>
              </a:schemeClr>
            </a:solid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a:solidFill>
                    <a:schemeClr val="bg1"/>
                  </a:solidFill>
                </a:rPr>
                <a:t>Week 7</a:t>
              </a:r>
            </a:p>
          </p:txBody>
        </p:sp>
      </p:grpSp>
      <p:grpSp>
        <p:nvGrpSpPr>
          <p:cNvPr id="22" name="Group 21">
            <a:extLst>
              <a:ext uri="{FF2B5EF4-FFF2-40B4-BE49-F238E27FC236}">
                <a16:creationId xmlns:a16="http://schemas.microsoft.com/office/drawing/2014/main" id="{2E879E13-628B-80F2-25CD-2E7CB5DE21D9}"/>
              </a:ext>
            </a:extLst>
          </p:cNvPr>
          <p:cNvGrpSpPr/>
          <p:nvPr/>
        </p:nvGrpSpPr>
        <p:grpSpPr>
          <a:xfrm>
            <a:off x="2158181" y="2403985"/>
            <a:ext cx="1877962" cy="3512721"/>
            <a:chOff x="393290" y="2300748"/>
            <a:chExt cx="2271252" cy="4192127"/>
          </a:xfrm>
        </p:grpSpPr>
        <p:sp>
          <p:nvSpPr>
            <p:cNvPr id="23" name="Rectangle 22">
              <a:extLst>
                <a:ext uri="{FF2B5EF4-FFF2-40B4-BE49-F238E27FC236}">
                  <a16:creationId xmlns:a16="http://schemas.microsoft.com/office/drawing/2014/main" id="{8AD31E3C-BB7B-B106-5B38-BECE28A831FB}"/>
                </a:ext>
              </a:extLst>
            </p:cNvPr>
            <p:cNvSpPr/>
            <p:nvPr/>
          </p:nvSpPr>
          <p:spPr>
            <a:xfrm>
              <a:off x="393290" y="2300748"/>
              <a:ext cx="2271252" cy="4192127"/>
            </a:xfrm>
            <a:prstGeom prst="rect">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15413B92-42F0-4AFB-D3DA-C7547DB06CF9}"/>
                </a:ext>
              </a:extLst>
            </p:cNvPr>
            <p:cNvSpPr/>
            <p:nvPr/>
          </p:nvSpPr>
          <p:spPr>
            <a:xfrm>
              <a:off x="393290" y="2300748"/>
              <a:ext cx="2271252" cy="619433"/>
            </a:xfrm>
            <a:prstGeom prst="rect">
              <a:avLst/>
            </a:prstGeom>
            <a:solidFill>
              <a:schemeClr val="accent4">
                <a:lumMod val="75000"/>
              </a:schemeClr>
            </a:solid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a:solidFill>
                    <a:schemeClr val="bg1"/>
                  </a:solidFill>
                </a:rPr>
                <a:t>Week 8</a:t>
              </a:r>
            </a:p>
          </p:txBody>
        </p:sp>
      </p:grpSp>
      <p:grpSp>
        <p:nvGrpSpPr>
          <p:cNvPr id="25" name="Group 24">
            <a:extLst>
              <a:ext uri="{FF2B5EF4-FFF2-40B4-BE49-F238E27FC236}">
                <a16:creationId xmlns:a16="http://schemas.microsoft.com/office/drawing/2014/main" id="{F775266C-9472-6960-5FE8-4B51AF39E8AD}"/>
              </a:ext>
            </a:extLst>
          </p:cNvPr>
          <p:cNvGrpSpPr/>
          <p:nvPr/>
        </p:nvGrpSpPr>
        <p:grpSpPr>
          <a:xfrm>
            <a:off x="4144298" y="2403985"/>
            <a:ext cx="1877962" cy="3512721"/>
            <a:chOff x="393290" y="2300748"/>
            <a:chExt cx="2271252" cy="4192127"/>
          </a:xfrm>
        </p:grpSpPr>
        <p:sp>
          <p:nvSpPr>
            <p:cNvPr id="26" name="Rectangle 25">
              <a:extLst>
                <a:ext uri="{FF2B5EF4-FFF2-40B4-BE49-F238E27FC236}">
                  <a16:creationId xmlns:a16="http://schemas.microsoft.com/office/drawing/2014/main" id="{0CC32AF6-AA32-72D4-6F66-1826C11D7505}"/>
                </a:ext>
              </a:extLst>
            </p:cNvPr>
            <p:cNvSpPr/>
            <p:nvPr/>
          </p:nvSpPr>
          <p:spPr>
            <a:xfrm>
              <a:off x="393290" y="2300748"/>
              <a:ext cx="2271252" cy="4192127"/>
            </a:xfrm>
            <a:prstGeom prst="rect">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9622ED30-5B9A-2FBA-46B9-F92F23353252}"/>
                </a:ext>
              </a:extLst>
            </p:cNvPr>
            <p:cNvSpPr/>
            <p:nvPr/>
          </p:nvSpPr>
          <p:spPr>
            <a:xfrm>
              <a:off x="393290" y="2300748"/>
              <a:ext cx="2271252" cy="619433"/>
            </a:xfrm>
            <a:prstGeom prst="rect">
              <a:avLst/>
            </a:prstGeom>
            <a:solidFill>
              <a:schemeClr val="accent4"/>
            </a:solid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a:solidFill>
                    <a:schemeClr val="bg1"/>
                  </a:solidFill>
                </a:rPr>
                <a:t>Week 9</a:t>
              </a:r>
            </a:p>
          </p:txBody>
        </p:sp>
      </p:grpSp>
      <p:grpSp>
        <p:nvGrpSpPr>
          <p:cNvPr id="28" name="Group 27">
            <a:extLst>
              <a:ext uri="{FF2B5EF4-FFF2-40B4-BE49-F238E27FC236}">
                <a16:creationId xmlns:a16="http://schemas.microsoft.com/office/drawing/2014/main" id="{CFEBBF74-5F67-ADF6-CB49-7A7926ACE611}"/>
              </a:ext>
            </a:extLst>
          </p:cNvPr>
          <p:cNvGrpSpPr/>
          <p:nvPr/>
        </p:nvGrpSpPr>
        <p:grpSpPr>
          <a:xfrm>
            <a:off x="6169742" y="2403984"/>
            <a:ext cx="1877962" cy="3512721"/>
            <a:chOff x="393290" y="2300748"/>
            <a:chExt cx="2271252" cy="4192127"/>
          </a:xfrm>
        </p:grpSpPr>
        <p:sp>
          <p:nvSpPr>
            <p:cNvPr id="29" name="Rectangle 28">
              <a:extLst>
                <a:ext uri="{FF2B5EF4-FFF2-40B4-BE49-F238E27FC236}">
                  <a16:creationId xmlns:a16="http://schemas.microsoft.com/office/drawing/2014/main" id="{B7AE8E88-5919-CFC6-C76C-2CB83B22C7B0}"/>
                </a:ext>
              </a:extLst>
            </p:cNvPr>
            <p:cNvSpPr/>
            <p:nvPr/>
          </p:nvSpPr>
          <p:spPr>
            <a:xfrm>
              <a:off x="393290" y="2300748"/>
              <a:ext cx="2271252" cy="4192127"/>
            </a:xfrm>
            <a:prstGeom prst="rect">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a:extLst>
                <a:ext uri="{FF2B5EF4-FFF2-40B4-BE49-F238E27FC236}">
                  <a16:creationId xmlns:a16="http://schemas.microsoft.com/office/drawing/2014/main" id="{37E746E2-8794-6925-F7CC-2C50CED6A673}"/>
                </a:ext>
              </a:extLst>
            </p:cNvPr>
            <p:cNvSpPr/>
            <p:nvPr/>
          </p:nvSpPr>
          <p:spPr>
            <a:xfrm>
              <a:off x="393290" y="2300748"/>
              <a:ext cx="2271252" cy="619433"/>
            </a:xfrm>
            <a:prstGeom prst="rect">
              <a:avLst/>
            </a:prstGeom>
            <a:solidFill>
              <a:schemeClr val="accent4">
                <a:lumMod val="60000"/>
                <a:lumOff val="40000"/>
              </a:schemeClr>
            </a:solid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a:solidFill>
                    <a:schemeClr val="bg1"/>
                  </a:solidFill>
                </a:rPr>
                <a:t>Week 10</a:t>
              </a:r>
            </a:p>
          </p:txBody>
        </p:sp>
      </p:grpSp>
      <p:grpSp>
        <p:nvGrpSpPr>
          <p:cNvPr id="31" name="Group 30">
            <a:extLst>
              <a:ext uri="{FF2B5EF4-FFF2-40B4-BE49-F238E27FC236}">
                <a16:creationId xmlns:a16="http://schemas.microsoft.com/office/drawing/2014/main" id="{DB1BCAED-4EE6-FDF8-3A9B-1695D9438364}"/>
              </a:ext>
            </a:extLst>
          </p:cNvPr>
          <p:cNvGrpSpPr/>
          <p:nvPr/>
        </p:nvGrpSpPr>
        <p:grpSpPr>
          <a:xfrm>
            <a:off x="8195186" y="2403984"/>
            <a:ext cx="1877962" cy="3512721"/>
            <a:chOff x="393290" y="2300748"/>
            <a:chExt cx="2271252" cy="4192127"/>
          </a:xfrm>
        </p:grpSpPr>
        <p:sp>
          <p:nvSpPr>
            <p:cNvPr id="32" name="Rectangle 31">
              <a:extLst>
                <a:ext uri="{FF2B5EF4-FFF2-40B4-BE49-F238E27FC236}">
                  <a16:creationId xmlns:a16="http://schemas.microsoft.com/office/drawing/2014/main" id="{4194811A-82DB-4EE0-86D5-5DAC8FA49FFD}"/>
                </a:ext>
              </a:extLst>
            </p:cNvPr>
            <p:cNvSpPr/>
            <p:nvPr/>
          </p:nvSpPr>
          <p:spPr>
            <a:xfrm>
              <a:off x="393290" y="2300748"/>
              <a:ext cx="2271252" cy="4192127"/>
            </a:xfrm>
            <a:prstGeom prst="rect">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a16="http://schemas.microsoft.com/office/drawing/2014/main" id="{18C29374-B13E-B85E-C37C-504F1B4ADF67}"/>
                </a:ext>
              </a:extLst>
            </p:cNvPr>
            <p:cNvSpPr/>
            <p:nvPr/>
          </p:nvSpPr>
          <p:spPr>
            <a:xfrm>
              <a:off x="393290" y="2300748"/>
              <a:ext cx="2271252" cy="619433"/>
            </a:xfrm>
            <a:prstGeom prst="rect">
              <a:avLst/>
            </a:prstGeom>
            <a:solidFill>
              <a:schemeClr val="accent4">
                <a:lumMod val="40000"/>
                <a:lumOff val="60000"/>
              </a:schemeClr>
            </a:solid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a:solidFill>
                    <a:schemeClr val="bg1"/>
                  </a:solidFill>
                </a:rPr>
                <a:t>Week 11</a:t>
              </a:r>
            </a:p>
          </p:txBody>
        </p:sp>
      </p:grpSp>
      <p:grpSp>
        <p:nvGrpSpPr>
          <p:cNvPr id="34" name="Group 33">
            <a:extLst>
              <a:ext uri="{FF2B5EF4-FFF2-40B4-BE49-F238E27FC236}">
                <a16:creationId xmlns:a16="http://schemas.microsoft.com/office/drawing/2014/main" id="{A98FE1D5-989B-F1C2-EF4D-9B95953FC5F7}"/>
              </a:ext>
            </a:extLst>
          </p:cNvPr>
          <p:cNvGrpSpPr/>
          <p:nvPr/>
        </p:nvGrpSpPr>
        <p:grpSpPr>
          <a:xfrm>
            <a:off x="10220630" y="2403984"/>
            <a:ext cx="1877962" cy="3512721"/>
            <a:chOff x="393290" y="2300748"/>
            <a:chExt cx="2271252" cy="4192127"/>
          </a:xfrm>
        </p:grpSpPr>
        <p:sp>
          <p:nvSpPr>
            <p:cNvPr id="35" name="Rectangle 34">
              <a:extLst>
                <a:ext uri="{FF2B5EF4-FFF2-40B4-BE49-F238E27FC236}">
                  <a16:creationId xmlns:a16="http://schemas.microsoft.com/office/drawing/2014/main" id="{92E15A44-0265-8938-3B64-B21A6742C346}"/>
                </a:ext>
              </a:extLst>
            </p:cNvPr>
            <p:cNvSpPr/>
            <p:nvPr/>
          </p:nvSpPr>
          <p:spPr>
            <a:xfrm>
              <a:off x="393290" y="2300748"/>
              <a:ext cx="2271252" cy="4192127"/>
            </a:xfrm>
            <a:prstGeom prst="rect">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a:extLst>
                <a:ext uri="{FF2B5EF4-FFF2-40B4-BE49-F238E27FC236}">
                  <a16:creationId xmlns:a16="http://schemas.microsoft.com/office/drawing/2014/main" id="{0CA216EB-480A-B6D9-BFF1-8B6BA8270A66}"/>
                </a:ext>
              </a:extLst>
            </p:cNvPr>
            <p:cNvSpPr/>
            <p:nvPr/>
          </p:nvSpPr>
          <p:spPr>
            <a:xfrm>
              <a:off x="393290" y="2300748"/>
              <a:ext cx="2271252" cy="619433"/>
            </a:xfrm>
            <a:prstGeom prst="rect">
              <a:avLst/>
            </a:prstGeom>
            <a:solidFill>
              <a:schemeClr val="accent4">
                <a:lumMod val="20000"/>
                <a:lumOff val="80000"/>
              </a:schemeClr>
            </a:solid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a:solidFill>
                    <a:schemeClr val="bg1"/>
                  </a:solidFill>
                </a:rPr>
                <a:t>Week 12</a:t>
              </a:r>
            </a:p>
          </p:txBody>
        </p:sp>
      </p:grpSp>
      <p:sp>
        <p:nvSpPr>
          <p:cNvPr id="37" name="TextBox 36">
            <a:extLst>
              <a:ext uri="{FF2B5EF4-FFF2-40B4-BE49-F238E27FC236}">
                <a16:creationId xmlns:a16="http://schemas.microsoft.com/office/drawing/2014/main" id="{45B12107-71F9-39A7-06D9-15EDC7C4222E}"/>
              </a:ext>
            </a:extLst>
          </p:cNvPr>
          <p:cNvSpPr txBox="1"/>
          <p:nvPr/>
        </p:nvSpPr>
        <p:spPr>
          <a:xfrm>
            <a:off x="167149" y="3032134"/>
            <a:ext cx="1877962" cy="1323439"/>
          </a:xfrm>
          <a:prstGeom prst="rect">
            <a:avLst/>
          </a:prstGeom>
          <a:noFill/>
        </p:spPr>
        <p:txBody>
          <a:bodyPr wrap="square" rtlCol="0">
            <a:spAutoFit/>
          </a:bodyPr>
          <a:lstStyle/>
          <a:p>
            <a:pPr marL="285750" indent="-285750">
              <a:buFont typeface="Arial" panose="020B0604020202020204" pitchFamily="34" charset="0"/>
              <a:buChar char="•"/>
            </a:pPr>
            <a:r>
              <a:rPr lang="en-GB" sz="1600"/>
              <a:t>Finalise ideas based on feedback</a:t>
            </a:r>
          </a:p>
          <a:p>
            <a:pPr marL="285750" indent="-285750">
              <a:buFont typeface="Arial" panose="020B0604020202020204" pitchFamily="34" charset="0"/>
              <a:buChar char="•"/>
            </a:pPr>
            <a:endParaRPr lang="en-GB" sz="1600"/>
          </a:p>
          <a:p>
            <a:pPr marL="742950" lvl="1" indent="-285750">
              <a:buFont typeface="Arial" panose="020B0604020202020204" pitchFamily="34" charset="0"/>
              <a:buChar char="•"/>
            </a:pPr>
            <a:endParaRPr lang="en-GB" sz="1600"/>
          </a:p>
        </p:txBody>
      </p:sp>
      <p:sp>
        <p:nvSpPr>
          <p:cNvPr id="38" name="TextBox 37">
            <a:extLst>
              <a:ext uri="{FF2B5EF4-FFF2-40B4-BE49-F238E27FC236}">
                <a16:creationId xmlns:a16="http://schemas.microsoft.com/office/drawing/2014/main" id="{88D41339-0BEF-9361-F9D2-64A53A762EC3}"/>
              </a:ext>
            </a:extLst>
          </p:cNvPr>
          <p:cNvSpPr txBox="1"/>
          <p:nvPr/>
        </p:nvSpPr>
        <p:spPr>
          <a:xfrm>
            <a:off x="2138518" y="3032134"/>
            <a:ext cx="1877962" cy="3046988"/>
          </a:xfrm>
          <a:prstGeom prst="rect">
            <a:avLst/>
          </a:prstGeom>
          <a:noFill/>
        </p:spPr>
        <p:txBody>
          <a:bodyPr wrap="square" rtlCol="0">
            <a:spAutoFit/>
          </a:bodyPr>
          <a:lstStyle/>
          <a:p>
            <a:pPr marL="285750" indent="-285750">
              <a:buFont typeface="Arial" panose="020B0604020202020204" pitchFamily="34" charset="0"/>
              <a:buChar char="•"/>
            </a:pPr>
            <a:r>
              <a:rPr lang="en-GB" sz="1600"/>
              <a:t>Calculations for all sub-systems to determine design requirements</a:t>
            </a:r>
          </a:p>
          <a:p>
            <a:pPr marL="285750" indent="-285750">
              <a:buFont typeface="Arial" panose="020B0604020202020204" pitchFamily="34" charset="0"/>
              <a:buChar char="•"/>
            </a:pPr>
            <a:endParaRPr lang="en-GB" sz="1600"/>
          </a:p>
          <a:p>
            <a:pPr marL="285750" indent="-285750">
              <a:buFont typeface="Arial" panose="020B0604020202020204" pitchFamily="34" charset="0"/>
              <a:buChar char="•"/>
            </a:pPr>
            <a:r>
              <a:rPr lang="en-GB" sz="1600"/>
              <a:t>Initial sub-system designs</a:t>
            </a:r>
          </a:p>
          <a:p>
            <a:pPr marL="285750" indent="-285750">
              <a:buFont typeface="Arial" panose="020B0604020202020204" pitchFamily="34" charset="0"/>
              <a:buChar char="•"/>
            </a:pPr>
            <a:endParaRPr lang="en-GB" sz="1600"/>
          </a:p>
          <a:p>
            <a:pPr marL="285750" indent="-285750">
              <a:buFont typeface="Arial" panose="020B0604020202020204" pitchFamily="34" charset="0"/>
              <a:buChar char="•"/>
            </a:pPr>
            <a:r>
              <a:rPr lang="en-GB" sz="1600"/>
              <a:t>CAD all sub-systems </a:t>
            </a:r>
          </a:p>
          <a:p>
            <a:pPr marL="285750" indent="-285750">
              <a:buFont typeface="Arial" panose="020B0604020202020204" pitchFamily="34" charset="0"/>
              <a:buChar char="•"/>
            </a:pPr>
            <a:endParaRPr lang="en-GB" sz="1600"/>
          </a:p>
        </p:txBody>
      </p:sp>
      <p:sp>
        <p:nvSpPr>
          <p:cNvPr id="39" name="TextBox 38">
            <a:extLst>
              <a:ext uri="{FF2B5EF4-FFF2-40B4-BE49-F238E27FC236}">
                <a16:creationId xmlns:a16="http://schemas.microsoft.com/office/drawing/2014/main" id="{55FAD864-C23B-BB5E-4000-BF3BE978E60F}"/>
              </a:ext>
            </a:extLst>
          </p:cNvPr>
          <p:cNvSpPr txBox="1"/>
          <p:nvPr/>
        </p:nvSpPr>
        <p:spPr>
          <a:xfrm>
            <a:off x="8209941" y="3037053"/>
            <a:ext cx="1877962" cy="1077218"/>
          </a:xfrm>
          <a:prstGeom prst="rect">
            <a:avLst/>
          </a:prstGeom>
          <a:noFill/>
        </p:spPr>
        <p:txBody>
          <a:bodyPr wrap="square" rtlCol="0">
            <a:spAutoFit/>
          </a:bodyPr>
          <a:lstStyle/>
          <a:p>
            <a:pPr marL="285750" indent="-285750">
              <a:buFont typeface="Arial" panose="020B0604020202020204" pitchFamily="34" charset="0"/>
              <a:buChar char="•"/>
            </a:pPr>
            <a:r>
              <a:rPr lang="en-GB" sz="1600"/>
              <a:t>Report write up</a:t>
            </a:r>
          </a:p>
          <a:p>
            <a:pPr marL="285750" indent="-285750">
              <a:buFont typeface="Arial" panose="020B0604020202020204" pitchFamily="34" charset="0"/>
              <a:buChar char="•"/>
            </a:pPr>
            <a:endParaRPr lang="en-GB" sz="1600"/>
          </a:p>
          <a:p>
            <a:pPr marL="285750" indent="-285750">
              <a:buFont typeface="Arial" panose="020B0604020202020204" pitchFamily="34" charset="0"/>
              <a:buChar char="•"/>
            </a:pPr>
            <a:r>
              <a:rPr lang="en-GB" sz="1600"/>
              <a:t>Prototype planning</a:t>
            </a:r>
          </a:p>
        </p:txBody>
      </p:sp>
      <p:sp>
        <p:nvSpPr>
          <p:cNvPr id="40" name="TextBox 39">
            <a:extLst>
              <a:ext uri="{FF2B5EF4-FFF2-40B4-BE49-F238E27FC236}">
                <a16:creationId xmlns:a16="http://schemas.microsoft.com/office/drawing/2014/main" id="{E7EF4F7F-21A1-4506-2B56-46D125BA8A8C}"/>
              </a:ext>
            </a:extLst>
          </p:cNvPr>
          <p:cNvSpPr txBox="1"/>
          <p:nvPr/>
        </p:nvSpPr>
        <p:spPr>
          <a:xfrm>
            <a:off x="6184497" y="3037053"/>
            <a:ext cx="1877962" cy="2308324"/>
          </a:xfrm>
          <a:prstGeom prst="rect">
            <a:avLst/>
          </a:prstGeom>
          <a:noFill/>
        </p:spPr>
        <p:txBody>
          <a:bodyPr wrap="square" rtlCol="0">
            <a:spAutoFit/>
          </a:bodyPr>
          <a:lstStyle/>
          <a:p>
            <a:pPr marL="285750" indent="-285750">
              <a:buFont typeface="Arial" panose="020B0604020202020204" pitchFamily="34" charset="0"/>
              <a:buChar char="•"/>
            </a:pPr>
            <a:r>
              <a:rPr lang="en-GB" sz="1600"/>
              <a:t>Continue sub-stems CAD models</a:t>
            </a:r>
          </a:p>
          <a:p>
            <a:pPr marL="285750" indent="-285750">
              <a:buFont typeface="Arial" panose="020B0604020202020204" pitchFamily="34" charset="0"/>
              <a:buChar char="•"/>
            </a:pPr>
            <a:endParaRPr lang="en-GB" sz="1600"/>
          </a:p>
          <a:p>
            <a:pPr marL="285750" indent="-285750">
              <a:buFont typeface="Arial" panose="020B0604020202020204" pitchFamily="34" charset="0"/>
              <a:buChar char="•"/>
            </a:pPr>
            <a:r>
              <a:rPr lang="en-GB" sz="1600"/>
              <a:t>Continue CFD &amp; FEA model simulations</a:t>
            </a:r>
          </a:p>
          <a:p>
            <a:pPr marL="285750" indent="-285750">
              <a:buFont typeface="Arial" panose="020B0604020202020204" pitchFamily="34" charset="0"/>
              <a:buChar char="•"/>
            </a:pPr>
            <a:endParaRPr lang="en-GB" sz="1600"/>
          </a:p>
          <a:p>
            <a:pPr marL="285750" indent="-285750">
              <a:buFont typeface="Arial" panose="020B0604020202020204" pitchFamily="34" charset="0"/>
              <a:buChar char="•"/>
            </a:pPr>
            <a:r>
              <a:rPr lang="en-GB" sz="1600"/>
              <a:t>Report write up</a:t>
            </a:r>
          </a:p>
        </p:txBody>
      </p:sp>
      <p:sp>
        <p:nvSpPr>
          <p:cNvPr id="41" name="TextBox 40">
            <a:extLst>
              <a:ext uri="{FF2B5EF4-FFF2-40B4-BE49-F238E27FC236}">
                <a16:creationId xmlns:a16="http://schemas.microsoft.com/office/drawing/2014/main" id="{EB65EEF6-F776-3272-F62F-8E346DE55292}"/>
              </a:ext>
            </a:extLst>
          </p:cNvPr>
          <p:cNvSpPr txBox="1"/>
          <p:nvPr/>
        </p:nvSpPr>
        <p:spPr>
          <a:xfrm>
            <a:off x="4124635" y="3027738"/>
            <a:ext cx="1877962" cy="2062103"/>
          </a:xfrm>
          <a:prstGeom prst="rect">
            <a:avLst/>
          </a:prstGeom>
          <a:noFill/>
        </p:spPr>
        <p:txBody>
          <a:bodyPr wrap="square" rtlCol="0">
            <a:spAutoFit/>
          </a:bodyPr>
          <a:lstStyle/>
          <a:p>
            <a:pPr marL="285750" indent="-285750">
              <a:buFont typeface="Arial" panose="020B0604020202020204" pitchFamily="34" charset="0"/>
              <a:buChar char="•"/>
            </a:pPr>
            <a:r>
              <a:rPr lang="en-GB" sz="1600"/>
              <a:t>Continue sub-stems CAD models</a:t>
            </a:r>
          </a:p>
          <a:p>
            <a:pPr marL="285750" indent="-285750">
              <a:buFont typeface="Arial" panose="020B0604020202020204" pitchFamily="34" charset="0"/>
              <a:buChar char="•"/>
            </a:pPr>
            <a:endParaRPr lang="en-GB" sz="1600"/>
          </a:p>
          <a:p>
            <a:pPr marL="285750" indent="-285750">
              <a:buFont typeface="Arial" panose="020B0604020202020204" pitchFamily="34" charset="0"/>
              <a:buChar char="•"/>
            </a:pPr>
            <a:r>
              <a:rPr lang="en-GB" sz="1600"/>
              <a:t>Begin CFD &amp; FEA model simulations</a:t>
            </a:r>
          </a:p>
          <a:p>
            <a:pPr marL="285750" indent="-285750">
              <a:buFont typeface="Arial" panose="020B0604020202020204" pitchFamily="34" charset="0"/>
              <a:buChar char="•"/>
            </a:pPr>
            <a:endParaRPr lang="en-GB" sz="1600"/>
          </a:p>
        </p:txBody>
      </p:sp>
      <p:sp>
        <p:nvSpPr>
          <p:cNvPr id="42" name="TextBox 41">
            <a:extLst>
              <a:ext uri="{FF2B5EF4-FFF2-40B4-BE49-F238E27FC236}">
                <a16:creationId xmlns:a16="http://schemas.microsoft.com/office/drawing/2014/main" id="{FF1DCDDA-D1DB-B9BF-1B15-880D87FE43D7}"/>
              </a:ext>
            </a:extLst>
          </p:cNvPr>
          <p:cNvSpPr txBox="1"/>
          <p:nvPr/>
        </p:nvSpPr>
        <p:spPr>
          <a:xfrm>
            <a:off x="10220630" y="3027738"/>
            <a:ext cx="1877962" cy="584775"/>
          </a:xfrm>
          <a:prstGeom prst="rect">
            <a:avLst/>
          </a:prstGeom>
          <a:noFill/>
        </p:spPr>
        <p:txBody>
          <a:bodyPr wrap="square" rtlCol="0">
            <a:spAutoFit/>
          </a:bodyPr>
          <a:lstStyle/>
          <a:p>
            <a:pPr marL="285750" indent="-285750">
              <a:buFont typeface="Arial" panose="020B0604020202020204" pitchFamily="34" charset="0"/>
              <a:buChar char="•"/>
            </a:pPr>
            <a:r>
              <a:rPr lang="en-GB" sz="1600"/>
              <a:t>Prototype manufacturing</a:t>
            </a:r>
          </a:p>
        </p:txBody>
      </p:sp>
      <p:sp>
        <p:nvSpPr>
          <p:cNvPr id="8" name="Rectangle 7">
            <a:extLst>
              <a:ext uri="{FF2B5EF4-FFF2-40B4-BE49-F238E27FC236}">
                <a16:creationId xmlns:a16="http://schemas.microsoft.com/office/drawing/2014/main" id="{28C249A8-D4CD-854F-0F18-8A7EB8846725}"/>
              </a:ext>
            </a:extLst>
          </p:cNvPr>
          <p:cNvSpPr/>
          <p:nvPr/>
        </p:nvSpPr>
        <p:spPr>
          <a:xfrm>
            <a:off x="-152926" y="804748"/>
            <a:ext cx="12503264" cy="531290"/>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itle 1">
            <a:extLst>
              <a:ext uri="{FF2B5EF4-FFF2-40B4-BE49-F238E27FC236}">
                <a16:creationId xmlns:a16="http://schemas.microsoft.com/office/drawing/2014/main" id="{81A6D99A-3013-D1EA-EBFA-03149329AD59}"/>
              </a:ext>
            </a:extLst>
          </p:cNvPr>
          <p:cNvSpPr txBox="1">
            <a:spLocks/>
          </p:cNvSpPr>
          <p:nvPr/>
        </p:nvSpPr>
        <p:spPr>
          <a:xfrm>
            <a:off x="331029" y="189917"/>
            <a:ext cx="350019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b="1"/>
              <a:t>Next Steps</a:t>
            </a:r>
          </a:p>
        </p:txBody>
      </p:sp>
      <p:sp>
        <p:nvSpPr>
          <p:cNvPr id="10" name="TextBox 9">
            <a:extLst>
              <a:ext uri="{FF2B5EF4-FFF2-40B4-BE49-F238E27FC236}">
                <a16:creationId xmlns:a16="http://schemas.microsoft.com/office/drawing/2014/main" id="{3540D7E8-C9A3-E887-F180-F5DDF4E57F21}"/>
              </a:ext>
            </a:extLst>
          </p:cNvPr>
          <p:cNvSpPr txBox="1"/>
          <p:nvPr/>
        </p:nvSpPr>
        <p:spPr>
          <a:xfrm>
            <a:off x="331029" y="1332285"/>
            <a:ext cx="6302608" cy="461665"/>
          </a:xfrm>
          <a:prstGeom prst="rect">
            <a:avLst/>
          </a:prstGeom>
          <a:noFill/>
        </p:spPr>
        <p:txBody>
          <a:bodyPr wrap="square">
            <a:spAutoFit/>
          </a:bodyPr>
          <a:lstStyle/>
          <a:p>
            <a:r>
              <a:rPr lang="en-GB" sz="2400" i="1">
                <a:latin typeface="Arial" panose="020B0604020202020204" pitchFamily="34" charset="0"/>
                <a:cs typeface="Arial" panose="020B0604020202020204" pitchFamily="34" charset="0"/>
              </a:rPr>
              <a:t>What we will do next…</a:t>
            </a:r>
            <a:endParaRPr lang="en-GB" sz="2400" i="1"/>
          </a:p>
        </p:txBody>
      </p:sp>
      <p:pic>
        <p:nvPicPr>
          <p:cNvPr id="11" name="Graphic 10" descr="Chevron arrows with solid fill">
            <a:extLst>
              <a:ext uri="{FF2B5EF4-FFF2-40B4-BE49-F238E27FC236}">
                <a16:creationId xmlns:a16="http://schemas.microsoft.com/office/drawing/2014/main" id="{F9FCC588-3150-77C5-3C5C-22C069634F4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586148" y="612488"/>
            <a:ext cx="914400" cy="914400"/>
          </a:xfrm>
          <a:prstGeom prst="rect">
            <a:avLst/>
          </a:prstGeom>
        </p:spPr>
      </p:pic>
      <p:pic>
        <p:nvPicPr>
          <p:cNvPr id="12" name="Graphic 11" descr="Chevron arrows with solid fill">
            <a:extLst>
              <a:ext uri="{FF2B5EF4-FFF2-40B4-BE49-F238E27FC236}">
                <a16:creationId xmlns:a16="http://schemas.microsoft.com/office/drawing/2014/main" id="{923F8F04-39C7-8268-654B-AA3089F68E4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99924" y="612488"/>
            <a:ext cx="914400" cy="914400"/>
          </a:xfrm>
          <a:prstGeom prst="rect">
            <a:avLst/>
          </a:prstGeom>
        </p:spPr>
      </p:pic>
    </p:spTree>
    <p:extLst>
      <p:ext uri="{BB962C8B-B14F-4D97-AF65-F5344CB8AC3E}">
        <p14:creationId xmlns:p14="http://schemas.microsoft.com/office/powerpoint/2010/main" val="407802357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7EEA8F6-8624-854C-B23F-D1E70FB1DD53}"/>
              </a:ext>
            </a:extLst>
          </p:cNvPr>
          <p:cNvSpPr txBox="1"/>
          <p:nvPr/>
        </p:nvSpPr>
        <p:spPr>
          <a:xfrm>
            <a:off x="2394531" y="-49516"/>
            <a:ext cx="5763296" cy="6247864"/>
          </a:xfrm>
          <a:prstGeom prst="rect">
            <a:avLst/>
          </a:prstGeom>
          <a:noFill/>
        </p:spPr>
        <p:txBody>
          <a:bodyPr wrap="square" rtlCol="0">
            <a:spAutoFit/>
          </a:bodyPr>
          <a:lstStyle/>
          <a:p>
            <a:r>
              <a:rPr lang="en-GB" sz="40000"/>
              <a:t>?</a:t>
            </a:r>
          </a:p>
        </p:txBody>
      </p:sp>
      <p:sp>
        <p:nvSpPr>
          <p:cNvPr id="4" name="Rectangle 3">
            <a:extLst>
              <a:ext uri="{FF2B5EF4-FFF2-40B4-BE49-F238E27FC236}">
                <a16:creationId xmlns:a16="http://schemas.microsoft.com/office/drawing/2014/main" id="{C29FFB2B-0994-0578-F435-679F7BBEC787}"/>
              </a:ext>
            </a:extLst>
          </p:cNvPr>
          <p:cNvSpPr/>
          <p:nvPr/>
        </p:nvSpPr>
        <p:spPr>
          <a:xfrm rot="5400000">
            <a:off x="5379760" y="1221898"/>
            <a:ext cx="1114022" cy="875465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3A8612D4-5AFC-F625-EAFC-E8118E422203}"/>
              </a:ext>
            </a:extLst>
          </p:cNvPr>
          <p:cNvSpPr/>
          <p:nvPr/>
        </p:nvSpPr>
        <p:spPr>
          <a:xfrm>
            <a:off x="1778426" y="-50038"/>
            <a:ext cx="53665" cy="5092252"/>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 name="Straight Connector 6">
            <a:extLst>
              <a:ext uri="{FF2B5EF4-FFF2-40B4-BE49-F238E27FC236}">
                <a16:creationId xmlns:a16="http://schemas.microsoft.com/office/drawing/2014/main" id="{5C55AFA0-C089-B3E1-0A26-17BDD5E9935B}"/>
              </a:ext>
            </a:extLst>
          </p:cNvPr>
          <p:cNvCxnSpPr>
            <a:cxnSpLocks/>
          </p:cNvCxnSpPr>
          <p:nvPr/>
        </p:nvCxnSpPr>
        <p:spPr>
          <a:xfrm>
            <a:off x="3820633" y="4687910"/>
            <a:ext cx="7029818" cy="0"/>
          </a:xfrm>
          <a:prstGeom prst="line">
            <a:avLst/>
          </a:prstGeom>
        </p:spPr>
        <p:style>
          <a:lnRef idx="2">
            <a:schemeClr val="dk1"/>
          </a:lnRef>
          <a:fillRef idx="0">
            <a:schemeClr val="dk1"/>
          </a:fillRef>
          <a:effectRef idx="1">
            <a:schemeClr val="dk1"/>
          </a:effectRef>
          <a:fontRef idx="minor">
            <a:schemeClr val="tx1"/>
          </a:fontRef>
        </p:style>
      </p:cxnSp>
      <p:cxnSp>
        <p:nvCxnSpPr>
          <p:cNvPr id="9" name="Straight Connector 8">
            <a:extLst>
              <a:ext uri="{FF2B5EF4-FFF2-40B4-BE49-F238E27FC236}">
                <a16:creationId xmlns:a16="http://schemas.microsoft.com/office/drawing/2014/main" id="{09D25FB6-517C-6BBE-55BF-F0E3EE74A0F7}"/>
              </a:ext>
            </a:extLst>
          </p:cNvPr>
          <p:cNvCxnSpPr/>
          <p:nvPr/>
        </p:nvCxnSpPr>
        <p:spPr>
          <a:xfrm>
            <a:off x="10850451" y="4681470"/>
            <a:ext cx="0" cy="1495561"/>
          </a:xfrm>
          <a:prstGeom prst="line">
            <a:avLst/>
          </a:prstGeom>
        </p:spPr>
        <p:style>
          <a:lnRef idx="2">
            <a:schemeClr val="dk1"/>
          </a:lnRef>
          <a:fillRef idx="0">
            <a:schemeClr val="dk1"/>
          </a:fillRef>
          <a:effectRef idx="1">
            <a:schemeClr val="dk1"/>
          </a:effectRef>
          <a:fontRef idx="minor">
            <a:schemeClr val="tx1"/>
          </a:fontRef>
        </p:style>
      </p:cxnSp>
      <p:sp>
        <p:nvSpPr>
          <p:cNvPr id="10" name="TextBox 9">
            <a:extLst>
              <a:ext uri="{FF2B5EF4-FFF2-40B4-BE49-F238E27FC236}">
                <a16:creationId xmlns:a16="http://schemas.microsoft.com/office/drawing/2014/main" id="{0DC726D2-63E0-DDAD-C1F2-ABF09EAFF0CE}"/>
              </a:ext>
            </a:extLst>
          </p:cNvPr>
          <p:cNvSpPr txBox="1"/>
          <p:nvPr/>
        </p:nvSpPr>
        <p:spPr>
          <a:xfrm>
            <a:off x="5544355" y="3587429"/>
            <a:ext cx="5125792" cy="923330"/>
          </a:xfrm>
          <a:prstGeom prst="rect">
            <a:avLst/>
          </a:prstGeom>
          <a:noFill/>
        </p:spPr>
        <p:txBody>
          <a:bodyPr wrap="square" rtlCol="0">
            <a:spAutoFit/>
          </a:bodyPr>
          <a:lstStyle/>
          <a:p>
            <a:r>
              <a:rPr lang="en-GB" sz="5400" b="1"/>
              <a:t>Any Questions?</a:t>
            </a:r>
          </a:p>
        </p:txBody>
      </p:sp>
      <p:sp>
        <p:nvSpPr>
          <p:cNvPr id="11" name="TextBox 10">
            <a:extLst>
              <a:ext uri="{FF2B5EF4-FFF2-40B4-BE49-F238E27FC236}">
                <a16:creationId xmlns:a16="http://schemas.microsoft.com/office/drawing/2014/main" id="{ADBD4E9C-F131-8F76-A36B-E0866F3D7447}"/>
              </a:ext>
            </a:extLst>
          </p:cNvPr>
          <p:cNvSpPr txBox="1"/>
          <p:nvPr/>
        </p:nvSpPr>
        <p:spPr>
          <a:xfrm>
            <a:off x="4789720" y="5317427"/>
            <a:ext cx="7258679" cy="646331"/>
          </a:xfrm>
          <a:prstGeom prst="rect">
            <a:avLst/>
          </a:prstGeom>
          <a:noFill/>
        </p:spPr>
        <p:txBody>
          <a:bodyPr wrap="square" rtlCol="0">
            <a:spAutoFit/>
          </a:bodyPr>
          <a:lstStyle/>
          <a:p>
            <a:r>
              <a:rPr lang="en-GB" sz="3600">
                <a:solidFill>
                  <a:schemeClr val="bg1"/>
                </a:solidFill>
              </a:rPr>
              <a:t>Meng Mechanical Group 3</a:t>
            </a:r>
          </a:p>
        </p:txBody>
      </p:sp>
    </p:spTree>
    <p:extLst>
      <p:ext uri="{BB962C8B-B14F-4D97-AF65-F5344CB8AC3E}">
        <p14:creationId xmlns:p14="http://schemas.microsoft.com/office/powerpoint/2010/main" val="182581422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3D10CCCF-A705-D0BA-EFA9-FF530D147910}"/>
              </a:ext>
            </a:extLst>
          </p:cNvPr>
          <p:cNvGrpSpPr/>
          <p:nvPr/>
        </p:nvGrpSpPr>
        <p:grpSpPr>
          <a:xfrm>
            <a:off x="-7046" y="0"/>
            <a:ext cx="12189932" cy="6858000"/>
            <a:chOff x="-7046" y="0"/>
            <a:chExt cx="2801924" cy="4443984"/>
          </a:xfrm>
          <a:solidFill>
            <a:schemeClr val="bg2">
              <a:lumMod val="85000"/>
            </a:schemeClr>
          </a:solidFill>
        </p:grpSpPr>
        <p:sp>
          <p:nvSpPr>
            <p:cNvPr id="17" name="Rectangle: Rounded Corners 16">
              <a:extLst>
                <a:ext uri="{FF2B5EF4-FFF2-40B4-BE49-F238E27FC236}">
                  <a16:creationId xmlns:a16="http://schemas.microsoft.com/office/drawing/2014/main" id="{89089CA0-3767-2947-ECE3-04C896F11542}"/>
                </a:ext>
              </a:extLst>
            </p:cNvPr>
            <p:cNvSpPr/>
            <p:nvPr/>
          </p:nvSpPr>
          <p:spPr>
            <a:xfrm>
              <a:off x="-7046" y="0"/>
              <a:ext cx="2801924" cy="4443984"/>
            </a:xfrm>
            <a:prstGeom prst="roundRect">
              <a:avLst>
                <a:gd name="adj" fmla="val 1869"/>
              </a:avLst>
            </a:prstGeom>
            <a:grpFill/>
            <a:ln>
              <a:noFill/>
            </a:ln>
            <a:effectLst>
              <a:outerShdw blurRad="127000" dist="50800" dir="5400000" algn="ctr" rotWithShape="0">
                <a:srgbClr val="000000">
                  <a:alpha val="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8FBFE"/>
                </a:solidFill>
                <a:effectLst/>
                <a:uLnTx/>
                <a:uFillTx/>
                <a:latin typeface="Aptos"/>
                <a:ea typeface="+mn-ea"/>
                <a:cs typeface="+mn-cs"/>
              </a:endParaRPr>
            </a:p>
          </p:txBody>
        </p:sp>
        <p:pic>
          <p:nvPicPr>
            <p:cNvPr id="18" name="SlideBazzar_Icons_132043635692251061">
              <a:extLst>
                <a:ext uri="{FF2B5EF4-FFF2-40B4-BE49-F238E27FC236}">
                  <a16:creationId xmlns:a16="http://schemas.microsoft.com/office/drawing/2014/main" id="{20A41989-C39A-E47C-E551-D11B3598AE33}"/>
                </a:ext>
              </a:extLst>
            </p:cNvPr>
            <p:cNvPicPr>
              <a:picLocks/>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1627" y="538425"/>
              <a:ext cx="664578" cy="664578"/>
            </a:xfrm>
            <a:prstGeom prst="rect">
              <a:avLst/>
            </a:prstGeom>
          </p:spPr>
        </p:pic>
      </p:grpSp>
      <p:pic>
        <p:nvPicPr>
          <p:cNvPr id="5" name="Picture 4" descr="Solar panel - Wikipedia">
            <a:extLst>
              <a:ext uri="{FF2B5EF4-FFF2-40B4-BE49-F238E27FC236}">
                <a16:creationId xmlns:a16="http://schemas.microsoft.com/office/drawing/2014/main" id="{9143623D-80AA-514B-1235-43D62FEB8315}"/>
              </a:ext>
            </a:extLst>
          </p:cNvPr>
          <p:cNvPicPr>
            <a:picLocks noChangeAspect="1" noChangeArrowheads="1"/>
          </p:cNvPicPr>
          <p:nvPr/>
        </p:nvPicPr>
        <p:blipFill rotWithShape="1">
          <a:blip r:embed="rId4" cstate="print">
            <a:alphaModFix amt="35000"/>
            <a:extLst>
              <a:ext uri="{28A0092B-C50C-407E-A947-70E740481C1C}">
                <a14:useLocalDpi xmlns:a14="http://schemas.microsoft.com/office/drawing/2010/main" val="0"/>
              </a:ext>
            </a:extLst>
          </a:blip>
          <a:srcRect l="31650" t="-180" r="50887" b="180"/>
          <a:stretch/>
        </p:blipFill>
        <p:spPr bwMode="auto">
          <a:xfrm>
            <a:off x="6154888" y="-1825"/>
            <a:ext cx="186889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WEPTOS">
            <a:extLst>
              <a:ext uri="{FF2B5EF4-FFF2-40B4-BE49-F238E27FC236}">
                <a16:creationId xmlns:a16="http://schemas.microsoft.com/office/drawing/2014/main" id="{C211E70B-60A3-3D0C-3B5A-14F452EA0369}"/>
              </a:ext>
            </a:extLst>
          </p:cNvPr>
          <p:cNvPicPr>
            <a:picLocks noChangeAspect="1" noChangeArrowheads="1"/>
          </p:cNvPicPr>
          <p:nvPr/>
        </p:nvPicPr>
        <p:blipFill rotWithShape="1">
          <a:blip r:embed="rId5" cstate="print">
            <a:alphaModFix amt="35000"/>
            <a:extLst>
              <a:ext uri="{28A0092B-C50C-407E-A947-70E740481C1C}">
                <a14:useLocalDpi xmlns:a14="http://schemas.microsoft.com/office/drawing/2010/main" val="0"/>
              </a:ext>
            </a:extLst>
          </a:blip>
          <a:srcRect l="4719" t="53" r="78237" b="-53"/>
          <a:stretch/>
        </p:blipFill>
        <p:spPr bwMode="auto">
          <a:xfrm>
            <a:off x="4146119" y="-1825"/>
            <a:ext cx="200464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rtificial island to power Europe">
            <a:extLst>
              <a:ext uri="{FF2B5EF4-FFF2-40B4-BE49-F238E27FC236}">
                <a16:creationId xmlns:a16="http://schemas.microsoft.com/office/drawing/2014/main" id="{409B236D-DE66-C7ED-D25A-D25BB5AAD218}"/>
              </a:ext>
            </a:extLst>
          </p:cNvPr>
          <p:cNvPicPr>
            <a:picLocks noChangeAspect="1" noChangeArrowheads="1"/>
          </p:cNvPicPr>
          <p:nvPr/>
        </p:nvPicPr>
        <p:blipFill rotWithShape="1">
          <a:blip r:embed="rId6" cstate="print">
            <a:alphaModFix amt="35000"/>
            <a:extLst>
              <a:ext uri="{28A0092B-C50C-407E-A947-70E740481C1C}">
                <a14:useLocalDpi xmlns:a14="http://schemas.microsoft.com/office/drawing/2010/main" val="0"/>
              </a:ext>
            </a:extLst>
          </a:blip>
          <a:srcRect l="45735" r="34146"/>
          <a:stretch/>
        </p:blipFill>
        <p:spPr bwMode="auto">
          <a:xfrm>
            <a:off x="9114" y="-1825"/>
            <a:ext cx="2077998" cy="68580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How Do Transformers Work? | Cache Valley Electric">
            <a:extLst>
              <a:ext uri="{FF2B5EF4-FFF2-40B4-BE49-F238E27FC236}">
                <a16:creationId xmlns:a16="http://schemas.microsoft.com/office/drawing/2014/main" id="{B7E4EE4F-1A6E-19F9-4E98-E4445916C35E}"/>
              </a:ext>
            </a:extLst>
          </p:cNvPr>
          <p:cNvPicPr>
            <a:picLocks noChangeAspect="1" noChangeArrowheads="1"/>
          </p:cNvPicPr>
          <p:nvPr/>
        </p:nvPicPr>
        <p:blipFill rotWithShape="1">
          <a:blip r:embed="rId7">
            <a:alphaModFix amt="35000"/>
            <a:extLst>
              <a:ext uri="{28A0092B-C50C-407E-A947-70E740481C1C}">
                <a14:useLocalDpi xmlns:a14="http://schemas.microsoft.com/office/drawing/2010/main" val="0"/>
              </a:ext>
            </a:extLst>
          </a:blip>
          <a:srcRect l="35743" t="27" r="43404" b="-27"/>
          <a:stretch/>
        </p:blipFill>
        <p:spPr bwMode="auto">
          <a:xfrm>
            <a:off x="10111498" y="-1825"/>
            <a:ext cx="2077998" cy="6858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Problems of Aging Electrical Systems">
            <a:extLst>
              <a:ext uri="{FF2B5EF4-FFF2-40B4-BE49-F238E27FC236}">
                <a16:creationId xmlns:a16="http://schemas.microsoft.com/office/drawing/2014/main" id="{DC33F137-D39C-C7E8-F0B9-35CC267AEB70}"/>
              </a:ext>
            </a:extLst>
          </p:cNvPr>
          <p:cNvPicPr>
            <a:picLocks noChangeAspect="1" noChangeArrowheads="1"/>
          </p:cNvPicPr>
          <p:nvPr/>
        </p:nvPicPr>
        <p:blipFill rotWithShape="1">
          <a:blip r:embed="rId8">
            <a:alphaModFix amt="35000"/>
            <a:extLst>
              <a:ext uri="{28A0092B-C50C-407E-A947-70E740481C1C}">
                <a14:useLocalDpi xmlns:a14="http://schemas.microsoft.com/office/drawing/2010/main" val="0"/>
              </a:ext>
            </a:extLst>
          </a:blip>
          <a:srcRect l="60613" r="19205"/>
          <a:stretch/>
        </p:blipFill>
        <p:spPr bwMode="auto">
          <a:xfrm>
            <a:off x="8016602" y="1825"/>
            <a:ext cx="2094895" cy="68561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Why are wind turbines being switched off?">
            <a:extLst>
              <a:ext uri="{FF2B5EF4-FFF2-40B4-BE49-F238E27FC236}">
                <a16:creationId xmlns:a16="http://schemas.microsoft.com/office/drawing/2014/main" id="{725D5CAA-44A5-AAAE-DF3B-E80AE2568B98}"/>
              </a:ext>
            </a:extLst>
          </p:cNvPr>
          <p:cNvPicPr>
            <a:picLocks noChangeAspect="1" noChangeArrowheads="1"/>
          </p:cNvPicPr>
          <p:nvPr/>
        </p:nvPicPr>
        <p:blipFill rotWithShape="1">
          <a:blip r:embed="rId9">
            <a:alphaModFix amt="35000"/>
            <a:extLst>
              <a:ext uri="{28A0092B-C50C-407E-A947-70E740481C1C}">
                <a14:useLocalDpi xmlns:a14="http://schemas.microsoft.com/office/drawing/2010/main" val="0"/>
              </a:ext>
            </a:extLst>
          </a:blip>
          <a:srcRect l="6600" t="27" r="76470" b="-27"/>
          <a:stretch/>
        </p:blipFill>
        <p:spPr bwMode="auto">
          <a:xfrm>
            <a:off x="2077941" y="-1825"/>
            <a:ext cx="2064049"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7">
            <a:extLst>
              <a:ext uri="{FF2B5EF4-FFF2-40B4-BE49-F238E27FC236}">
                <a16:creationId xmlns:a16="http://schemas.microsoft.com/office/drawing/2014/main" id="{65A2D553-8CDC-3B97-5DDB-7B628E14A9BA}"/>
              </a:ext>
            </a:extLst>
          </p:cNvPr>
          <p:cNvSpPr txBox="1"/>
          <p:nvPr/>
        </p:nvSpPr>
        <p:spPr>
          <a:xfrm rot="5400000">
            <a:off x="-2348168" y="2827009"/>
            <a:ext cx="6757323" cy="1200329"/>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US" sz="8000" b="1" i="0" u="none" strike="noStrike" kern="1200" cap="none" spc="0" normalizeH="0" baseline="0" noProof="0">
                <a:ln>
                  <a:noFill/>
                </a:ln>
                <a:solidFill>
                  <a:srgbClr val="F8FBFE"/>
                </a:solidFill>
                <a:effectLst/>
                <a:uLnTx/>
                <a:uFillTx/>
                <a:latin typeface="Nexa Bold"/>
                <a:ea typeface="+mn-ea"/>
                <a:cs typeface="+mn-cs"/>
              </a:rPr>
              <a:t>BEng Civil</a:t>
            </a:r>
          </a:p>
        </p:txBody>
      </p:sp>
      <p:sp>
        <p:nvSpPr>
          <p:cNvPr id="12" name="TextBox 18">
            <a:extLst>
              <a:ext uri="{FF2B5EF4-FFF2-40B4-BE49-F238E27FC236}">
                <a16:creationId xmlns:a16="http://schemas.microsoft.com/office/drawing/2014/main" id="{2AD5DEBF-1C12-8C50-6DE5-51AA288B3F7F}"/>
              </a:ext>
            </a:extLst>
          </p:cNvPr>
          <p:cNvSpPr txBox="1"/>
          <p:nvPr/>
        </p:nvSpPr>
        <p:spPr>
          <a:xfrm rot="5400000">
            <a:off x="-284121" y="2757758"/>
            <a:ext cx="6757323" cy="133882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US" sz="9000" b="1" i="0" u="none" strike="noStrike" kern="1200" cap="none" spc="0" normalizeH="0" baseline="0" noProof="0">
                <a:ln>
                  <a:noFill/>
                </a:ln>
                <a:solidFill>
                  <a:srgbClr val="F8FBFE"/>
                </a:solidFill>
                <a:effectLst/>
                <a:uLnTx/>
                <a:uFillTx/>
                <a:latin typeface="Nexa Bold" panose="02000000000000000000" pitchFamily="50" charset="0"/>
                <a:ea typeface="+mn-ea"/>
                <a:cs typeface="+mn-cs"/>
              </a:rPr>
              <a:t>MEng Mech 3</a:t>
            </a:r>
          </a:p>
        </p:txBody>
      </p:sp>
      <p:sp>
        <p:nvSpPr>
          <p:cNvPr id="13" name="TextBox 19">
            <a:extLst>
              <a:ext uri="{FF2B5EF4-FFF2-40B4-BE49-F238E27FC236}">
                <a16:creationId xmlns:a16="http://schemas.microsoft.com/office/drawing/2014/main" id="{6D27F08F-D2EE-841A-DA20-3F7589423B0D}"/>
              </a:ext>
            </a:extLst>
          </p:cNvPr>
          <p:cNvSpPr txBox="1"/>
          <p:nvPr/>
        </p:nvSpPr>
        <p:spPr>
          <a:xfrm rot="5400000">
            <a:off x="1697776" y="2667697"/>
            <a:ext cx="6757323" cy="142192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US" sz="9600" b="1" i="0" u="none" strike="noStrike" kern="1200" cap="none" spc="0" normalizeH="0" baseline="0" noProof="0">
                <a:ln>
                  <a:noFill/>
                </a:ln>
                <a:solidFill>
                  <a:srgbClr val="F8FBFE"/>
                </a:solidFill>
                <a:effectLst/>
                <a:uLnTx/>
                <a:uFillTx/>
                <a:latin typeface="Nexa Bold" panose="02000000000000000000" pitchFamily="50" charset="0"/>
                <a:ea typeface="+mn-ea"/>
                <a:cs typeface="+mn-cs"/>
              </a:rPr>
              <a:t>BEng Mech 3</a:t>
            </a:r>
          </a:p>
        </p:txBody>
      </p:sp>
      <p:sp>
        <p:nvSpPr>
          <p:cNvPr id="14" name="TextBox 20">
            <a:extLst>
              <a:ext uri="{FF2B5EF4-FFF2-40B4-BE49-F238E27FC236}">
                <a16:creationId xmlns:a16="http://schemas.microsoft.com/office/drawing/2014/main" id="{CD409FBC-892B-3D1A-AC08-C41B7E035AA5}"/>
              </a:ext>
            </a:extLst>
          </p:cNvPr>
          <p:cNvSpPr txBox="1"/>
          <p:nvPr/>
        </p:nvSpPr>
        <p:spPr>
          <a:xfrm rot="5400000">
            <a:off x="3568995" y="2664047"/>
            <a:ext cx="6757323" cy="142192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US" sz="9600" b="1" i="0" u="none" strike="noStrike" kern="1200" cap="none" spc="0" normalizeH="0" baseline="0" noProof="0">
                <a:ln>
                  <a:noFill/>
                </a:ln>
                <a:solidFill>
                  <a:srgbClr val="F8FBFE"/>
                </a:solidFill>
                <a:effectLst/>
                <a:uLnTx/>
                <a:uFillTx/>
                <a:latin typeface="Nexa Bold" panose="02000000000000000000" pitchFamily="50" charset="0"/>
                <a:ea typeface="+mn-ea"/>
                <a:cs typeface="+mn-cs"/>
              </a:rPr>
              <a:t>BEng Mech 4</a:t>
            </a:r>
          </a:p>
        </p:txBody>
      </p:sp>
      <p:sp>
        <p:nvSpPr>
          <p:cNvPr id="15" name="TextBox 21">
            <a:extLst>
              <a:ext uri="{FF2B5EF4-FFF2-40B4-BE49-F238E27FC236}">
                <a16:creationId xmlns:a16="http://schemas.microsoft.com/office/drawing/2014/main" id="{190A99C4-AB61-25ED-667E-933B8903EDCD}"/>
              </a:ext>
            </a:extLst>
          </p:cNvPr>
          <p:cNvSpPr txBox="1"/>
          <p:nvPr/>
        </p:nvSpPr>
        <p:spPr>
          <a:xfrm rot="5400000">
            <a:off x="5759284" y="2716209"/>
            <a:ext cx="6757323" cy="142192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US" sz="9600" b="1" i="0" u="none" strike="noStrike" kern="1200" cap="none" spc="0" normalizeH="0" baseline="0" noProof="0">
                <a:ln>
                  <a:noFill/>
                </a:ln>
                <a:solidFill>
                  <a:srgbClr val="F8FBFE"/>
                </a:solidFill>
                <a:effectLst/>
                <a:uLnTx/>
                <a:uFillTx/>
                <a:latin typeface="Nexa Bold" panose="02000000000000000000" pitchFamily="50" charset="0"/>
                <a:ea typeface="+mn-ea"/>
                <a:cs typeface="+mn-cs"/>
              </a:rPr>
              <a:t>BEng EESE</a:t>
            </a:r>
          </a:p>
        </p:txBody>
      </p:sp>
      <p:sp>
        <p:nvSpPr>
          <p:cNvPr id="16" name="TextBox 23">
            <a:extLst>
              <a:ext uri="{FF2B5EF4-FFF2-40B4-BE49-F238E27FC236}">
                <a16:creationId xmlns:a16="http://schemas.microsoft.com/office/drawing/2014/main" id="{FAF0B552-EA93-80A6-2D1F-ED7164E28EB4}"/>
              </a:ext>
            </a:extLst>
          </p:cNvPr>
          <p:cNvSpPr txBox="1"/>
          <p:nvPr/>
        </p:nvSpPr>
        <p:spPr>
          <a:xfrm rot="5400000">
            <a:off x="7609094" y="2757758"/>
            <a:ext cx="7164394" cy="133882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US" sz="9000" b="1" i="0" u="none" strike="noStrike" kern="1200" cap="none" spc="0" normalizeH="0" baseline="0" noProof="0">
                <a:ln>
                  <a:noFill/>
                </a:ln>
                <a:solidFill>
                  <a:srgbClr val="F8FBFE"/>
                </a:solidFill>
                <a:effectLst/>
                <a:uLnTx/>
                <a:uFillTx/>
                <a:latin typeface="Nexa Bold" panose="02000000000000000000" pitchFamily="50" charset="0"/>
                <a:ea typeface="+mn-ea"/>
                <a:cs typeface="+mn-cs"/>
              </a:rPr>
              <a:t>MEng EESE</a:t>
            </a:r>
          </a:p>
        </p:txBody>
      </p:sp>
    </p:spTree>
    <p:extLst>
      <p:ext uri="{BB962C8B-B14F-4D97-AF65-F5344CB8AC3E}">
        <p14:creationId xmlns:p14="http://schemas.microsoft.com/office/powerpoint/2010/main" val="93361725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5F8C52-3466-45D9-8891-683E7127ED1A}"/>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76EE068F-8CC1-3B21-6337-7B9009F29FA9}"/>
              </a:ext>
            </a:extLst>
          </p:cNvPr>
          <p:cNvGrpSpPr/>
          <p:nvPr/>
        </p:nvGrpSpPr>
        <p:grpSpPr>
          <a:xfrm>
            <a:off x="-7046" y="0"/>
            <a:ext cx="12189932" cy="6858000"/>
            <a:chOff x="-7046" y="0"/>
            <a:chExt cx="2801924" cy="4443984"/>
          </a:xfrm>
          <a:solidFill>
            <a:schemeClr val="bg2">
              <a:lumMod val="85000"/>
            </a:schemeClr>
          </a:solidFill>
        </p:grpSpPr>
        <p:sp>
          <p:nvSpPr>
            <p:cNvPr id="17" name="Rectangle: Rounded Corners 16">
              <a:extLst>
                <a:ext uri="{FF2B5EF4-FFF2-40B4-BE49-F238E27FC236}">
                  <a16:creationId xmlns:a16="http://schemas.microsoft.com/office/drawing/2014/main" id="{95546B3A-B654-274E-059B-5105BFF9DE9D}"/>
                </a:ext>
              </a:extLst>
            </p:cNvPr>
            <p:cNvSpPr/>
            <p:nvPr/>
          </p:nvSpPr>
          <p:spPr>
            <a:xfrm>
              <a:off x="-7046" y="0"/>
              <a:ext cx="2801924" cy="4443984"/>
            </a:xfrm>
            <a:prstGeom prst="roundRect">
              <a:avLst>
                <a:gd name="adj" fmla="val 1869"/>
              </a:avLst>
            </a:prstGeom>
            <a:grpFill/>
            <a:ln>
              <a:noFill/>
            </a:ln>
            <a:effectLst>
              <a:outerShdw blurRad="127000" dist="50800" dir="5400000" algn="ctr" rotWithShape="0">
                <a:srgbClr val="000000">
                  <a:alpha val="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8FBFE"/>
                </a:solidFill>
                <a:effectLst/>
                <a:uLnTx/>
                <a:uFillTx/>
                <a:latin typeface="Aptos"/>
                <a:ea typeface="+mn-ea"/>
                <a:cs typeface="+mn-cs"/>
              </a:endParaRPr>
            </a:p>
          </p:txBody>
        </p:sp>
        <p:pic>
          <p:nvPicPr>
            <p:cNvPr id="18" name="SlideBazzar_Icons_132043635692251061">
              <a:extLst>
                <a:ext uri="{FF2B5EF4-FFF2-40B4-BE49-F238E27FC236}">
                  <a16:creationId xmlns:a16="http://schemas.microsoft.com/office/drawing/2014/main" id="{ACF5ABE8-72F1-7FB5-4C5A-95EFF217CE2A}"/>
                </a:ext>
              </a:extLst>
            </p:cNvPr>
            <p:cNvPicPr>
              <a:picLocks/>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1627" y="538425"/>
              <a:ext cx="664578" cy="664578"/>
            </a:xfrm>
            <a:prstGeom prst="rect">
              <a:avLst/>
            </a:prstGeom>
          </p:spPr>
        </p:pic>
      </p:grpSp>
      <p:pic>
        <p:nvPicPr>
          <p:cNvPr id="5" name="Picture 4" descr="Solar panel - Wikipedia">
            <a:extLst>
              <a:ext uri="{FF2B5EF4-FFF2-40B4-BE49-F238E27FC236}">
                <a16:creationId xmlns:a16="http://schemas.microsoft.com/office/drawing/2014/main" id="{A1DC93A4-3B31-037C-F373-318CC0B7CBA4}"/>
              </a:ext>
            </a:extLst>
          </p:cNvPr>
          <p:cNvPicPr>
            <a:picLocks noChangeAspect="1" noChangeArrowheads="1"/>
          </p:cNvPicPr>
          <p:nvPr/>
        </p:nvPicPr>
        <p:blipFill rotWithShape="1">
          <a:blip r:embed="rId4" cstate="print">
            <a:alphaModFix amt="35000"/>
            <a:extLst>
              <a:ext uri="{28A0092B-C50C-407E-A947-70E740481C1C}">
                <a14:useLocalDpi xmlns:a14="http://schemas.microsoft.com/office/drawing/2010/main" val="0"/>
              </a:ext>
            </a:extLst>
          </a:blip>
          <a:srcRect l="31650" t="-180" r="50887" b="180"/>
          <a:stretch/>
        </p:blipFill>
        <p:spPr bwMode="auto">
          <a:xfrm>
            <a:off x="12642030" y="-50336"/>
            <a:ext cx="186889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WEPTOS">
            <a:extLst>
              <a:ext uri="{FF2B5EF4-FFF2-40B4-BE49-F238E27FC236}">
                <a16:creationId xmlns:a16="http://schemas.microsoft.com/office/drawing/2014/main" id="{143F365A-847F-1C63-7D75-CAC50B0F785E}"/>
              </a:ext>
            </a:extLst>
          </p:cNvPr>
          <p:cNvPicPr>
            <a:picLocks noChangeAspect="1" noChangeArrowheads="1"/>
          </p:cNvPicPr>
          <p:nvPr/>
        </p:nvPicPr>
        <p:blipFill rotWithShape="1">
          <a:blip r:embed="rId5" cstate="print">
            <a:alphaModFix/>
            <a:extLst>
              <a:ext uri="{28A0092B-C50C-407E-A947-70E740481C1C}">
                <a14:useLocalDpi xmlns:a14="http://schemas.microsoft.com/office/drawing/2010/main" val="0"/>
              </a:ext>
            </a:extLst>
          </a:blip>
          <a:srcRect l="-180" t="53" r="21444" b="-53"/>
          <a:stretch/>
        </p:blipFill>
        <p:spPr bwMode="auto">
          <a:xfrm>
            <a:off x="5228068" y="-35818"/>
            <a:ext cx="9260314" cy="692232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rtificial island to power Europe">
            <a:extLst>
              <a:ext uri="{FF2B5EF4-FFF2-40B4-BE49-F238E27FC236}">
                <a16:creationId xmlns:a16="http://schemas.microsoft.com/office/drawing/2014/main" id="{1486010F-3817-EA61-752A-7AD3A8936C5E}"/>
              </a:ext>
            </a:extLst>
          </p:cNvPr>
          <p:cNvPicPr>
            <a:picLocks noChangeAspect="1" noChangeArrowheads="1"/>
          </p:cNvPicPr>
          <p:nvPr/>
        </p:nvPicPr>
        <p:blipFill rotWithShape="1">
          <a:blip r:embed="rId6" cstate="print">
            <a:alphaModFix amt="35000"/>
            <a:extLst>
              <a:ext uri="{28A0092B-C50C-407E-A947-70E740481C1C}">
                <a14:useLocalDpi xmlns:a14="http://schemas.microsoft.com/office/drawing/2010/main" val="0"/>
              </a:ext>
            </a:extLst>
          </a:blip>
          <a:srcRect l="45735" r="34146"/>
          <a:stretch/>
        </p:blipFill>
        <p:spPr bwMode="auto">
          <a:xfrm>
            <a:off x="-4468713" y="-3651"/>
            <a:ext cx="2077998" cy="68580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How Do Transformers Work? | Cache Valley Electric">
            <a:extLst>
              <a:ext uri="{FF2B5EF4-FFF2-40B4-BE49-F238E27FC236}">
                <a16:creationId xmlns:a16="http://schemas.microsoft.com/office/drawing/2014/main" id="{0C1C14E7-9F26-94ED-A3C7-8DDF28C71FAC}"/>
              </a:ext>
            </a:extLst>
          </p:cNvPr>
          <p:cNvPicPr>
            <a:picLocks noChangeAspect="1" noChangeArrowheads="1"/>
          </p:cNvPicPr>
          <p:nvPr/>
        </p:nvPicPr>
        <p:blipFill rotWithShape="1">
          <a:blip r:embed="rId7">
            <a:alphaModFix amt="35000"/>
            <a:extLst>
              <a:ext uri="{28A0092B-C50C-407E-A947-70E740481C1C}">
                <a14:useLocalDpi xmlns:a14="http://schemas.microsoft.com/office/drawing/2010/main" val="0"/>
              </a:ext>
            </a:extLst>
          </a:blip>
          <a:srcRect l="35743" t="27" r="43404" b="-27"/>
          <a:stretch/>
        </p:blipFill>
        <p:spPr bwMode="auto">
          <a:xfrm>
            <a:off x="16598640" y="-50336"/>
            <a:ext cx="2077998" cy="6858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Problems of Aging Electrical Systems">
            <a:extLst>
              <a:ext uri="{FF2B5EF4-FFF2-40B4-BE49-F238E27FC236}">
                <a16:creationId xmlns:a16="http://schemas.microsoft.com/office/drawing/2014/main" id="{48242C8C-7B29-2C84-9F21-7EDAD7A59FE9}"/>
              </a:ext>
            </a:extLst>
          </p:cNvPr>
          <p:cNvPicPr>
            <a:picLocks noChangeAspect="1" noChangeArrowheads="1"/>
          </p:cNvPicPr>
          <p:nvPr/>
        </p:nvPicPr>
        <p:blipFill rotWithShape="1">
          <a:blip r:embed="rId8">
            <a:alphaModFix amt="35000"/>
            <a:extLst>
              <a:ext uri="{28A0092B-C50C-407E-A947-70E740481C1C}">
                <a14:useLocalDpi xmlns:a14="http://schemas.microsoft.com/office/drawing/2010/main" val="0"/>
              </a:ext>
            </a:extLst>
          </a:blip>
          <a:srcRect l="60613" r="19205"/>
          <a:stretch/>
        </p:blipFill>
        <p:spPr bwMode="auto">
          <a:xfrm>
            <a:off x="14503744" y="-46686"/>
            <a:ext cx="2094895" cy="68561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Why are wind turbines being switched off?">
            <a:extLst>
              <a:ext uri="{FF2B5EF4-FFF2-40B4-BE49-F238E27FC236}">
                <a16:creationId xmlns:a16="http://schemas.microsoft.com/office/drawing/2014/main" id="{807DD083-F506-7494-1C4C-611351DD4BD8}"/>
              </a:ext>
            </a:extLst>
          </p:cNvPr>
          <p:cNvPicPr>
            <a:picLocks noChangeAspect="1" noChangeArrowheads="1"/>
          </p:cNvPicPr>
          <p:nvPr/>
        </p:nvPicPr>
        <p:blipFill rotWithShape="1">
          <a:blip r:embed="rId9">
            <a:alphaModFix amt="35000"/>
            <a:extLst>
              <a:ext uri="{28A0092B-C50C-407E-A947-70E740481C1C}">
                <a14:useLocalDpi xmlns:a14="http://schemas.microsoft.com/office/drawing/2010/main" val="0"/>
              </a:ext>
            </a:extLst>
          </a:blip>
          <a:srcRect l="6600" t="27" r="76470" b="-27"/>
          <a:stretch/>
        </p:blipFill>
        <p:spPr bwMode="auto">
          <a:xfrm>
            <a:off x="-2399886" y="-3651"/>
            <a:ext cx="2064049"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7">
            <a:extLst>
              <a:ext uri="{FF2B5EF4-FFF2-40B4-BE49-F238E27FC236}">
                <a16:creationId xmlns:a16="http://schemas.microsoft.com/office/drawing/2014/main" id="{B0CF9E3F-7ED0-FB01-AC30-630533269FC2}"/>
              </a:ext>
            </a:extLst>
          </p:cNvPr>
          <p:cNvSpPr txBox="1"/>
          <p:nvPr/>
        </p:nvSpPr>
        <p:spPr>
          <a:xfrm rot="5400000">
            <a:off x="-6825995" y="2825183"/>
            <a:ext cx="6757323" cy="1200329"/>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US" sz="8000" b="1" i="0" u="none" strike="noStrike" kern="1200" cap="none" spc="0" normalizeH="0" baseline="0" noProof="0">
                <a:ln>
                  <a:noFill/>
                </a:ln>
                <a:solidFill>
                  <a:srgbClr val="F8FBFE"/>
                </a:solidFill>
                <a:effectLst/>
                <a:uLnTx/>
                <a:uFillTx/>
                <a:latin typeface="Nexa Bold"/>
                <a:ea typeface="+mn-ea"/>
                <a:cs typeface="+mn-cs"/>
              </a:rPr>
              <a:t>BEng Civil</a:t>
            </a:r>
          </a:p>
        </p:txBody>
      </p:sp>
      <p:sp>
        <p:nvSpPr>
          <p:cNvPr id="12" name="TextBox 18">
            <a:extLst>
              <a:ext uri="{FF2B5EF4-FFF2-40B4-BE49-F238E27FC236}">
                <a16:creationId xmlns:a16="http://schemas.microsoft.com/office/drawing/2014/main" id="{C17E3485-3A24-4CE4-0DCC-895686E60FB5}"/>
              </a:ext>
            </a:extLst>
          </p:cNvPr>
          <p:cNvSpPr txBox="1"/>
          <p:nvPr/>
        </p:nvSpPr>
        <p:spPr>
          <a:xfrm rot="5400000">
            <a:off x="-4761948" y="2755932"/>
            <a:ext cx="6757323" cy="133882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US" sz="9000" b="1" i="0" u="none" strike="noStrike" kern="1200" cap="none" spc="0" normalizeH="0" baseline="0" noProof="0">
                <a:ln>
                  <a:noFill/>
                </a:ln>
                <a:solidFill>
                  <a:srgbClr val="F8FBFE"/>
                </a:solidFill>
                <a:effectLst/>
                <a:uLnTx/>
                <a:uFillTx/>
                <a:latin typeface="Nexa Bold" panose="02000000000000000000" pitchFamily="50" charset="0"/>
                <a:ea typeface="+mn-ea"/>
                <a:cs typeface="+mn-cs"/>
              </a:rPr>
              <a:t>MEng Mech 3</a:t>
            </a:r>
          </a:p>
        </p:txBody>
      </p:sp>
      <p:sp>
        <p:nvSpPr>
          <p:cNvPr id="14" name="TextBox 20">
            <a:extLst>
              <a:ext uri="{FF2B5EF4-FFF2-40B4-BE49-F238E27FC236}">
                <a16:creationId xmlns:a16="http://schemas.microsoft.com/office/drawing/2014/main" id="{059438CA-E5B4-9FEA-0F36-D1C49CFA21A3}"/>
              </a:ext>
            </a:extLst>
          </p:cNvPr>
          <p:cNvSpPr txBox="1"/>
          <p:nvPr/>
        </p:nvSpPr>
        <p:spPr>
          <a:xfrm rot="5400000">
            <a:off x="10056137" y="2615536"/>
            <a:ext cx="6757323" cy="142192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US" sz="9600" b="1" i="0" u="none" strike="noStrike" kern="1200" cap="none" spc="0" normalizeH="0" baseline="0" noProof="0">
                <a:ln>
                  <a:noFill/>
                </a:ln>
                <a:solidFill>
                  <a:srgbClr val="F8FBFE"/>
                </a:solidFill>
                <a:effectLst/>
                <a:uLnTx/>
                <a:uFillTx/>
                <a:latin typeface="Nexa Bold" panose="02000000000000000000" pitchFamily="50" charset="0"/>
                <a:ea typeface="+mn-ea"/>
                <a:cs typeface="+mn-cs"/>
              </a:rPr>
              <a:t>BEng Mech 4</a:t>
            </a:r>
          </a:p>
        </p:txBody>
      </p:sp>
      <p:sp>
        <p:nvSpPr>
          <p:cNvPr id="15" name="TextBox 21">
            <a:extLst>
              <a:ext uri="{FF2B5EF4-FFF2-40B4-BE49-F238E27FC236}">
                <a16:creationId xmlns:a16="http://schemas.microsoft.com/office/drawing/2014/main" id="{9DC49888-BBAD-AE22-E3D4-391C76E958D6}"/>
              </a:ext>
            </a:extLst>
          </p:cNvPr>
          <p:cNvSpPr txBox="1"/>
          <p:nvPr/>
        </p:nvSpPr>
        <p:spPr>
          <a:xfrm rot="5400000">
            <a:off x="12246426" y="2667698"/>
            <a:ext cx="6757323" cy="142192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US" sz="9600" b="1" i="0" u="none" strike="noStrike" kern="1200" cap="none" spc="0" normalizeH="0" baseline="0" noProof="0">
                <a:ln>
                  <a:noFill/>
                </a:ln>
                <a:solidFill>
                  <a:srgbClr val="F8FBFE"/>
                </a:solidFill>
                <a:effectLst/>
                <a:uLnTx/>
                <a:uFillTx/>
                <a:latin typeface="Nexa Bold" panose="02000000000000000000" pitchFamily="50" charset="0"/>
                <a:ea typeface="+mn-ea"/>
                <a:cs typeface="+mn-cs"/>
              </a:rPr>
              <a:t>BEng EESE</a:t>
            </a:r>
          </a:p>
        </p:txBody>
      </p:sp>
      <p:sp>
        <p:nvSpPr>
          <p:cNvPr id="16" name="TextBox 23">
            <a:extLst>
              <a:ext uri="{FF2B5EF4-FFF2-40B4-BE49-F238E27FC236}">
                <a16:creationId xmlns:a16="http://schemas.microsoft.com/office/drawing/2014/main" id="{A9933337-677A-7286-7B90-B2C6610B1653}"/>
              </a:ext>
            </a:extLst>
          </p:cNvPr>
          <p:cNvSpPr txBox="1"/>
          <p:nvPr/>
        </p:nvSpPr>
        <p:spPr>
          <a:xfrm rot="5400000">
            <a:off x="14096236" y="2709247"/>
            <a:ext cx="7164394" cy="133882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US" sz="9000" b="1" i="0" u="none" strike="noStrike" kern="1200" cap="none" spc="0" normalizeH="0" baseline="0" noProof="0">
                <a:ln>
                  <a:noFill/>
                </a:ln>
                <a:solidFill>
                  <a:srgbClr val="F8FBFE"/>
                </a:solidFill>
                <a:effectLst/>
                <a:uLnTx/>
                <a:uFillTx/>
                <a:latin typeface="Nexa Bold" panose="02000000000000000000" pitchFamily="50" charset="0"/>
                <a:ea typeface="+mn-ea"/>
                <a:cs typeface="+mn-cs"/>
              </a:rPr>
              <a:t>MEng EESE</a:t>
            </a:r>
          </a:p>
        </p:txBody>
      </p:sp>
      <p:sp>
        <p:nvSpPr>
          <p:cNvPr id="2" name="Parallelogram 1">
            <a:extLst>
              <a:ext uri="{FF2B5EF4-FFF2-40B4-BE49-F238E27FC236}">
                <a16:creationId xmlns:a16="http://schemas.microsoft.com/office/drawing/2014/main" id="{562DA213-489E-6878-1AF8-2229F29179D2}"/>
              </a:ext>
            </a:extLst>
          </p:cNvPr>
          <p:cNvSpPr/>
          <p:nvPr/>
        </p:nvSpPr>
        <p:spPr>
          <a:xfrm>
            <a:off x="-1335854" y="-1219229"/>
            <a:ext cx="8211512" cy="9192127"/>
          </a:xfrm>
          <a:prstGeom prst="parallelogram">
            <a:avLst>
              <a:gd name="adj" fmla="val 18553"/>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8FBFE"/>
              </a:solidFill>
              <a:effectLst/>
              <a:uLnTx/>
              <a:uFillTx/>
              <a:latin typeface="Aptos"/>
              <a:ea typeface="+mn-ea"/>
              <a:cs typeface="+mn-cs"/>
            </a:endParaRPr>
          </a:p>
        </p:txBody>
      </p:sp>
      <p:sp>
        <p:nvSpPr>
          <p:cNvPr id="3" name="Rectangle: Rounded Corners 2">
            <a:extLst>
              <a:ext uri="{FF2B5EF4-FFF2-40B4-BE49-F238E27FC236}">
                <a16:creationId xmlns:a16="http://schemas.microsoft.com/office/drawing/2014/main" id="{86B29330-C951-4C55-0588-BCBFA04E034A}"/>
              </a:ext>
            </a:extLst>
          </p:cNvPr>
          <p:cNvSpPr/>
          <p:nvPr/>
        </p:nvSpPr>
        <p:spPr>
          <a:xfrm>
            <a:off x="-136002" y="-53992"/>
            <a:ext cx="12755488" cy="6858000"/>
          </a:xfrm>
          <a:prstGeom prst="roundRect">
            <a:avLst>
              <a:gd name="adj" fmla="val 1869"/>
            </a:avLst>
          </a:prstGeom>
          <a:solidFill>
            <a:schemeClr val="accent1">
              <a:alpha val="19000"/>
            </a:schemeClr>
          </a:solidFill>
          <a:ln>
            <a:noFill/>
          </a:ln>
          <a:effectLst>
            <a:outerShdw blurRad="127000" dist="50800" dir="5400000" algn="ctr" rotWithShape="0">
              <a:srgbClr val="000000">
                <a:alpha val="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C8D28A17-90E8-D63A-9181-0DA72EB1BF71}"/>
              </a:ext>
            </a:extLst>
          </p:cNvPr>
          <p:cNvSpPr txBox="1"/>
          <p:nvPr/>
        </p:nvSpPr>
        <p:spPr>
          <a:xfrm>
            <a:off x="-296144" y="2615133"/>
            <a:ext cx="6757323" cy="535531"/>
          </a:xfrm>
          <a:prstGeom prst="rect">
            <a:avLst/>
          </a:prstGeom>
          <a:noFill/>
          <a:effectLst>
            <a:outerShdw blurRad="63500" sx="102000" sy="102000" algn="ctr" rotWithShape="0">
              <a:prstClr val="black">
                <a:alpha val="40000"/>
              </a:prstClr>
            </a:outerShdw>
          </a:effectLst>
        </p:spPr>
        <p:txBody>
          <a:bodyPr wrap="square" rtlCol="0">
            <a:spAutoFit/>
          </a:bodyPr>
          <a:lstStyle/>
          <a:p>
            <a:pPr algn="ctr">
              <a:lnSpc>
                <a:spcPct val="90000"/>
              </a:lnSpc>
              <a:spcBef>
                <a:spcPts val="1000"/>
              </a:spcBef>
              <a:defRPr/>
            </a:pPr>
            <a:r>
              <a:rPr lang="en-US" sz="3200" b="1">
                <a:solidFill>
                  <a:schemeClr val="bg1"/>
                </a:solidFill>
              </a:rPr>
              <a:t>BEng Mechanical Group 3</a:t>
            </a:r>
          </a:p>
        </p:txBody>
      </p:sp>
      <p:sp>
        <p:nvSpPr>
          <p:cNvPr id="20" name="TextBox 19">
            <a:extLst>
              <a:ext uri="{FF2B5EF4-FFF2-40B4-BE49-F238E27FC236}">
                <a16:creationId xmlns:a16="http://schemas.microsoft.com/office/drawing/2014/main" id="{33DC7DAB-93B0-95D0-7817-7CFFB219098E}"/>
              </a:ext>
            </a:extLst>
          </p:cNvPr>
          <p:cNvSpPr txBox="1"/>
          <p:nvPr/>
        </p:nvSpPr>
        <p:spPr>
          <a:xfrm>
            <a:off x="-494584" y="3366112"/>
            <a:ext cx="7033470" cy="155427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lnSpc>
                <a:spcPct val="150000"/>
              </a:lnSpc>
            </a:pPr>
            <a:r>
              <a:rPr lang="en-US">
                <a:solidFill>
                  <a:schemeClr val="bg1"/>
                </a:solidFill>
                <a:cs typeface="Arial" panose="020B0604020202020204" pitchFamily="34" charset="0"/>
              </a:rPr>
              <a:t>Dayan Rashid – 2327864</a:t>
            </a:r>
          </a:p>
          <a:p>
            <a:pPr algn="ctr">
              <a:lnSpc>
                <a:spcPct val="150000"/>
              </a:lnSpc>
            </a:pPr>
            <a:endParaRPr lang="en-US">
              <a:solidFill>
                <a:schemeClr val="bg1"/>
              </a:solidFill>
              <a:cs typeface="Arial" panose="020B0604020202020204" pitchFamily="34" charset="0"/>
            </a:endParaRPr>
          </a:p>
          <a:p>
            <a:pPr algn="ctr">
              <a:lnSpc>
                <a:spcPct val="150000"/>
              </a:lnSpc>
            </a:pPr>
            <a:r>
              <a:rPr lang="en-US" err="1">
                <a:solidFill>
                  <a:schemeClr val="bg1"/>
                </a:solidFill>
                <a:cs typeface="Arial" panose="020B0604020202020204" pitchFamily="34" charset="0"/>
              </a:rPr>
              <a:t>Xiaomin</a:t>
            </a:r>
            <a:r>
              <a:rPr lang="en-US">
                <a:solidFill>
                  <a:schemeClr val="bg1"/>
                </a:solidFill>
                <a:cs typeface="Arial" panose="020B0604020202020204" pitchFamily="34" charset="0"/>
              </a:rPr>
              <a:t> Zhang</a:t>
            </a:r>
          </a:p>
          <a:p>
            <a:endParaRPr lang="en-US" sz="1400">
              <a:cs typeface="Calibri"/>
            </a:endParaRPr>
          </a:p>
        </p:txBody>
      </p:sp>
      <p:sp>
        <p:nvSpPr>
          <p:cNvPr id="21" name="TextBox 20">
            <a:extLst>
              <a:ext uri="{FF2B5EF4-FFF2-40B4-BE49-F238E27FC236}">
                <a16:creationId xmlns:a16="http://schemas.microsoft.com/office/drawing/2014/main" id="{62550BEE-89E0-5246-5DF1-B91CD09090A2}"/>
              </a:ext>
            </a:extLst>
          </p:cNvPr>
          <p:cNvSpPr txBox="1"/>
          <p:nvPr/>
        </p:nvSpPr>
        <p:spPr>
          <a:xfrm>
            <a:off x="-757985" y="1169676"/>
            <a:ext cx="7964166" cy="1095941"/>
          </a:xfrm>
          <a:prstGeom prst="rect">
            <a:avLst/>
          </a:prstGeom>
          <a:noFill/>
          <a:effectLst>
            <a:outerShdw blurRad="63500" sx="102000" sy="102000" algn="ctr" rotWithShape="0">
              <a:prstClr val="black">
                <a:alpha val="40000"/>
              </a:prstClr>
            </a:outerShdw>
          </a:effectLst>
        </p:spPr>
        <p:txBody>
          <a:bodyPr wrap="square" rtlCol="0">
            <a:spAutoFit/>
          </a:bodyPr>
          <a:lstStyle/>
          <a:p>
            <a:pPr algn="ctr">
              <a:lnSpc>
                <a:spcPct val="90000"/>
              </a:lnSpc>
              <a:spcBef>
                <a:spcPts val="1000"/>
              </a:spcBef>
              <a:defRPr/>
            </a:pPr>
            <a:r>
              <a:rPr lang="en-US" sz="7200" b="1">
                <a:solidFill>
                  <a:schemeClr val="bg1"/>
                </a:solidFill>
              </a:rPr>
              <a:t>WEC Devices</a:t>
            </a:r>
          </a:p>
        </p:txBody>
      </p:sp>
      <p:sp>
        <p:nvSpPr>
          <p:cNvPr id="13" name="TextBox 12">
            <a:extLst>
              <a:ext uri="{FF2B5EF4-FFF2-40B4-BE49-F238E27FC236}">
                <a16:creationId xmlns:a16="http://schemas.microsoft.com/office/drawing/2014/main" id="{DE191228-439E-5DB9-DFEC-11AED64CC11A}"/>
              </a:ext>
            </a:extLst>
          </p:cNvPr>
          <p:cNvSpPr txBox="1"/>
          <p:nvPr/>
        </p:nvSpPr>
        <p:spPr>
          <a:xfrm>
            <a:off x="-6546" y="6319770"/>
            <a:ext cx="7402283"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solidFill>
                  <a:schemeClr val="bg1"/>
                </a:solidFill>
              </a:rPr>
              <a:t>https://www.openpr.com/news/3354175/wave-energy-converter-market-to-grow-with-a-cagr-of-5-19-through</a:t>
            </a:r>
          </a:p>
        </p:txBody>
      </p:sp>
    </p:spTree>
    <p:extLst>
      <p:ext uri="{BB962C8B-B14F-4D97-AF65-F5344CB8AC3E}">
        <p14:creationId xmlns:p14="http://schemas.microsoft.com/office/powerpoint/2010/main" val="221640901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B8A23A-6BC5-4626-BDEE-461F4691E2A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D12A095-9609-4CEF-9666-363D8F4948CA}"/>
              </a:ext>
            </a:extLst>
          </p:cNvPr>
          <p:cNvSpPr/>
          <p:nvPr/>
        </p:nvSpPr>
        <p:spPr>
          <a:xfrm>
            <a:off x="-38400" y="418213"/>
            <a:ext cx="3824142" cy="719825"/>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8FBFE"/>
              </a:solidFill>
              <a:effectLst/>
              <a:uLnTx/>
              <a:uFillTx/>
              <a:latin typeface="Aptos"/>
              <a:ea typeface="+mn-ea"/>
              <a:cs typeface="+mn-cs"/>
            </a:endParaRPr>
          </a:p>
        </p:txBody>
      </p:sp>
      <p:sp>
        <p:nvSpPr>
          <p:cNvPr id="7" name="Title 6">
            <a:extLst>
              <a:ext uri="{FF2B5EF4-FFF2-40B4-BE49-F238E27FC236}">
                <a16:creationId xmlns:a16="http://schemas.microsoft.com/office/drawing/2014/main" id="{C3A4D60D-5B29-EA16-FFF3-29AB414D5D5F}"/>
              </a:ext>
            </a:extLst>
          </p:cNvPr>
          <p:cNvSpPr>
            <a:spLocks noGrp="1"/>
          </p:cNvSpPr>
          <p:nvPr>
            <p:ph type="title"/>
          </p:nvPr>
        </p:nvSpPr>
        <p:spPr>
          <a:xfrm>
            <a:off x="-73982" y="218697"/>
            <a:ext cx="3785741" cy="1161999"/>
          </a:xfrm>
        </p:spPr>
        <p:txBody>
          <a:bodyPr>
            <a:noAutofit/>
          </a:bodyPr>
          <a:lstStyle/>
          <a:p>
            <a:pPr algn="ctr"/>
            <a:r>
              <a:rPr lang="en-GB" b="1">
                <a:effectLst>
                  <a:outerShdw blurRad="38100" dist="38100" dir="2700000" algn="tl">
                    <a:srgbClr val="000000">
                      <a:alpha val="43137"/>
                    </a:srgbClr>
                  </a:outerShdw>
                </a:effectLst>
              </a:rPr>
              <a:t>PROJECT 		     SCOPE</a:t>
            </a:r>
          </a:p>
        </p:txBody>
      </p:sp>
      <p:sp>
        <p:nvSpPr>
          <p:cNvPr id="4" name="Rectangle 3">
            <a:extLst>
              <a:ext uri="{FF2B5EF4-FFF2-40B4-BE49-F238E27FC236}">
                <a16:creationId xmlns:a16="http://schemas.microsoft.com/office/drawing/2014/main" id="{4DB089DA-9C09-49E1-9B3B-DAF98B9E5AB0}"/>
              </a:ext>
            </a:extLst>
          </p:cNvPr>
          <p:cNvSpPr/>
          <p:nvPr/>
        </p:nvSpPr>
        <p:spPr>
          <a:xfrm>
            <a:off x="5777809" y="7330"/>
            <a:ext cx="6503581" cy="6858002"/>
          </a:xfrm>
          <a:prstGeom prst="rect">
            <a:avLst/>
          </a:prstGeom>
          <a:solidFill>
            <a:srgbClr val="13587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8FBFE"/>
              </a:solidFill>
              <a:effectLst/>
              <a:uLnTx/>
              <a:uFillTx/>
              <a:latin typeface="Aptos"/>
              <a:ea typeface="+mn-ea"/>
              <a:cs typeface="+mn-cs"/>
            </a:endParaRPr>
          </a:p>
        </p:txBody>
      </p:sp>
      <p:sp>
        <p:nvSpPr>
          <p:cNvPr id="10" name="TextBox 9">
            <a:extLst>
              <a:ext uri="{FF2B5EF4-FFF2-40B4-BE49-F238E27FC236}">
                <a16:creationId xmlns:a16="http://schemas.microsoft.com/office/drawing/2014/main" id="{C0411F6F-472E-4C0F-848B-9B99BF17168E}"/>
              </a:ext>
            </a:extLst>
          </p:cNvPr>
          <p:cNvSpPr txBox="1"/>
          <p:nvPr/>
        </p:nvSpPr>
        <p:spPr>
          <a:xfrm>
            <a:off x="333905" y="1528007"/>
            <a:ext cx="5043747" cy="5078313"/>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a:ln>
                  <a:noFill/>
                </a:ln>
                <a:solidFill>
                  <a:prstClr val="black"/>
                </a:solidFill>
                <a:effectLst/>
                <a:uLnTx/>
                <a:uFillTx/>
                <a:latin typeface="Aptos"/>
                <a:ea typeface="Adobe Fan Heiti Std B" panose="020B0700000000000000" pitchFamily="34" charset="-128"/>
                <a:cs typeface="Calibri" panose="020F0502020204030204" pitchFamily="34" charset="0"/>
              </a:rPr>
              <a:t>Group Objectives: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ptos"/>
                <a:ea typeface="Adobe Fan Heiti Std B" panose="020B0700000000000000" pitchFamily="34" charset="-128"/>
                <a:cs typeface="Calibri" panose="020F0502020204030204" pitchFamily="34" charset="0"/>
              </a:rPr>
              <a:t>To design a wave energy converter system that integrates with a wind turbine to create a sustainable amount of energy for the offshore island.</a:t>
            </a:r>
            <a:endParaRPr kumimoji="0" lang="en-GB" b="0" i="0" u="none" strike="noStrike" kern="1200" cap="none" spc="0" normalizeH="0" baseline="0" noProof="0">
              <a:ln>
                <a:noFill/>
              </a:ln>
              <a:effectLst/>
              <a:uLnTx/>
              <a:uFillTx/>
              <a:latin typeface="Aptos"/>
              <a:ea typeface="Adobe Fan Heiti Std B" panose="020B0700000000000000" pitchFamily="34" charset="-128"/>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b="0" i="0" u="none" strike="noStrike" kern="1200" cap="none" spc="0" normalizeH="0" baseline="0" noProof="0">
              <a:ln>
                <a:noFill/>
              </a:ln>
              <a:solidFill>
                <a:prstClr val="black"/>
              </a:solidFill>
              <a:effectLst/>
              <a:uLnTx/>
              <a:uFillTx/>
              <a:latin typeface="Aptos"/>
              <a:ea typeface="Adobe Fan Heiti Std B" panose="020B0700000000000000" pitchFamily="34" charset="-128"/>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a:ln>
                  <a:noFill/>
                </a:ln>
                <a:solidFill>
                  <a:prstClr val="black"/>
                </a:solidFill>
                <a:effectLst/>
                <a:uLnTx/>
                <a:uFillTx/>
                <a:latin typeface="Aptos"/>
                <a:ea typeface="Adobe Fan Heiti Std B" panose="020B0700000000000000" pitchFamily="34" charset="-128"/>
                <a:cs typeface="Calibri" panose="020F0502020204030204" pitchFamily="34" charset="0"/>
              </a:rPr>
              <a:t>Where does this fit into the wider project?</a:t>
            </a:r>
          </a:p>
          <a:p>
            <a:pPr marL="742950" lvl="1" indent="-285750">
              <a:buFont typeface="Arial" panose="020B0604020202020204" pitchFamily="34" charset="0"/>
              <a:buChar char="•"/>
              <a:defRPr/>
            </a:pPr>
            <a:r>
              <a:rPr kumimoji="0" lang="en-GB" b="0" i="0" u="none" strike="noStrike" kern="1200" cap="none" spc="0" normalizeH="0" baseline="0" noProof="0">
                <a:ln>
                  <a:noFill/>
                </a:ln>
                <a:effectLst/>
                <a:uLnTx/>
                <a:uFillTx/>
                <a:latin typeface="Aptos"/>
                <a:ea typeface="+mn-ea"/>
                <a:cs typeface="+mn-cs"/>
              </a:rPr>
              <a:t>Diversifies the energy portfolio of the plant</a:t>
            </a:r>
          </a:p>
          <a:p>
            <a:pPr marL="742950" lvl="1" indent="-285750">
              <a:buFont typeface="Arial" panose="020B0604020202020204" pitchFamily="34" charset="0"/>
              <a:buChar char="•"/>
              <a:defRPr/>
            </a:pPr>
            <a:r>
              <a:rPr lang="en-GB">
                <a:latin typeface="Aptos"/>
              </a:rPr>
              <a:t>Reduces environmental impact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b="0" i="0" u="none" strike="noStrike" kern="1200" cap="none" spc="0" normalizeH="0" baseline="0" noProof="0">
              <a:ln>
                <a:noFill/>
              </a:ln>
              <a:effectLst/>
              <a:uLnTx/>
              <a:uFillTx/>
              <a:latin typeface="Apto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b="0" i="0" u="none" strike="noStrike" kern="1200" cap="none" spc="0" normalizeH="0" baseline="0" noProof="0">
              <a:ln>
                <a:noFill/>
              </a:ln>
              <a:solidFill>
                <a:srgbClr val="FF0000"/>
              </a:solidFill>
              <a:effectLst/>
              <a:uLnTx/>
              <a:uFillTx/>
              <a:latin typeface="Apto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a:ln>
                  <a:noFill/>
                </a:ln>
                <a:solidFill>
                  <a:prstClr val="black"/>
                </a:solidFill>
                <a:effectLst/>
                <a:uLnTx/>
                <a:uFillTx/>
                <a:latin typeface="Aptos"/>
                <a:ea typeface="Adobe Fan Heiti Std B" panose="020B0700000000000000" pitchFamily="34" charset="-128"/>
                <a:cs typeface="Calibri" panose="020F0502020204030204" pitchFamily="34" charset="0"/>
              </a:rPr>
              <a:t>Constraints:</a:t>
            </a:r>
          </a:p>
          <a:p>
            <a:pPr marL="742950" lvl="1" indent="-285750">
              <a:buFont typeface="Arial" panose="020B0604020202020204" pitchFamily="34" charset="0"/>
              <a:buChar char="•"/>
              <a:defRPr/>
            </a:pPr>
            <a:r>
              <a:rPr lang="en-GB">
                <a:latin typeface="Aptos"/>
              </a:rPr>
              <a:t>Cost</a:t>
            </a:r>
          </a:p>
          <a:p>
            <a:pPr marL="742950" lvl="1" indent="-285750">
              <a:buFont typeface="Arial" panose="020B0604020202020204" pitchFamily="34" charset="0"/>
              <a:buChar char="•"/>
              <a:defRPr/>
            </a:pPr>
            <a:r>
              <a:rPr lang="en-GB">
                <a:latin typeface="Aptos"/>
              </a:rPr>
              <a:t>Extreme weather conditions</a:t>
            </a:r>
          </a:p>
          <a:p>
            <a:pPr marL="742950" lvl="1" indent="-285750">
              <a:buFont typeface="Arial" panose="020B0604020202020204" pitchFamily="34" charset="0"/>
              <a:buChar char="•"/>
              <a:defRPr/>
            </a:pPr>
            <a:r>
              <a:rPr kumimoji="0" lang="en-GB" b="0" i="0" u="none" strike="noStrike" kern="1200" cap="none" spc="0" normalizeH="0" baseline="0" noProof="0">
                <a:ln>
                  <a:noFill/>
                </a:ln>
                <a:effectLst/>
                <a:uLnTx/>
                <a:uFillTx/>
                <a:latin typeface="Aptos"/>
                <a:ea typeface="+mn-ea"/>
                <a:cs typeface="+mn-cs"/>
              </a:rPr>
              <a:t>Variability in weather conditions</a:t>
            </a:r>
          </a:p>
          <a:p>
            <a:pPr marL="742950" lvl="1" indent="-285750">
              <a:buFont typeface="Arial" panose="020B0604020202020204" pitchFamily="34" charset="0"/>
              <a:buChar char="•"/>
              <a:defRPr/>
            </a:pPr>
            <a:r>
              <a:rPr lang="en-GB">
                <a:latin typeface="Aptos"/>
              </a:rPr>
              <a:t>Impact on marine wildlife</a:t>
            </a:r>
          </a:p>
          <a:p>
            <a:pPr marL="742950" lvl="1" indent="-285750">
              <a:buFont typeface="Arial" panose="020B0604020202020204" pitchFamily="34" charset="0"/>
              <a:buChar char="•"/>
              <a:defRPr/>
            </a:pPr>
            <a:r>
              <a:rPr kumimoji="0" lang="en-GB" b="0" i="0" u="none" strike="noStrike" kern="1200" cap="none" spc="0" normalizeH="0" baseline="0" noProof="0">
                <a:ln>
                  <a:noFill/>
                </a:ln>
                <a:effectLst/>
                <a:uLnTx/>
                <a:uFillTx/>
                <a:latin typeface="Aptos"/>
                <a:ea typeface="+mn-ea"/>
                <a:cs typeface="+mn-cs"/>
              </a:rPr>
              <a:t>Installation and maintenance difficulties</a:t>
            </a:r>
          </a:p>
        </p:txBody>
      </p:sp>
      <p:sp>
        <p:nvSpPr>
          <p:cNvPr id="21" name="Flowchart: Terminator 20">
            <a:extLst>
              <a:ext uri="{FF2B5EF4-FFF2-40B4-BE49-F238E27FC236}">
                <a16:creationId xmlns:a16="http://schemas.microsoft.com/office/drawing/2014/main" id="{60EE6E42-B93C-4FE7-85B2-89967B97F707}"/>
              </a:ext>
            </a:extLst>
          </p:cNvPr>
          <p:cNvSpPr/>
          <p:nvPr/>
        </p:nvSpPr>
        <p:spPr>
          <a:xfrm>
            <a:off x="8272126" y="126564"/>
            <a:ext cx="1562987"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Aptos"/>
                <a:ea typeface="+mn-ea"/>
                <a:cs typeface="+mn-cs"/>
              </a:rPr>
              <a:t>Offshore Energy Island</a:t>
            </a:r>
          </a:p>
        </p:txBody>
      </p:sp>
      <p:sp>
        <p:nvSpPr>
          <p:cNvPr id="26" name="Flowchart: Terminator 25">
            <a:extLst>
              <a:ext uri="{FF2B5EF4-FFF2-40B4-BE49-F238E27FC236}">
                <a16:creationId xmlns:a16="http://schemas.microsoft.com/office/drawing/2014/main" id="{DA36B5E4-5361-4B6D-8B4A-A81F2E462223}"/>
              </a:ext>
            </a:extLst>
          </p:cNvPr>
          <p:cNvSpPr/>
          <p:nvPr/>
        </p:nvSpPr>
        <p:spPr>
          <a:xfrm>
            <a:off x="10309225" y="1033098"/>
            <a:ext cx="1562987"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Aptos"/>
                <a:ea typeface="+mn-ea"/>
                <a:cs typeface="+mn-cs"/>
              </a:rPr>
              <a:t>Wave Energy Converters</a:t>
            </a:r>
          </a:p>
        </p:txBody>
      </p:sp>
      <p:sp>
        <p:nvSpPr>
          <p:cNvPr id="27" name="Flowchart: Terminator 26">
            <a:extLst>
              <a:ext uri="{FF2B5EF4-FFF2-40B4-BE49-F238E27FC236}">
                <a16:creationId xmlns:a16="http://schemas.microsoft.com/office/drawing/2014/main" id="{7B855DE9-7420-41CE-A55A-53C82F9BB512}"/>
              </a:ext>
            </a:extLst>
          </p:cNvPr>
          <p:cNvSpPr/>
          <p:nvPr/>
        </p:nvSpPr>
        <p:spPr>
          <a:xfrm>
            <a:off x="8283249" y="1138038"/>
            <a:ext cx="1562987"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Aptos"/>
                <a:ea typeface="+mn-ea"/>
                <a:cs typeface="+mn-cs"/>
              </a:rPr>
              <a:t>Wind Turbines</a:t>
            </a:r>
          </a:p>
        </p:txBody>
      </p:sp>
      <p:sp>
        <p:nvSpPr>
          <p:cNvPr id="28" name="Flowchart: Terminator 27">
            <a:extLst>
              <a:ext uri="{FF2B5EF4-FFF2-40B4-BE49-F238E27FC236}">
                <a16:creationId xmlns:a16="http://schemas.microsoft.com/office/drawing/2014/main" id="{D4F99C39-32B7-4845-BA6D-18021503BDB0}"/>
              </a:ext>
            </a:extLst>
          </p:cNvPr>
          <p:cNvSpPr/>
          <p:nvPr/>
        </p:nvSpPr>
        <p:spPr>
          <a:xfrm>
            <a:off x="6237004" y="1155220"/>
            <a:ext cx="1562987"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Aptos"/>
                <a:ea typeface="+mn-ea"/>
                <a:cs typeface="+mn-cs"/>
              </a:rPr>
              <a:t>Solar Panels</a:t>
            </a:r>
          </a:p>
        </p:txBody>
      </p:sp>
      <p:cxnSp>
        <p:nvCxnSpPr>
          <p:cNvPr id="45" name="Straight Arrow Connector 44">
            <a:extLst>
              <a:ext uri="{FF2B5EF4-FFF2-40B4-BE49-F238E27FC236}">
                <a16:creationId xmlns:a16="http://schemas.microsoft.com/office/drawing/2014/main" id="{AA3348AF-47ED-4EF8-80D9-025799659E16}"/>
              </a:ext>
            </a:extLst>
          </p:cNvPr>
          <p:cNvCxnSpPr>
            <a:cxnSpLocks/>
            <a:stCxn id="21" idx="2"/>
            <a:endCxn id="27" idx="0"/>
          </p:cNvCxnSpPr>
          <p:nvPr/>
        </p:nvCxnSpPr>
        <p:spPr>
          <a:xfrm>
            <a:off x="9053620" y="611881"/>
            <a:ext cx="11123" cy="526157"/>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sp>
        <p:nvSpPr>
          <p:cNvPr id="11" name="Rectangle 10">
            <a:extLst>
              <a:ext uri="{FF2B5EF4-FFF2-40B4-BE49-F238E27FC236}">
                <a16:creationId xmlns:a16="http://schemas.microsoft.com/office/drawing/2014/main" id="{DA7BCD7C-0941-A764-1B40-A8871A13FCEE}"/>
              </a:ext>
            </a:extLst>
          </p:cNvPr>
          <p:cNvSpPr/>
          <p:nvPr/>
        </p:nvSpPr>
        <p:spPr>
          <a:xfrm>
            <a:off x="10246393" y="911465"/>
            <a:ext cx="1764588" cy="4824826"/>
          </a:xfrm>
          <a:prstGeom prst="rect">
            <a:avLst/>
          </a:prstGeom>
          <a:noFill/>
          <a:ln w="28575">
            <a:solidFill>
              <a:schemeClr val="accent4">
                <a:lumMod val="20000"/>
                <a:lumOff val="8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8FBFE"/>
              </a:solidFill>
              <a:effectLst/>
              <a:uLnTx/>
              <a:uFillTx/>
              <a:latin typeface="Aptos"/>
              <a:ea typeface="+mn-ea"/>
              <a:cs typeface="+mn-cs"/>
            </a:endParaRPr>
          </a:p>
        </p:txBody>
      </p:sp>
      <p:cxnSp>
        <p:nvCxnSpPr>
          <p:cNvPr id="17" name="Connector: Elbow 16">
            <a:extLst>
              <a:ext uri="{FF2B5EF4-FFF2-40B4-BE49-F238E27FC236}">
                <a16:creationId xmlns:a16="http://schemas.microsoft.com/office/drawing/2014/main" id="{2BF56769-23DB-9161-A6B5-3F9BA01A0B1F}"/>
              </a:ext>
            </a:extLst>
          </p:cNvPr>
          <p:cNvCxnSpPr>
            <a:cxnSpLocks/>
            <a:endCxn id="28" idx="0"/>
          </p:cNvCxnSpPr>
          <p:nvPr/>
        </p:nvCxnSpPr>
        <p:spPr>
          <a:xfrm rot="10800000" flipV="1">
            <a:off x="7018499" y="793290"/>
            <a:ext cx="2046245" cy="361929"/>
          </a:xfrm>
          <a:prstGeom prst="bentConnector2">
            <a:avLst/>
          </a:prstGeom>
          <a:ln w="28575">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18" name="Connector: Elbow 17">
            <a:extLst>
              <a:ext uri="{FF2B5EF4-FFF2-40B4-BE49-F238E27FC236}">
                <a16:creationId xmlns:a16="http://schemas.microsoft.com/office/drawing/2014/main" id="{1CB9A815-FEE4-EF42-0D4D-C1B594CED184}"/>
              </a:ext>
            </a:extLst>
          </p:cNvPr>
          <p:cNvCxnSpPr>
            <a:cxnSpLocks/>
            <a:endCxn id="26" idx="0"/>
          </p:cNvCxnSpPr>
          <p:nvPr/>
        </p:nvCxnSpPr>
        <p:spPr>
          <a:xfrm>
            <a:off x="9053619" y="793290"/>
            <a:ext cx="2037100" cy="239808"/>
          </a:xfrm>
          <a:prstGeom prst="bentConnector2">
            <a:avLst/>
          </a:prstGeom>
          <a:ln w="28575">
            <a:solidFill>
              <a:schemeClr val="bg1"/>
            </a:solidFill>
            <a:tailEnd type="triangle"/>
          </a:ln>
        </p:spPr>
        <p:style>
          <a:lnRef idx="2">
            <a:schemeClr val="accent1"/>
          </a:lnRef>
          <a:fillRef idx="0">
            <a:schemeClr val="accent1"/>
          </a:fillRef>
          <a:effectRef idx="1">
            <a:schemeClr val="accent1"/>
          </a:effectRef>
          <a:fontRef idx="minor">
            <a:schemeClr val="tx1"/>
          </a:fontRef>
        </p:style>
      </p:cxnSp>
      <p:pic>
        <p:nvPicPr>
          <p:cNvPr id="30" name="Picture 29" descr="A diagram of a mechanism&#10;&#10;Description automatically generated">
            <a:extLst>
              <a:ext uri="{FF2B5EF4-FFF2-40B4-BE49-F238E27FC236}">
                <a16:creationId xmlns:a16="http://schemas.microsoft.com/office/drawing/2014/main" id="{A8529865-24C5-2B4D-ABD0-CDEBE3CE0837}"/>
              </a:ext>
            </a:extLst>
          </p:cNvPr>
          <p:cNvPicPr>
            <a:picLocks noChangeAspect="1"/>
          </p:cNvPicPr>
          <p:nvPr/>
        </p:nvPicPr>
        <p:blipFill>
          <a:blip r:embed="rId3"/>
          <a:stretch>
            <a:fillRect/>
          </a:stretch>
        </p:blipFill>
        <p:spPr>
          <a:xfrm>
            <a:off x="10330139" y="1546636"/>
            <a:ext cx="1560143" cy="4940710"/>
          </a:xfrm>
          <a:prstGeom prst="rect">
            <a:avLst/>
          </a:prstGeom>
        </p:spPr>
      </p:pic>
      <p:cxnSp>
        <p:nvCxnSpPr>
          <p:cNvPr id="3" name="Straight Arrow Connector 2">
            <a:extLst>
              <a:ext uri="{FF2B5EF4-FFF2-40B4-BE49-F238E27FC236}">
                <a16:creationId xmlns:a16="http://schemas.microsoft.com/office/drawing/2014/main" id="{D5C9166D-E2B8-D61F-9997-D3412580C997}"/>
              </a:ext>
            </a:extLst>
          </p:cNvPr>
          <p:cNvCxnSpPr>
            <a:cxnSpLocks/>
          </p:cNvCxnSpPr>
          <p:nvPr/>
        </p:nvCxnSpPr>
        <p:spPr>
          <a:xfrm flipH="1">
            <a:off x="11087794" y="3155508"/>
            <a:ext cx="2924" cy="336739"/>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4665982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6F241-B1F7-FF49-46F8-7BFB80E4FCA5}"/>
              </a:ext>
            </a:extLst>
          </p:cNvPr>
          <p:cNvSpPr>
            <a:spLocks noGrp="1"/>
          </p:cNvSpPr>
          <p:nvPr>
            <p:ph type="title"/>
          </p:nvPr>
        </p:nvSpPr>
        <p:spPr>
          <a:xfrm>
            <a:off x="838200" y="365125"/>
            <a:ext cx="10515600" cy="984905"/>
          </a:xfrm>
        </p:spPr>
        <p:txBody>
          <a:bodyPr/>
          <a:lstStyle/>
          <a:p>
            <a:pPr algn="ctr"/>
            <a:r>
              <a:rPr lang="en-US" b="1">
                <a:effectLst>
                  <a:outerShdw blurRad="38100" dist="38100" dir="2700000" algn="tl">
                    <a:srgbClr val="000000">
                      <a:alpha val="43137"/>
                    </a:srgbClr>
                  </a:outerShdw>
                </a:effectLst>
                <a:latin typeface="Aptos Display" panose="020B0004020202020204" pitchFamily="34" charset="0"/>
              </a:rPr>
              <a:t>Group Roles/ Tasks and Communication</a:t>
            </a:r>
          </a:p>
        </p:txBody>
      </p:sp>
      <p:sp>
        <p:nvSpPr>
          <p:cNvPr id="4" name="TextBox 3">
            <a:extLst>
              <a:ext uri="{FF2B5EF4-FFF2-40B4-BE49-F238E27FC236}">
                <a16:creationId xmlns:a16="http://schemas.microsoft.com/office/drawing/2014/main" id="{C3983C24-132B-8BCF-52C9-84CCEAD6FF29}"/>
              </a:ext>
            </a:extLst>
          </p:cNvPr>
          <p:cNvSpPr txBox="1"/>
          <p:nvPr/>
        </p:nvSpPr>
        <p:spPr>
          <a:xfrm>
            <a:off x="370880" y="1593825"/>
            <a:ext cx="1613064"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a:latin typeface="Aptos" panose="020B0004020202020204" pitchFamily="34" charset="0"/>
            </a:endParaRPr>
          </a:p>
          <a:p>
            <a:pPr algn="ctr"/>
            <a:r>
              <a:rPr lang="en-US" b="1">
                <a:latin typeface="Aptos" panose="020B0004020202020204" pitchFamily="34" charset="0"/>
              </a:rPr>
              <a:t>Dayan</a:t>
            </a:r>
          </a:p>
          <a:p>
            <a:pPr algn="ctr"/>
            <a:endParaRPr lang="en-US" b="1">
              <a:latin typeface="Aptos" panose="020B0004020202020204" pitchFamily="34" charset="0"/>
            </a:endParaRPr>
          </a:p>
          <a:p>
            <a:pPr algn="ctr"/>
            <a:endParaRPr lang="en-US">
              <a:latin typeface="Aptos" panose="020B0004020202020204" pitchFamily="34" charset="0"/>
            </a:endParaRPr>
          </a:p>
          <a:p>
            <a:pPr algn="ctr"/>
            <a:endParaRPr lang="en-US">
              <a:latin typeface="Aptos" panose="020B0004020202020204" pitchFamily="34" charset="0"/>
            </a:endParaRPr>
          </a:p>
          <a:p>
            <a:pPr algn="ctr"/>
            <a:endParaRPr lang="en-US">
              <a:latin typeface="Aptos" panose="020B0004020202020204" pitchFamily="34" charset="0"/>
            </a:endParaRPr>
          </a:p>
          <a:p>
            <a:pPr algn="ctr"/>
            <a:endParaRPr lang="en-US">
              <a:latin typeface="Aptos" panose="020B0004020202020204" pitchFamily="34" charset="0"/>
            </a:endParaRPr>
          </a:p>
          <a:p>
            <a:pPr algn="ctr"/>
            <a:endParaRPr lang="en-US">
              <a:latin typeface="Aptos" panose="020B0004020202020204" pitchFamily="34" charset="0"/>
            </a:endParaRPr>
          </a:p>
          <a:p>
            <a:pPr algn="ctr"/>
            <a:r>
              <a:rPr lang="en-US">
                <a:latin typeface="Aptos" panose="020B0004020202020204" pitchFamily="34" charset="0"/>
              </a:rPr>
              <a:t>Co-</a:t>
            </a:r>
            <a:r>
              <a:rPr lang="en-US" err="1">
                <a:latin typeface="Aptos" panose="020B0004020202020204" pitchFamily="34" charset="0"/>
              </a:rPr>
              <a:t>ordinator</a:t>
            </a:r>
            <a:endParaRPr lang="en-US">
              <a:latin typeface="Aptos" panose="020B0004020202020204" pitchFamily="34" charset="0"/>
            </a:endParaRPr>
          </a:p>
        </p:txBody>
      </p:sp>
      <p:sp>
        <p:nvSpPr>
          <p:cNvPr id="5" name="TextBox 4">
            <a:extLst>
              <a:ext uri="{FF2B5EF4-FFF2-40B4-BE49-F238E27FC236}">
                <a16:creationId xmlns:a16="http://schemas.microsoft.com/office/drawing/2014/main" id="{AAC81CFD-1D2F-E03F-A42F-A97DD6289516}"/>
              </a:ext>
            </a:extLst>
          </p:cNvPr>
          <p:cNvSpPr txBox="1"/>
          <p:nvPr/>
        </p:nvSpPr>
        <p:spPr>
          <a:xfrm>
            <a:off x="6986902" y="1619175"/>
            <a:ext cx="1473241"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a:p>
          <a:p>
            <a:pPr algn="ctr"/>
            <a:r>
              <a:rPr lang="en-US" b="1">
                <a:latin typeface="Aptos" panose="020B0004020202020204" pitchFamily="34" charset="0"/>
              </a:rPr>
              <a:t>Yang</a:t>
            </a:r>
          </a:p>
          <a:p>
            <a:pPr algn="ctr"/>
            <a:endParaRPr lang="en-US">
              <a:latin typeface="Aptos" panose="020B0004020202020204" pitchFamily="34" charset="0"/>
            </a:endParaRPr>
          </a:p>
          <a:p>
            <a:pPr algn="ctr"/>
            <a:endParaRPr lang="en-US">
              <a:latin typeface="Aptos" panose="020B0004020202020204" pitchFamily="34" charset="0"/>
            </a:endParaRPr>
          </a:p>
          <a:p>
            <a:pPr algn="ctr"/>
            <a:endParaRPr lang="en-US">
              <a:latin typeface="Aptos" panose="020B0004020202020204" pitchFamily="34" charset="0"/>
            </a:endParaRPr>
          </a:p>
          <a:p>
            <a:pPr algn="ctr"/>
            <a:endParaRPr lang="en-US">
              <a:latin typeface="Aptos" panose="020B0004020202020204" pitchFamily="34" charset="0"/>
            </a:endParaRPr>
          </a:p>
          <a:p>
            <a:pPr algn="ctr"/>
            <a:endParaRPr lang="en-US">
              <a:latin typeface="Aptos" panose="020B0004020202020204" pitchFamily="34" charset="0"/>
            </a:endParaRPr>
          </a:p>
          <a:p>
            <a:pPr algn="ctr"/>
            <a:endParaRPr lang="en-US">
              <a:latin typeface="Aptos" panose="020B0004020202020204" pitchFamily="34" charset="0"/>
            </a:endParaRPr>
          </a:p>
          <a:p>
            <a:pPr algn="ctr"/>
            <a:r>
              <a:rPr lang="en-US">
                <a:latin typeface="Aptos" panose="020B0004020202020204" pitchFamily="34" charset="0"/>
              </a:rPr>
              <a:t>Implementor</a:t>
            </a:r>
          </a:p>
          <a:p>
            <a:pPr algn="ctr"/>
            <a:endParaRPr lang="en-US"/>
          </a:p>
        </p:txBody>
      </p:sp>
      <p:sp>
        <p:nvSpPr>
          <p:cNvPr id="6" name="TextBox 5">
            <a:extLst>
              <a:ext uri="{FF2B5EF4-FFF2-40B4-BE49-F238E27FC236}">
                <a16:creationId xmlns:a16="http://schemas.microsoft.com/office/drawing/2014/main" id="{E20BB3A0-471F-C2EF-8041-243CEA471093}"/>
              </a:ext>
            </a:extLst>
          </p:cNvPr>
          <p:cNvSpPr txBox="1"/>
          <p:nvPr/>
        </p:nvSpPr>
        <p:spPr>
          <a:xfrm>
            <a:off x="2166596" y="1593824"/>
            <a:ext cx="1386279"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a:p>
          <a:p>
            <a:pPr algn="ctr"/>
            <a:r>
              <a:rPr lang="en-US" b="1">
                <a:latin typeface="Aptos" panose="020B0004020202020204" pitchFamily="34" charset="0"/>
              </a:rPr>
              <a:t>Salih</a:t>
            </a:r>
          </a:p>
          <a:p>
            <a:pPr algn="ctr"/>
            <a:endParaRPr lang="en-US">
              <a:latin typeface="Aptos" panose="020B0004020202020204" pitchFamily="34" charset="0"/>
            </a:endParaRPr>
          </a:p>
          <a:p>
            <a:pPr algn="ctr"/>
            <a:endParaRPr lang="en-US">
              <a:latin typeface="Aptos" panose="020B0004020202020204" pitchFamily="34" charset="0"/>
            </a:endParaRPr>
          </a:p>
          <a:p>
            <a:pPr algn="ctr"/>
            <a:endParaRPr lang="en-US">
              <a:latin typeface="Aptos" panose="020B0004020202020204" pitchFamily="34" charset="0"/>
            </a:endParaRPr>
          </a:p>
          <a:p>
            <a:pPr algn="ctr"/>
            <a:endParaRPr lang="en-US">
              <a:latin typeface="Aptos" panose="020B0004020202020204" pitchFamily="34" charset="0"/>
            </a:endParaRPr>
          </a:p>
          <a:p>
            <a:pPr algn="ctr"/>
            <a:endParaRPr lang="en-US">
              <a:latin typeface="Aptos" panose="020B0004020202020204" pitchFamily="34" charset="0"/>
            </a:endParaRPr>
          </a:p>
          <a:p>
            <a:pPr algn="ctr"/>
            <a:endParaRPr lang="en-US">
              <a:latin typeface="Aptos" panose="020B0004020202020204" pitchFamily="34" charset="0"/>
            </a:endParaRPr>
          </a:p>
          <a:p>
            <a:pPr algn="ctr"/>
            <a:r>
              <a:rPr lang="en-US">
                <a:latin typeface="Aptos" panose="020B0004020202020204" pitchFamily="34" charset="0"/>
              </a:rPr>
              <a:t>Plant </a:t>
            </a:r>
          </a:p>
        </p:txBody>
      </p:sp>
      <p:sp>
        <p:nvSpPr>
          <p:cNvPr id="7" name="TextBox 6">
            <a:extLst>
              <a:ext uri="{FF2B5EF4-FFF2-40B4-BE49-F238E27FC236}">
                <a16:creationId xmlns:a16="http://schemas.microsoft.com/office/drawing/2014/main" id="{B7133365-AC7E-6840-E57F-1763BA064540}"/>
              </a:ext>
            </a:extLst>
          </p:cNvPr>
          <p:cNvSpPr txBox="1"/>
          <p:nvPr/>
        </p:nvSpPr>
        <p:spPr>
          <a:xfrm>
            <a:off x="5412703" y="1600514"/>
            <a:ext cx="1375558"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a:p>
          <a:p>
            <a:pPr algn="ctr"/>
            <a:r>
              <a:rPr lang="en-US" b="1" err="1">
                <a:latin typeface="Aptos" panose="020B0004020202020204" pitchFamily="34" charset="0"/>
              </a:rPr>
              <a:t>Heyang</a:t>
            </a:r>
            <a:endParaRPr lang="en-US" b="1">
              <a:latin typeface="Aptos" panose="020B0004020202020204" pitchFamily="34" charset="0"/>
            </a:endParaRPr>
          </a:p>
          <a:p>
            <a:pPr algn="ctr"/>
            <a:endParaRPr lang="en-US">
              <a:latin typeface="Aptos" panose="020B0004020202020204" pitchFamily="34" charset="0"/>
            </a:endParaRPr>
          </a:p>
          <a:p>
            <a:pPr algn="ctr"/>
            <a:endParaRPr lang="en-US">
              <a:latin typeface="Aptos" panose="020B0004020202020204" pitchFamily="34" charset="0"/>
            </a:endParaRPr>
          </a:p>
          <a:p>
            <a:pPr algn="ctr"/>
            <a:endParaRPr lang="en-US">
              <a:latin typeface="Aptos" panose="020B0004020202020204" pitchFamily="34" charset="0"/>
            </a:endParaRPr>
          </a:p>
          <a:p>
            <a:pPr algn="ctr"/>
            <a:endParaRPr lang="en-US">
              <a:latin typeface="Aptos" panose="020B0004020202020204" pitchFamily="34" charset="0"/>
            </a:endParaRPr>
          </a:p>
          <a:p>
            <a:pPr algn="ctr"/>
            <a:endParaRPr lang="en-US">
              <a:latin typeface="Aptos" panose="020B0004020202020204" pitchFamily="34" charset="0"/>
            </a:endParaRPr>
          </a:p>
          <a:p>
            <a:pPr algn="ctr"/>
            <a:r>
              <a:rPr lang="en-US">
                <a:latin typeface="Aptos" panose="020B0004020202020204" pitchFamily="34" charset="0"/>
              </a:rPr>
              <a:t>Resource Investigator</a:t>
            </a:r>
          </a:p>
        </p:txBody>
      </p:sp>
      <p:sp>
        <p:nvSpPr>
          <p:cNvPr id="8" name="TextBox 7">
            <a:extLst>
              <a:ext uri="{FF2B5EF4-FFF2-40B4-BE49-F238E27FC236}">
                <a16:creationId xmlns:a16="http://schemas.microsoft.com/office/drawing/2014/main" id="{AA78FA9F-1263-3799-8293-318E8F21B9FC}"/>
              </a:ext>
            </a:extLst>
          </p:cNvPr>
          <p:cNvSpPr txBox="1"/>
          <p:nvPr/>
        </p:nvSpPr>
        <p:spPr>
          <a:xfrm>
            <a:off x="3798815" y="1582067"/>
            <a:ext cx="1376382"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a:p>
          <a:p>
            <a:pPr algn="ctr"/>
            <a:r>
              <a:rPr lang="en-US" b="1">
                <a:latin typeface="Aptos" panose="020B0004020202020204" pitchFamily="34" charset="0"/>
              </a:rPr>
              <a:t>Anu</a:t>
            </a:r>
          </a:p>
          <a:p>
            <a:pPr algn="ctr"/>
            <a:endParaRPr lang="en-US">
              <a:latin typeface="Aptos" panose="020B0004020202020204" pitchFamily="34" charset="0"/>
            </a:endParaRPr>
          </a:p>
          <a:p>
            <a:pPr algn="ctr"/>
            <a:endParaRPr lang="en-US">
              <a:latin typeface="Aptos" panose="020B0004020202020204" pitchFamily="34" charset="0"/>
            </a:endParaRPr>
          </a:p>
          <a:p>
            <a:pPr algn="ctr"/>
            <a:endParaRPr lang="en-US">
              <a:latin typeface="Aptos" panose="020B0004020202020204" pitchFamily="34" charset="0"/>
            </a:endParaRPr>
          </a:p>
          <a:p>
            <a:pPr algn="ctr"/>
            <a:endParaRPr lang="en-US">
              <a:latin typeface="Aptos" panose="020B0004020202020204" pitchFamily="34" charset="0"/>
            </a:endParaRPr>
          </a:p>
          <a:p>
            <a:pPr algn="ctr"/>
            <a:endParaRPr lang="en-US">
              <a:latin typeface="Aptos" panose="020B0004020202020204" pitchFamily="34" charset="0"/>
            </a:endParaRPr>
          </a:p>
          <a:p>
            <a:pPr algn="ctr"/>
            <a:endParaRPr lang="en-US">
              <a:latin typeface="Aptos" panose="020B0004020202020204" pitchFamily="34" charset="0"/>
            </a:endParaRPr>
          </a:p>
          <a:p>
            <a:pPr algn="ctr"/>
            <a:r>
              <a:rPr lang="en-US">
                <a:latin typeface="Aptos" panose="020B0004020202020204" pitchFamily="34" charset="0"/>
              </a:rPr>
              <a:t>Specialist</a:t>
            </a:r>
          </a:p>
        </p:txBody>
      </p:sp>
      <p:sp>
        <p:nvSpPr>
          <p:cNvPr id="9" name="TextBox 8">
            <a:extLst>
              <a:ext uri="{FF2B5EF4-FFF2-40B4-BE49-F238E27FC236}">
                <a16:creationId xmlns:a16="http://schemas.microsoft.com/office/drawing/2014/main" id="{24A745E7-2E4B-69DE-F0BE-8A0C7B585DCE}"/>
              </a:ext>
            </a:extLst>
          </p:cNvPr>
          <p:cNvSpPr txBox="1"/>
          <p:nvPr/>
        </p:nvSpPr>
        <p:spPr>
          <a:xfrm>
            <a:off x="8668997" y="1607739"/>
            <a:ext cx="1375558"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a:p>
          <a:p>
            <a:pPr algn="ctr"/>
            <a:r>
              <a:rPr lang="en-US" b="1">
                <a:latin typeface="Aptos" panose="020B0004020202020204" pitchFamily="34" charset="0"/>
              </a:rPr>
              <a:t>Wen</a:t>
            </a:r>
          </a:p>
          <a:p>
            <a:pPr algn="ctr"/>
            <a:endParaRPr lang="en-US">
              <a:latin typeface="Aptos" panose="020B0004020202020204" pitchFamily="34" charset="0"/>
            </a:endParaRPr>
          </a:p>
          <a:p>
            <a:pPr algn="ctr"/>
            <a:endParaRPr lang="en-US">
              <a:latin typeface="Aptos" panose="020B0004020202020204" pitchFamily="34" charset="0"/>
            </a:endParaRPr>
          </a:p>
          <a:p>
            <a:pPr algn="ctr"/>
            <a:endParaRPr lang="en-US">
              <a:latin typeface="Aptos" panose="020B0004020202020204" pitchFamily="34" charset="0"/>
            </a:endParaRPr>
          </a:p>
          <a:p>
            <a:pPr algn="ctr"/>
            <a:endParaRPr lang="en-US">
              <a:latin typeface="Aptos" panose="020B0004020202020204" pitchFamily="34" charset="0"/>
            </a:endParaRPr>
          </a:p>
          <a:p>
            <a:pPr algn="ctr"/>
            <a:endParaRPr lang="en-US">
              <a:latin typeface="Aptos" panose="020B0004020202020204" pitchFamily="34" charset="0"/>
            </a:endParaRPr>
          </a:p>
          <a:p>
            <a:pPr algn="ctr"/>
            <a:r>
              <a:rPr lang="en-US">
                <a:latin typeface="Aptos" panose="020B0004020202020204" pitchFamily="34" charset="0"/>
              </a:rPr>
              <a:t>Complete Finisher</a:t>
            </a:r>
          </a:p>
        </p:txBody>
      </p:sp>
      <p:sp>
        <p:nvSpPr>
          <p:cNvPr id="10" name="TextBox 9">
            <a:extLst>
              <a:ext uri="{FF2B5EF4-FFF2-40B4-BE49-F238E27FC236}">
                <a16:creationId xmlns:a16="http://schemas.microsoft.com/office/drawing/2014/main" id="{C32A1E6A-63E0-24D9-6392-1C864676848E}"/>
              </a:ext>
            </a:extLst>
          </p:cNvPr>
          <p:cNvSpPr txBox="1"/>
          <p:nvPr/>
        </p:nvSpPr>
        <p:spPr>
          <a:xfrm>
            <a:off x="10305977" y="1594541"/>
            <a:ext cx="1345869"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a:p>
          <a:p>
            <a:pPr algn="ctr"/>
            <a:r>
              <a:rPr lang="en-US" b="1" err="1">
                <a:latin typeface="Aptos" panose="020B0004020202020204" pitchFamily="34" charset="0"/>
              </a:rPr>
              <a:t>Xiaomin</a:t>
            </a:r>
            <a:endParaRPr lang="en-US" b="1">
              <a:latin typeface="Aptos" panose="020B0004020202020204" pitchFamily="34" charset="0"/>
            </a:endParaRPr>
          </a:p>
          <a:p>
            <a:pPr algn="ctr"/>
            <a:endParaRPr lang="en-US">
              <a:latin typeface="Aptos" panose="020B0004020202020204" pitchFamily="34" charset="0"/>
            </a:endParaRPr>
          </a:p>
          <a:p>
            <a:pPr algn="ctr"/>
            <a:endParaRPr lang="en-US">
              <a:latin typeface="Aptos" panose="020B0004020202020204" pitchFamily="34" charset="0"/>
            </a:endParaRPr>
          </a:p>
          <a:p>
            <a:pPr algn="ctr"/>
            <a:endParaRPr lang="en-US">
              <a:latin typeface="Aptos" panose="020B0004020202020204" pitchFamily="34" charset="0"/>
            </a:endParaRPr>
          </a:p>
          <a:p>
            <a:pPr algn="ctr"/>
            <a:endParaRPr lang="en-US">
              <a:latin typeface="Aptos" panose="020B0004020202020204" pitchFamily="34" charset="0"/>
            </a:endParaRPr>
          </a:p>
          <a:p>
            <a:pPr algn="ctr"/>
            <a:endParaRPr lang="en-US">
              <a:latin typeface="Aptos" panose="020B0004020202020204" pitchFamily="34" charset="0"/>
            </a:endParaRPr>
          </a:p>
          <a:p>
            <a:pPr algn="ctr"/>
            <a:r>
              <a:rPr lang="en-US">
                <a:latin typeface="Aptos" panose="020B0004020202020204" pitchFamily="34" charset="0"/>
              </a:rPr>
              <a:t>Team Worker</a:t>
            </a:r>
          </a:p>
        </p:txBody>
      </p:sp>
      <p:sp>
        <p:nvSpPr>
          <p:cNvPr id="13" name="Rectangle 12">
            <a:extLst>
              <a:ext uri="{FF2B5EF4-FFF2-40B4-BE49-F238E27FC236}">
                <a16:creationId xmlns:a16="http://schemas.microsoft.com/office/drawing/2014/main" id="{7957690A-3370-57D4-B325-79A177520EC0}"/>
              </a:ext>
            </a:extLst>
          </p:cNvPr>
          <p:cNvSpPr/>
          <p:nvPr/>
        </p:nvSpPr>
        <p:spPr>
          <a:xfrm>
            <a:off x="477264" y="1585579"/>
            <a:ext cx="1378858" cy="2588985"/>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911DB9FD-FC07-6D10-F99E-30683FA5A066}"/>
              </a:ext>
            </a:extLst>
          </p:cNvPr>
          <p:cNvSpPr/>
          <p:nvPr/>
        </p:nvSpPr>
        <p:spPr>
          <a:xfrm>
            <a:off x="5411053" y="1594543"/>
            <a:ext cx="1369894" cy="2588985"/>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p>
        </p:txBody>
      </p:sp>
      <p:sp>
        <p:nvSpPr>
          <p:cNvPr id="24" name="Rectangle 23">
            <a:extLst>
              <a:ext uri="{FF2B5EF4-FFF2-40B4-BE49-F238E27FC236}">
                <a16:creationId xmlns:a16="http://schemas.microsoft.com/office/drawing/2014/main" id="{7CFD80C4-7E5B-CA16-4895-86E288D2BFD3}"/>
              </a:ext>
            </a:extLst>
          </p:cNvPr>
          <p:cNvSpPr/>
          <p:nvPr/>
        </p:nvSpPr>
        <p:spPr>
          <a:xfrm>
            <a:off x="3796338" y="1585684"/>
            <a:ext cx="1369894" cy="2588666"/>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p>
        </p:txBody>
      </p:sp>
      <p:sp>
        <p:nvSpPr>
          <p:cNvPr id="25" name="Rectangle 24">
            <a:extLst>
              <a:ext uri="{FF2B5EF4-FFF2-40B4-BE49-F238E27FC236}">
                <a16:creationId xmlns:a16="http://schemas.microsoft.com/office/drawing/2014/main" id="{45C1D00F-0718-54A6-1055-E0D2E24399EF}"/>
              </a:ext>
            </a:extLst>
          </p:cNvPr>
          <p:cNvSpPr/>
          <p:nvPr/>
        </p:nvSpPr>
        <p:spPr>
          <a:xfrm>
            <a:off x="2164122" y="1585578"/>
            <a:ext cx="1378858" cy="2588985"/>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p>
        </p:txBody>
      </p:sp>
      <p:sp>
        <p:nvSpPr>
          <p:cNvPr id="26" name="Rectangle 25">
            <a:extLst>
              <a:ext uri="{FF2B5EF4-FFF2-40B4-BE49-F238E27FC236}">
                <a16:creationId xmlns:a16="http://schemas.microsoft.com/office/drawing/2014/main" id="{AC130939-6C18-FE86-335A-363BD3ED122B}"/>
              </a:ext>
            </a:extLst>
          </p:cNvPr>
          <p:cNvSpPr/>
          <p:nvPr/>
        </p:nvSpPr>
        <p:spPr>
          <a:xfrm>
            <a:off x="7031103" y="1603508"/>
            <a:ext cx="1378858" cy="2581994"/>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p>
        </p:txBody>
      </p:sp>
      <p:sp>
        <p:nvSpPr>
          <p:cNvPr id="27" name="Rectangle 26">
            <a:extLst>
              <a:ext uri="{FF2B5EF4-FFF2-40B4-BE49-F238E27FC236}">
                <a16:creationId xmlns:a16="http://schemas.microsoft.com/office/drawing/2014/main" id="{A7A95470-18A3-EA27-F18A-470617F1CCCA}"/>
              </a:ext>
            </a:extLst>
          </p:cNvPr>
          <p:cNvSpPr/>
          <p:nvPr/>
        </p:nvSpPr>
        <p:spPr>
          <a:xfrm>
            <a:off x="10272165" y="1606089"/>
            <a:ext cx="1378858" cy="2585324"/>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p>
        </p:txBody>
      </p:sp>
      <p:sp>
        <p:nvSpPr>
          <p:cNvPr id="28" name="Rectangle 27">
            <a:extLst>
              <a:ext uri="{FF2B5EF4-FFF2-40B4-BE49-F238E27FC236}">
                <a16:creationId xmlns:a16="http://schemas.microsoft.com/office/drawing/2014/main" id="{FF476DA7-462C-03A1-F362-D49DD6542DC0}"/>
              </a:ext>
            </a:extLst>
          </p:cNvPr>
          <p:cNvSpPr/>
          <p:nvPr/>
        </p:nvSpPr>
        <p:spPr>
          <a:xfrm>
            <a:off x="8666522" y="1594543"/>
            <a:ext cx="1378858" cy="2588985"/>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p>
        </p:txBody>
      </p:sp>
      <p:sp>
        <p:nvSpPr>
          <p:cNvPr id="32" name="TextBox 31">
            <a:extLst>
              <a:ext uri="{FF2B5EF4-FFF2-40B4-BE49-F238E27FC236}">
                <a16:creationId xmlns:a16="http://schemas.microsoft.com/office/drawing/2014/main" id="{F90D22D3-8062-454C-B0F2-6305489DD1D0}"/>
              </a:ext>
            </a:extLst>
          </p:cNvPr>
          <p:cNvSpPr txBox="1"/>
          <p:nvPr/>
        </p:nvSpPr>
        <p:spPr>
          <a:xfrm>
            <a:off x="399744" y="1203563"/>
            <a:ext cx="153389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Group Leader</a:t>
            </a:r>
          </a:p>
        </p:txBody>
      </p:sp>
      <p:sp>
        <p:nvSpPr>
          <p:cNvPr id="33" name="TextBox 32">
            <a:extLst>
              <a:ext uri="{FF2B5EF4-FFF2-40B4-BE49-F238E27FC236}">
                <a16:creationId xmlns:a16="http://schemas.microsoft.com/office/drawing/2014/main" id="{E363AD5D-2B46-BF1A-9B40-83FAE0E8313D}"/>
              </a:ext>
            </a:extLst>
          </p:cNvPr>
          <p:cNvSpPr txBox="1"/>
          <p:nvPr/>
        </p:nvSpPr>
        <p:spPr>
          <a:xfrm>
            <a:off x="0" y="6492875"/>
            <a:ext cx="3204352"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000">
                <a:ea typeface="+mn-lt"/>
                <a:cs typeface="+mn-lt"/>
              </a:rPr>
              <a:t>https://www.bitesizelearning.co.uk/resources/belbin-team-roles-explained</a:t>
            </a:r>
            <a:endParaRPr lang="en-US" sz="1100"/>
          </a:p>
        </p:txBody>
      </p:sp>
      <p:sp>
        <p:nvSpPr>
          <p:cNvPr id="34" name="Rectangle 33">
            <a:extLst>
              <a:ext uri="{FF2B5EF4-FFF2-40B4-BE49-F238E27FC236}">
                <a16:creationId xmlns:a16="http://schemas.microsoft.com/office/drawing/2014/main" id="{6EBA4004-B7A9-3330-A7FB-45965036C4D9}"/>
              </a:ext>
            </a:extLst>
          </p:cNvPr>
          <p:cNvSpPr/>
          <p:nvPr/>
        </p:nvSpPr>
        <p:spPr>
          <a:xfrm>
            <a:off x="3835983" y="5050943"/>
            <a:ext cx="4520034" cy="1693473"/>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t>re</a:t>
            </a:r>
          </a:p>
        </p:txBody>
      </p:sp>
      <p:sp>
        <p:nvSpPr>
          <p:cNvPr id="35" name="TextBox 34">
            <a:extLst>
              <a:ext uri="{FF2B5EF4-FFF2-40B4-BE49-F238E27FC236}">
                <a16:creationId xmlns:a16="http://schemas.microsoft.com/office/drawing/2014/main" id="{B6272F69-C241-CC99-0D54-EE8F5E3B7883}"/>
              </a:ext>
            </a:extLst>
          </p:cNvPr>
          <p:cNvSpPr txBox="1"/>
          <p:nvPr/>
        </p:nvSpPr>
        <p:spPr>
          <a:xfrm>
            <a:off x="4112762" y="5124309"/>
            <a:ext cx="3966477" cy="155427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spcAft>
                <a:spcPts val="600"/>
              </a:spcAft>
            </a:pPr>
            <a:r>
              <a:rPr lang="en-US" b="1">
                <a:latin typeface="Aptos" panose="020B0004020202020204" pitchFamily="34" charset="0"/>
              </a:rPr>
              <a:t>Communication Logistics:</a:t>
            </a:r>
          </a:p>
          <a:p>
            <a:pPr marL="285750" indent="-285750">
              <a:buFont typeface="Arial" panose="020B0604020202020204" pitchFamily="34" charset="0"/>
              <a:buChar char="•"/>
            </a:pPr>
            <a:r>
              <a:rPr lang="en-US">
                <a:latin typeface="Aptos" panose="020B0004020202020204" pitchFamily="34" charset="0"/>
              </a:rPr>
              <a:t>WhatsApp Group-chat</a:t>
            </a:r>
          </a:p>
          <a:p>
            <a:pPr marL="285750" indent="-285750">
              <a:buFont typeface="Arial" panose="020B0604020202020204" pitchFamily="34" charset="0"/>
              <a:buChar char="•"/>
            </a:pPr>
            <a:r>
              <a:rPr lang="en-US">
                <a:latin typeface="Aptos" panose="020B0004020202020204" pitchFamily="34" charset="0"/>
              </a:rPr>
              <a:t>OneDrive for documents</a:t>
            </a:r>
          </a:p>
          <a:p>
            <a:pPr marL="285750" indent="-285750">
              <a:buFont typeface="Arial" panose="020B0604020202020204" pitchFamily="34" charset="0"/>
              <a:buChar char="•"/>
            </a:pPr>
            <a:r>
              <a:rPr lang="en-US">
                <a:latin typeface="Aptos" panose="020B0004020202020204" pitchFamily="34" charset="0"/>
              </a:rPr>
              <a:t>Multiple meetings weekly</a:t>
            </a:r>
          </a:p>
          <a:p>
            <a:pPr marL="285750" indent="-285750">
              <a:buFont typeface="Arial" panose="020B0604020202020204" pitchFamily="34" charset="0"/>
              <a:buChar char="•"/>
            </a:pPr>
            <a:r>
              <a:rPr lang="en-US">
                <a:latin typeface="Aptos" panose="020B0004020202020204" pitchFamily="34" charset="0"/>
              </a:rPr>
              <a:t>Fortnightly supervisor meetings</a:t>
            </a:r>
          </a:p>
        </p:txBody>
      </p:sp>
      <p:sp>
        <p:nvSpPr>
          <p:cNvPr id="3" name="Right Brace 2">
            <a:extLst>
              <a:ext uri="{FF2B5EF4-FFF2-40B4-BE49-F238E27FC236}">
                <a16:creationId xmlns:a16="http://schemas.microsoft.com/office/drawing/2014/main" id="{299DC6AA-579B-4146-BB7F-B5B593030D64}"/>
              </a:ext>
            </a:extLst>
          </p:cNvPr>
          <p:cNvSpPr/>
          <p:nvPr/>
        </p:nvSpPr>
        <p:spPr>
          <a:xfrm rot="5400000">
            <a:off x="2753744" y="2141666"/>
            <a:ext cx="136008" cy="4688968"/>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42" name="Right Brace 41">
            <a:extLst>
              <a:ext uri="{FF2B5EF4-FFF2-40B4-BE49-F238E27FC236}">
                <a16:creationId xmlns:a16="http://schemas.microsoft.com/office/drawing/2014/main" id="{99DEEA60-0E6B-4026-8939-6061EAE92AAB}"/>
              </a:ext>
            </a:extLst>
          </p:cNvPr>
          <p:cNvSpPr/>
          <p:nvPr/>
        </p:nvSpPr>
        <p:spPr>
          <a:xfrm rot="5400000">
            <a:off x="8477960" y="1362120"/>
            <a:ext cx="106155" cy="6239970"/>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4" name="TextBox 13">
            <a:extLst>
              <a:ext uri="{FF2B5EF4-FFF2-40B4-BE49-F238E27FC236}">
                <a16:creationId xmlns:a16="http://schemas.microsoft.com/office/drawing/2014/main" id="{DFD845A9-1FEF-4755-A6D6-23486B0F213B}"/>
              </a:ext>
            </a:extLst>
          </p:cNvPr>
          <p:cNvSpPr txBox="1"/>
          <p:nvPr/>
        </p:nvSpPr>
        <p:spPr>
          <a:xfrm>
            <a:off x="2246128" y="4643286"/>
            <a:ext cx="2338729" cy="646331"/>
          </a:xfrm>
          <a:prstGeom prst="rect">
            <a:avLst/>
          </a:prstGeom>
          <a:noFill/>
        </p:spPr>
        <p:txBody>
          <a:bodyPr wrap="square" rtlCol="0">
            <a:spAutoFit/>
          </a:bodyPr>
          <a:lstStyle/>
          <a:p>
            <a:r>
              <a:rPr lang="en-GB">
                <a:latin typeface="Aptos" panose="020B0004020202020204" pitchFamily="34" charset="0"/>
                <a:ea typeface="+mn-lt"/>
                <a:cs typeface="+mn-lt"/>
              </a:rPr>
              <a:t>PTO Design</a:t>
            </a:r>
            <a:endParaRPr lang="en-US">
              <a:latin typeface="Aptos" panose="020B0004020202020204" pitchFamily="34" charset="0"/>
            </a:endParaRPr>
          </a:p>
          <a:p>
            <a:endParaRPr lang="en-GB"/>
          </a:p>
        </p:txBody>
      </p:sp>
      <p:sp>
        <p:nvSpPr>
          <p:cNvPr id="16" name="TextBox 15">
            <a:extLst>
              <a:ext uri="{FF2B5EF4-FFF2-40B4-BE49-F238E27FC236}">
                <a16:creationId xmlns:a16="http://schemas.microsoft.com/office/drawing/2014/main" id="{73FDDD11-7AFF-4DF7-9176-832E59BF2B98}"/>
              </a:ext>
            </a:extLst>
          </p:cNvPr>
          <p:cNvSpPr txBox="1"/>
          <p:nvPr/>
        </p:nvSpPr>
        <p:spPr>
          <a:xfrm>
            <a:off x="6974413" y="4592494"/>
            <a:ext cx="2971459" cy="646331"/>
          </a:xfrm>
          <a:prstGeom prst="rect">
            <a:avLst/>
          </a:prstGeom>
          <a:noFill/>
        </p:spPr>
        <p:txBody>
          <a:bodyPr wrap="square" rtlCol="0">
            <a:spAutoFit/>
          </a:bodyPr>
          <a:lstStyle/>
          <a:p>
            <a:pPr algn="ctr"/>
            <a:r>
              <a:rPr lang="en-GB">
                <a:solidFill>
                  <a:srgbClr val="000000"/>
                </a:solidFill>
                <a:latin typeface="Aptos" panose="020B0004020202020204" pitchFamily="34" charset="0"/>
              </a:rPr>
              <a:t>Buoy Design</a:t>
            </a:r>
            <a:endParaRPr lang="en-US">
              <a:latin typeface="Aptos" panose="020B0004020202020204" pitchFamily="34" charset="0"/>
            </a:endParaRPr>
          </a:p>
          <a:p>
            <a:endParaRPr lang="en-GB"/>
          </a:p>
        </p:txBody>
      </p:sp>
      <p:pic>
        <p:nvPicPr>
          <p:cNvPr id="12" name="Picture 11">
            <a:extLst>
              <a:ext uri="{FF2B5EF4-FFF2-40B4-BE49-F238E27FC236}">
                <a16:creationId xmlns:a16="http://schemas.microsoft.com/office/drawing/2014/main" id="{DCF628C2-4CF0-5526-D36B-FBC43568B64C}"/>
              </a:ext>
            </a:extLst>
          </p:cNvPr>
          <p:cNvPicPr>
            <a:picLocks noChangeAspect="1"/>
          </p:cNvPicPr>
          <p:nvPr/>
        </p:nvPicPr>
        <p:blipFill rotWithShape="1">
          <a:blip r:embed="rId3"/>
          <a:srcRect l="5708" r="3183"/>
          <a:stretch/>
        </p:blipFill>
        <p:spPr>
          <a:xfrm>
            <a:off x="611953" y="2317108"/>
            <a:ext cx="1161646" cy="1131677"/>
          </a:xfrm>
          <a:prstGeom prst="rect">
            <a:avLst/>
          </a:prstGeom>
        </p:spPr>
      </p:pic>
      <p:pic>
        <p:nvPicPr>
          <p:cNvPr id="17" name="Picture 16">
            <a:extLst>
              <a:ext uri="{FF2B5EF4-FFF2-40B4-BE49-F238E27FC236}">
                <a16:creationId xmlns:a16="http://schemas.microsoft.com/office/drawing/2014/main" id="{A77AC557-3A69-D1CE-4EB6-878F3DC26E9E}"/>
              </a:ext>
            </a:extLst>
          </p:cNvPr>
          <p:cNvPicPr>
            <a:picLocks noChangeAspect="1"/>
          </p:cNvPicPr>
          <p:nvPr/>
        </p:nvPicPr>
        <p:blipFill>
          <a:blip r:embed="rId4"/>
          <a:stretch>
            <a:fillRect/>
          </a:stretch>
        </p:blipFill>
        <p:spPr>
          <a:xfrm>
            <a:off x="2235881" y="2361964"/>
            <a:ext cx="1196091" cy="1181046"/>
          </a:xfrm>
          <a:prstGeom prst="rect">
            <a:avLst/>
          </a:prstGeom>
        </p:spPr>
      </p:pic>
      <p:pic>
        <p:nvPicPr>
          <p:cNvPr id="22" name="Picture 21">
            <a:extLst>
              <a:ext uri="{FF2B5EF4-FFF2-40B4-BE49-F238E27FC236}">
                <a16:creationId xmlns:a16="http://schemas.microsoft.com/office/drawing/2014/main" id="{35F88598-5010-C96C-6B44-AFADD78E077D}"/>
              </a:ext>
            </a:extLst>
          </p:cNvPr>
          <p:cNvPicPr>
            <a:picLocks noChangeAspect="1"/>
          </p:cNvPicPr>
          <p:nvPr/>
        </p:nvPicPr>
        <p:blipFill>
          <a:blip r:embed="rId5"/>
          <a:stretch>
            <a:fillRect/>
          </a:stretch>
        </p:blipFill>
        <p:spPr>
          <a:xfrm>
            <a:off x="3850268" y="2358697"/>
            <a:ext cx="1197446" cy="1174853"/>
          </a:xfrm>
          <a:prstGeom prst="rect">
            <a:avLst/>
          </a:prstGeom>
        </p:spPr>
      </p:pic>
      <p:pic>
        <p:nvPicPr>
          <p:cNvPr id="29" name="Picture 28">
            <a:extLst>
              <a:ext uri="{FF2B5EF4-FFF2-40B4-BE49-F238E27FC236}">
                <a16:creationId xmlns:a16="http://schemas.microsoft.com/office/drawing/2014/main" id="{DBD33C08-3427-1EB0-5024-526F7AFA5139}"/>
              </a:ext>
            </a:extLst>
          </p:cNvPr>
          <p:cNvPicPr>
            <a:picLocks noChangeAspect="1"/>
          </p:cNvPicPr>
          <p:nvPr/>
        </p:nvPicPr>
        <p:blipFill>
          <a:blip r:embed="rId6"/>
          <a:stretch>
            <a:fillRect/>
          </a:stretch>
        </p:blipFill>
        <p:spPr>
          <a:xfrm>
            <a:off x="5511484" y="2358697"/>
            <a:ext cx="1169031" cy="1184313"/>
          </a:xfrm>
          <a:prstGeom prst="rect">
            <a:avLst/>
          </a:prstGeom>
        </p:spPr>
      </p:pic>
      <p:pic>
        <p:nvPicPr>
          <p:cNvPr id="31" name="Picture 30">
            <a:extLst>
              <a:ext uri="{FF2B5EF4-FFF2-40B4-BE49-F238E27FC236}">
                <a16:creationId xmlns:a16="http://schemas.microsoft.com/office/drawing/2014/main" id="{D3DA258F-DFD9-B32B-7C6E-2F73C4A06AAE}"/>
              </a:ext>
            </a:extLst>
          </p:cNvPr>
          <p:cNvPicPr>
            <a:picLocks noChangeAspect="1"/>
          </p:cNvPicPr>
          <p:nvPr/>
        </p:nvPicPr>
        <p:blipFill>
          <a:blip r:embed="rId7"/>
          <a:stretch>
            <a:fillRect/>
          </a:stretch>
        </p:blipFill>
        <p:spPr>
          <a:xfrm>
            <a:off x="7114724" y="2358697"/>
            <a:ext cx="1199497" cy="1184313"/>
          </a:xfrm>
          <a:prstGeom prst="rect">
            <a:avLst/>
          </a:prstGeom>
        </p:spPr>
      </p:pic>
      <p:pic>
        <p:nvPicPr>
          <p:cNvPr id="37" name="Picture 36">
            <a:extLst>
              <a:ext uri="{FF2B5EF4-FFF2-40B4-BE49-F238E27FC236}">
                <a16:creationId xmlns:a16="http://schemas.microsoft.com/office/drawing/2014/main" id="{1BE4470C-EC4A-7091-A250-3AF438868F06}"/>
              </a:ext>
            </a:extLst>
          </p:cNvPr>
          <p:cNvPicPr>
            <a:picLocks noChangeAspect="1"/>
          </p:cNvPicPr>
          <p:nvPr/>
        </p:nvPicPr>
        <p:blipFill>
          <a:blip r:embed="rId8"/>
          <a:stretch>
            <a:fillRect/>
          </a:stretch>
        </p:blipFill>
        <p:spPr>
          <a:xfrm>
            <a:off x="8739899" y="2385014"/>
            <a:ext cx="1231373" cy="1184314"/>
          </a:xfrm>
          <a:prstGeom prst="rect">
            <a:avLst/>
          </a:prstGeom>
        </p:spPr>
      </p:pic>
      <p:pic>
        <p:nvPicPr>
          <p:cNvPr id="39" name="Picture 38">
            <a:extLst>
              <a:ext uri="{FF2B5EF4-FFF2-40B4-BE49-F238E27FC236}">
                <a16:creationId xmlns:a16="http://schemas.microsoft.com/office/drawing/2014/main" id="{792F7DF3-6506-F6CF-A28B-159B469B8FED}"/>
              </a:ext>
            </a:extLst>
          </p:cNvPr>
          <p:cNvPicPr>
            <a:picLocks noChangeAspect="1"/>
          </p:cNvPicPr>
          <p:nvPr/>
        </p:nvPicPr>
        <p:blipFill>
          <a:blip r:embed="rId9"/>
          <a:stretch>
            <a:fillRect/>
          </a:stretch>
        </p:blipFill>
        <p:spPr>
          <a:xfrm>
            <a:off x="10382205" y="2385014"/>
            <a:ext cx="1193411" cy="1216811"/>
          </a:xfrm>
          <a:prstGeom prst="rect">
            <a:avLst/>
          </a:prstGeom>
        </p:spPr>
      </p:pic>
    </p:spTree>
    <p:extLst>
      <p:ext uri="{BB962C8B-B14F-4D97-AF65-F5344CB8AC3E}">
        <p14:creationId xmlns:p14="http://schemas.microsoft.com/office/powerpoint/2010/main" val="263135160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C3DB1F9-13BB-F818-9BB8-330A81F16858}"/>
              </a:ext>
            </a:extLst>
          </p:cNvPr>
          <p:cNvSpPr/>
          <p:nvPr/>
        </p:nvSpPr>
        <p:spPr>
          <a:xfrm>
            <a:off x="0" y="110309"/>
            <a:ext cx="11786616" cy="436563"/>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itle 1"/>
          <p:cNvSpPr>
            <a:spLocks noGrp="1"/>
          </p:cNvSpPr>
          <p:nvPr>
            <p:ph type="title"/>
          </p:nvPr>
        </p:nvSpPr>
        <p:spPr>
          <a:xfrm>
            <a:off x="0" y="64468"/>
            <a:ext cx="10932305" cy="436563"/>
          </a:xfrm>
        </p:spPr>
        <p:txBody>
          <a:bodyPr>
            <a:noAutofit/>
          </a:bodyPr>
          <a:lstStyle/>
          <a:p>
            <a:r>
              <a:rPr lang="en-US" b="1">
                <a:effectLst>
                  <a:outerShdw blurRad="38100" dist="38100" dir="2700000" algn="tl">
                    <a:srgbClr val="000000">
                      <a:alpha val="43137"/>
                    </a:srgbClr>
                  </a:outerShdw>
                </a:effectLst>
                <a:latin typeface="Aptos" panose="020B0004020202020204" pitchFamily="34" charset="0"/>
              </a:rPr>
              <a:t>GROUP STATEMENT OF REQUIREMENTS  </a:t>
            </a:r>
          </a:p>
        </p:txBody>
      </p:sp>
      <p:graphicFrame>
        <p:nvGraphicFramePr>
          <p:cNvPr id="5" name="Table 5">
            <a:extLst>
              <a:ext uri="{FF2B5EF4-FFF2-40B4-BE49-F238E27FC236}">
                <a16:creationId xmlns:a16="http://schemas.microsoft.com/office/drawing/2014/main" id="{9FA4B454-F9C7-FD4B-994D-E3E53A5152F5}"/>
              </a:ext>
            </a:extLst>
          </p:cNvPr>
          <p:cNvGraphicFramePr>
            <a:graphicFrameLocks noGrp="1"/>
          </p:cNvGraphicFramePr>
          <p:nvPr>
            <p:extLst>
              <p:ext uri="{D42A27DB-BD31-4B8C-83A1-F6EECF244321}">
                <p14:modId xmlns:p14="http://schemas.microsoft.com/office/powerpoint/2010/main" val="4083957173"/>
              </p:ext>
            </p:extLst>
          </p:nvPr>
        </p:nvGraphicFramePr>
        <p:xfrm>
          <a:off x="0" y="611231"/>
          <a:ext cx="12192000" cy="6355798"/>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1183094770"/>
                    </a:ext>
                  </a:extLst>
                </a:gridCol>
                <a:gridCol w="4064000">
                  <a:extLst>
                    <a:ext uri="{9D8B030D-6E8A-4147-A177-3AD203B41FA5}">
                      <a16:colId xmlns:a16="http://schemas.microsoft.com/office/drawing/2014/main" val="3943932244"/>
                    </a:ext>
                  </a:extLst>
                </a:gridCol>
                <a:gridCol w="4064000">
                  <a:extLst>
                    <a:ext uri="{9D8B030D-6E8A-4147-A177-3AD203B41FA5}">
                      <a16:colId xmlns:a16="http://schemas.microsoft.com/office/drawing/2014/main" val="3795659484"/>
                    </a:ext>
                  </a:extLst>
                </a:gridCol>
              </a:tblGrid>
              <a:tr h="303169">
                <a:tc>
                  <a:txBody>
                    <a:bodyPr/>
                    <a:lstStyle/>
                    <a:p>
                      <a:r>
                        <a:rPr lang="en-US" sz="1200" b="1">
                          <a:solidFill>
                            <a:schemeClr val="bg1"/>
                          </a:solidFill>
                          <a:latin typeface="Aptos" panose="020B0004020202020204" pitchFamily="34" charset="0"/>
                        </a:rPr>
                        <a:t>Aspect</a:t>
                      </a:r>
                    </a:p>
                  </a:txBody>
                  <a:tcPr/>
                </a:tc>
                <a:tc>
                  <a:txBody>
                    <a:bodyPr/>
                    <a:lstStyle/>
                    <a:p>
                      <a:r>
                        <a:rPr lang="en-US" sz="1200" b="1">
                          <a:solidFill>
                            <a:schemeClr val="bg1"/>
                          </a:solidFill>
                          <a:latin typeface="Aptos" panose="020B0004020202020204" pitchFamily="34" charset="0"/>
                        </a:rPr>
                        <a:t>Objective</a:t>
                      </a:r>
                    </a:p>
                  </a:txBody>
                  <a:tcPr/>
                </a:tc>
                <a:tc>
                  <a:txBody>
                    <a:bodyPr/>
                    <a:lstStyle/>
                    <a:p>
                      <a:r>
                        <a:rPr lang="en-US" sz="1200" b="1">
                          <a:solidFill>
                            <a:schemeClr val="bg1"/>
                          </a:solidFill>
                          <a:latin typeface="Aptos" panose="020B0004020202020204" pitchFamily="34" charset="0"/>
                        </a:rPr>
                        <a:t>Criteria</a:t>
                      </a:r>
                    </a:p>
                  </a:txBody>
                  <a:tcPr/>
                </a:tc>
                <a:extLst>
                  <a:ext uri="{0D108BD9-81ED-4DB2-BD59-A6C34878D82A}">
                    <a16:rowId xmlns:a16="http://schemas.microsoft.com/office/drawing/2014/main" val="4242238424"/>
                  </a:ext>
                </a:extLst>
              </a:tr>
              <a:tr h="850232">
                <a:tc>
                  <a:txBody>
                    <a:bodyPr/>
                    <a:lstStyle/>
                    <a:p>
                      <a:r>
                        <a:rPr lang="en-US" sz="1200" b="1">
                          <a:solidFill>
                            <a:schemeClr val="tx1"/>
                          </a:solidFill>
                          <a:latin typeface="Aptos" panose="020B0004020202020204" pitchFamily="34" charset="0"/>
                        </a:rPr>
                        <a:t>Performance</a:t>
                      </a:r>
                    </a:p>
                  </a:txBody>
                  <a:tcPr/>
                </a:tc>
                <a:tc>
                  <a:txBody>
                    <a:bodyPr/>
                    <a:lstStyle/>
                    <a:p>
                      <a:pPr marL="342900" indent="-342900">
                        <a:buAutoNum type="alphaLcParenR"/>
                      </a:pPr>
                      <a:r>
                        <a:rPr lang="en-US" sz="1200">
                          <a:solidFill>
                            <a:schemeClr val="tx1"/>
                          </a:solidFill>
                          <a:latin typeface="Aptos" panose="020B0004020202020204" pitchFamily="34" charset="0"/>
                        </a:rPr>
                        <a:t>Produce 9% of the overall energy for the island</a:t>
                      </a:r>
                    </a:p>
                    <a:p>
                      <a:pPr marL="342900" indent="-342900">
                        <a:buAutoNum type="alphaLcParenR"/>
                      </a:pPr>
                      <a:r>
                        <a:rPr lang="en-US" sz="1200">
                          <a:solidFill>
                            <a:schemeClr val="tx1"/>
                          </a:solidFill>
                          <a:latin typeface="Aptos" panose="020B0004020202020204" pitchFamily="34" charset="0"/>
                        </a:rPr>
                        <a:t>Maximise efficiency to ensure a LCOE</a:t>
                      </a:r>
                    </a:p>
                    <a:p>
                      <a:pPr marL="342900" indent="-342900">
                        <a:buAutoNum type="alphaLcParenR"/>
                      </a:pPr>
                      <a:r>
                        <a:rPr lang="en-US" sz="1200">
                          <a:solidFill>
                            <a:schemeClr val="tx1"/>
                          </a:solidFill>
                          <a:latin typeface="Aptos" panose="020B0004020202020204" pitchFamily="34" charset="0"/>
                        </a:rPr>
                        <a:t>Ensure availability </a:t>
                      </a:r>
                    </a:p>
                  </a:txBody>
                  <a:tcPr/>
                </a:tc>
                <a:tc>
                  <a:txBody>
                    <a:bodyPr/>
                    <a:lstStyle/>
                    <a:p>
                      <a:pPr marL="342900" indent="-342900">
                        <a:buAutoNum type="alphaLcParenR"/>
                      </a:pPr>
                      <a:r>
                        <a:rPr lang="en-US" sz="1200">
                          <a:solidFill>
                            <a:schemeClr val="tx1"/>
                          </a:solidFill>
                          <a:latin typeface="Aptos" panose="020B0004020202020204" pitchFamily="34" charset="0"/>
                        </a:rPr>
                        <a:t>Each WEC produces 0.0349 GWh/year</a:t>
                      </a:r>
                    </a:p>
                    <a:p>
                      <a:pPr marL="342900" indent="-342900">
                        <a:buAutoNum type="alphaLcParenR"/>
                      </a:pPr>
                      <a:r>
                        <a:rPr lang="en-US" sz="1200">
                          <a:solidFill>
                            <a:schemeClr val="tx1"/>
                          </a:solidFill>
                          <a:latin typeface="Aptos" panose="020B0004020202020204" pitchFamily="34" charset="0"/>
                        </a:rPr>
                        <a:t>Optimize all systems. High energy conversion rate</a:t>
                      </a:r>
                    </a:p>
                    <a:p>
                      <a:pPr marL="342900" indent="-342900">
                        <a:buAutoNum type="alphaLcParenR"/>
                      </a:pPr>
                      <a:r>
                        <a:rPr lang="en-US" sz="1200">
                          <a:solidFill>
                            <a:schemeClr val="tx1"/>
                          </a:solidFill>
                          <a:latin typeface="Aptos" panose="020B0004020202020204" pitchFamily="34" charset="0"/>
                        </a:rPr>
                        <a:t>Fail-safe mechanisms. High MTBF.</a:t>
                      </a:r>
                    </a:p>
                  </a:txBody>
                  <a:tcPr/>
                </a:tc>
                <a:extLst>
                  <a:ext uri="{0D108BD9-81ED-4DB2-BD59-A6C34878D82A}">
                    <a16:rowId xmlns:a16="http://schemas.microsoft.com/office/drawing/2014/main" val="988003591"/>
                  </a:ext>
                </a:extLst>
              </a:tr>
              <a:tr h="727471">
                <a:tc>
                  <a:txBody>
                    <a:bodyPr/>
                    <a:lstStyle/>
                    <a:p>
                      <a:r>
                        <a:rPr lang="en-US" sz="1200" b="1">
                          <a:solidFill>
                            <a:schemeClr val="tx1"/>
                          </a:solidFill>
                          <a:latin typeface="Aptos" panose="020B0004020202020204" pitchFamily="34" charset="0"/>
                        </a:rPr>
                        <a:t>Product Lifespan</a:t>
                      </a:r>
                    </a:p>
                  </a:txBody>
                  <a:tcPr/>
                </a:tc>
                <a:tc>
                  <a:txBody>
                    <a:bodyPr/>
                    <a:lstStyle/>
                    <a:p>
                      <a:pPr marL="342900" indent="-342900">
                        <a:buAutoNum type="alphaLcParenR"/>
                      </a:pPr>
                      <a:r>
                        <a:rPr lang="en-US" sz="1200">
                          <a:solidFill>
                            <a:schemeClr val="tx1"/>
                          </a:solidFill>
                          <a:latin typeface="Aptos" panose="020B0004020202020204" pitchFamily="34" charset="0"/>
                        </a:rPr>
                        <a:t>Long operational life</a:t>
                      </a:r>
                    </a:p>
                    <a:p>
                      <a:pPr marL="342900" indent="-342900">
                        <a:buAutoNum type="alphaLcParenR"/>
                      </a:pPr>
                      <a:endParaRPr lang="en-US" sz="1200">
                        <a:solidFill>
                          <a:schemeClr val="tx1"/>
                        </a:solidFill>
                        <a:latin typeface="Aptos" panose="020B0004020202020204" pitchFamily="34" charset="0"/>
                      </a:endParaRPr>
                    </a:p>
                    <a:p>
                      <a:pPr marL="342900" indent="-342900">
                        <a:buAutoNum type="alphaLcParenR"/>
                      </a:pPr>
                      <a:r>
                        <a:rPr lang="en-US" sz="1200">
                          <a:solidFill>
                            <a:schemeClr val="tx1"/>
                          </a:solidFill>
                          <a:latin typeface="Aptos" panose="020B0004020202020204" pitchFamily="34" charset="0"/>
                        </a:rPr>
                        <a:t>Durability for extreme weathers</a:t>
                      </a:r>
                    </a:p>
                    <a:p>
                      <a:pPr marL="342900" indent="-342900">
                        <a:buAutoNum type="alphaLcParenR"/>
                      </a:pPr>
                      <a:endParaRPr lang="en-US" sz="1200">
                        <a:solidFill>
                          <a:schemeClr val="tx1"/>
                        </a:solidFill>
                        <a:latin typeface="Aptos" panose="020B0004020202020204" pitchFamily="34" charset="0"/>
                      </a:endParaRPr>
                    </a:p>
                  </a:txBody>
                  <a:tcPr/>
                </a:tc>
                <a:tc>
                  <a:txBody>
                    <a:bodyPr/>
                    <a:lstStyle/>
                    <a:p>
                      <a:pPr marL="342900" indent="-342900">
                        <a:buAutoNum type="alphaLcParenR"/>
                      </a:pPr>
                      <a:r>
                        <a:rPr lang="en-US" sz="1200">
                          <a:solidFill>
                            <a:schemeClr val="tx1"/>
                          </a:solidFill>
                          <a:latin typeface="Aptos" panose="020B0004020202020204" pitchFamily="34" charset="0"/>
                        </a:rPr>
                        <a:t>Use durable and corrosion-resistant materials. Minimal maintenance</a:t>
                      </a:r>
                    </a:p>
                    <a:p>
                      <a:pPr marL="342900" indent="-342900">
                        <a:buAutoNum type="alphaLcParenR"/>
                      </a:pPr>
                      <a:r>
                        <a:rPr lang="en-US" sz="1200">
                          <a:solidFill>
                            <a:schemeClr val="tx1"/>
                          </a:solidFill>
                          <a:latin typeface="Aptos" panose="020B0004020202020204" pitchFamily="34" charset="0"/>
                        </a:rPr>
                        <a:t>Design for resilience. Environmentally tested materials. Protective coating. </a:t>
                      </a:r>
                    </a:p>
                  </a:txBody>
                  <a:tcPr/>
                </a:tc>
                <a:extLst>
                  <a:ext uri="{0D108BD9-81ED-4DB2-BD59-A6C34878D82A}">
                    <a16:rowId xmlns:a16="http://schemas.microsoft.com/office/drawing/2014/main" val="2009204100"/>
                  </a:ext>
                </a:extLst>
              </a:tr>
              <a:tr h="860697">
                <a:tc>
                  <a:txBody>
                    <a:bodyPr/>
                    <a:lstStyle/>
                    <a:p>
                      <a:r>
                        <a:rPr lang="en-US" sz="1200" b="1">
                          <a:solidFill>
                            <a:schemeClr val="tx1"/>
                          </a:solidFill>
                          <a:latin typeface="Aptos" panose="020B0004020202020204" pitchFamily="34" charset="0"/>
                        </a:rPr>
                        <a:t>Environment</a:t>
                      </a:r>
                    </a:p>
                  </a:txBody>
                  <a:tcPr/>
                </a:tc>
                <a:tc>
                  <a:txBody>
                    <a:bodyPr/>
                    <a:lstStyle/>
                    <a:p>
                      <a:pPr marL="342900" indent="-342900">
                        <a:buAutoNum type="alphaLcParenR"/>
                      </a:pPr>
                      <a:r>
                        <a:rPr lang="en-US" sz="1200">
                          <a:solidFill>
                            <a:schemeClr val="tx1"/>
                          </a:solidFill>
                          <a:latin typeface="Aptos" panose="020B0004020202020204" pitchFamily="34" charset="0"/>
                        </a:rPr>
                        <a:t>Minimize environmental impact</a:t>
                      </a:r>
                    </a:p>
                    <a:p>
                      <a:pPr marL="342900" marR="0" lvl="0" indent="-342900" algn="l" defTabSz="914400" rtl="0" eaLnBrk="1" fontAlgn="auto" latinLnBrk="0" hangingPunct="1">
                        <a:lnSpc>
                          <a:spcPct val="100000"/>
                        </a:lnSpc>
                        <a:spcBef>
                          <a:spcPts val="0"/>
                        </a:spcBef>
                        <a:spcAft>
                          <a:spcPts val="0"/>
                        </a:spcAft>
                        <a:buClrTx/>
                        <a:buSzTx/>
                        <a:buFontTx/>
                        <a:buAutoNum type="alphaLcParenR"/>
                        <a:tabLst/>
                        <a:defRPr/>
                      </a:pPr>
                      <a:endParaRPr lang="en-US" sz="1200">
                        <a:solidFill>
                          <a:schemeClr val="tx1"/>
                        </a:solidFill>
                        <a:latin typeface="Aptos" panose="020B00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Tx/>
                        <a:buAutoNum type="alphaLcParenR"/>
                        <a:tabLst/>
                        <a:defRPr/>
                      </a:pPr>
                      <a:endParaRPr lang="en-US" sz="1200">
                        <a:solidFill>
                          <a:schemeClr val="tx1"/>
                        </a:solidFill>
                        <a:latin typeface="Aptos" panose="020B00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Tx/>
                        <a:buAutoNum type="alphaLcParenR"/>
                        <a:tabLst/>
                        <a:defRPr/>
                      </a:pPr>
                      <a:r>
                        <a:rPr lang="en-US" sz="1200">
                          <a:solidFill>
                            <a:schemeClr val="tx1"/>
                          </a:solidFill>
                          <a:latin typeface="Aptos" panose="020B0004020202020204" pitchFamily="34" charset="0"/>
                        </a:rPr>
                        <a:t>Material compatibility with marine environment</a:t>
                      </a:r>
                    </a:p>
                    <a:p>
                      <a:pPr marL="342900" indent="-342900">
                        <a:buAutoNum type="alphaLcParenR"/>
                      </a:pPr>
                      <a:endParaRPr lang="en-US" sz="1200">
                        <a:solidFill>
                          <a:schemeClr val="tx1"/>
                        </a:solidFill>
                        <a:latin typeface="Aptos" panose="020B0004020202020204" pitchFamily="34" charset="0"/>
                      </a:endParaRPr>
                    </a:p>
                    <a:p>
                      <a:pPr marL="342900" indent="-342900">
                        <a:buAutoNum type="alphaLcParenR"/>
                      </a:pPr>
                      <a:endParaRPr lang="en-US" sz="1200">
                        <a:solidFill>
                          <a:schemeClr val="tx1"/>
                        </a:solidFill>
                        <a:latin typeface="Aptos" panose="020B0004020202020204" pitchFamily="34" charset="0"/>
                      </a:endParaRPr>
                    </a:p>
                    <a:p>
                      <a:pPr marL="342900" indent="-342900">
                        <a:buAutoNum type="alphaLcParenR"/>
                      </a:pPr>
                      <a:r>
                        <a:rPr lang="en-US" sz="1200">
                          <a:solidFill>
                            <a:schemeClr val="tx1"/>
                          </a:solidFill>
                          <a:latin typeface="Aptos" panose="020B0004020202020204" pitchFamily="34" charset="0"/>
                        </a:rPr>
                        <a:t>Sustainable practices</a:t>
                      </a:r>
                    </a:p>
                  </a:txBody>
                  <a:tcPr/>
                </a:tc>
                <a:tc>
                  <a:txBody>
                    <a:bodyPr/>
                    <a:lstStyle/>
                    <a:p>
                      <a:pPr marL="342900" indent="-342900">
                        <a:buFont typeface="+mj-lt"/>
                        <a:buAutoNum type="alphaLcParenR"/>
                      </a:pPr>
                      <a:r>
                        <a:rPr lang="en-US" sz="1200">
                          <a:solidFill>
                            <a:schemeClr val="tx1"/>
                          </a:solidFill>
                          <a:latin typeface="Aptos" panose="020B0004020202020204" pitchFamily="34" charset="0"/>
                        </a:rPr>
                        <a:t>Design features to reduce ecological footprint. Eco-friendly and recyclable materials and coatings without compromising performance</a:t>
                      </a:r>
                    </a:p>
                    <a:p>
                      <a:pPr marL="342900" indent="-342900">
                        <a:buFont typeface="+mj-lt"/>
                        <a:buAutoNum type="alphaLcParenR"/>
                      </a:pPr>
                      <a:r>
                        <a:rPr lang="en-US" sz="1200">
                          <a:solidFill>
                            <a:schemeClr val="tx1"/>
                          </a:solidFill>
                          <a:latin typeface="Aptos" panose="020B0004020202020204" pitchFamily="34" charset="0"/>
                        </a:rPr>
                        <a:t>Materials with proven resistance to saltwater corrosion and UV degradation. Materials with lesser environmental impact, find from LCA. </a:t>
                      </a:r>
                    </a:p>
                    <a:p>
                      <a:pPr marL="342900" indent="-342900">
                        <a:buFont typeface="+mj-lt"/>
                        <a:buAutoNum type="alphaLcParenR"/>
                      </a:pPr>
                      <a:r>
                        <a:rPr lang="en-US" sz="1200">
                          <a:solidFill>
                            <a:schemeClr val="tx1"/>
                          </a:solidFill>
                          <a:latin typeface="Aptos" panose="020B0004020202020204" pitchFamily="34" charset="0"/>
                        </a:rPr>
                        <a:t> Materials from sustainable suppliers</a:t>
                      </a:r>
                    </a:p>
                  </a:txBody>
                  <a:tcPr/>
                </a:tc>
                <a:extLst>
                  <a:ext uri="{0D108BD9-81ED-4DB2-BD59-A6C34878D82A}">
                    <a16:rowId xmlns:a16="http://schemas.microsoft.com/office/drawing/2014/main" val="3219379228"/>
                  </a:ext>
                </a:extLst>
              </a:tr>
              <a:tr h="860697">
                <a:tc>
                  <a:txBody>
                    <a:bodyPr/>
                    <a:lstStyle/>
                    <a:p>
                      <a:r>
                        <a:rPr lang="en-US" sz="1200" b="1">
                          <a:solidFill>
                            <a:schemeClr val="tx1"/>
                          </a:solidFill>
                          <a:latin typeface="Aptos" panose="020B0004020202020204" pitchFamily="34" charset="0"/>
                        </a:rPr>
                        <a:t>Maintenance </a:t>
                      </a:r>
                    </a:p>
                  </a:txBody>
                  <a:tcPr/>
                </a:tc>
                <a:tc>
                  <a:txBody>
                    <a:bodyPr/>
                    <a:lstStyle/>
                    <a:p>
                      <a:pPr marL="342900" indent="-342900">
                        <a:buFont typeface="+mj-lt"/>
                        <a:buAutoNum type="alphaLcParenR"/>
                      </a:pPr>
                      <a:r>
                        <a:rPr lang="en-US" sz="1200">
                          <a:solidFill>
                            <a:schemeClr val="tx1"/>
                          </a:solidFill>
                          <a:latin typeface="Aptos" panose="020B0004020202020204" pitchFamily="34" charset="0"/>
                        </a:rPr>
                        <a:t>Optimise maintenance schedule</a:t>
                      </a:r>
                    </a:p>
                    <a:p>
                      <a:pPr marL="342900" indent="-342900">
                        <a:buFont typeface="+mj-lt"/>
                        <a:buAutoNum type="alphaLcParenR"/>
                      </a:pPr>
                      <a:r>
                        <a:rPr lang="en-US" sz="1200">
                          <a:solidFill>
                            <a:schemeClr val="tx1"/>
                          </a:solidFill>
                          <a:latin typeface="Aptos" panose="020B0004020202020204" pitchFamily="34" charset="0"/>
                        </a:rPr>
                        <a:t>Ease of maintenance</a:t>
                      </a:r>
                    </a:p>
                    <a:p>
                      <a:pPr marL="342900" indent="-342900">
                        <a:buFont typeface="+mj-lt"/>
                        <a:buAutoNum type="alphaLcParenR"/>
                      </a:pPr>
                      <a:endParaRPr lang="en-US" sz="1200">
                        <a:solidFill>
                          <a:schemeClr val="tx1"/>
                        </a:solidFill>
                        <a:latin typeface="Aptos" panose="020B0004020202020204" pitchFamily="34" charset="0"/>
                      </a:endParaRPr>
                    </a:p>
                    <a:p>
                      <a:pPr marL="342900" indent="-342900">
                        <a:buFont typeface="+mj-lt"/>
                        <a:buAutoNum type="alphaLcParenR"/>
                      </a:pPr>
                      <a:r>
                        <a:rPr lang="en-US" sz="1200">
                          <a:solidFill>
                            <a:schemeClr val="tx1"/>
                          </a:solidFill>
                          <a:latin typeface="Aptos" panose="020B0004020202020204" pitchFamily="34" charset="0"/>
                        </a:rPr>
                        <a:t>Minimized downtime </a:t>
                      </a:r>
                    </a:p>
                  </a:txBody>
                  <a:tcPr/>
                </a:tc>
                <a:tc>
                  <a:txBody>
                    <a:bodyPr/>
                    <a:lstStyle/>
                    <a:p>
                      <a:pPr marL="342900" indent="-342900">
                        <a:buFont typeface="+mj-lt"/>
                        <a:buAutoNum type="alphaLcParenR"/>
                      </a:pPr>
                      <a:r>
                        <a:rPr lang="en-US" sz="1200">
                          <a:solidFill>
                            <a:schemeClr val="tx1"/>
                          </a:solidFill>
                          <a:latin typeface="Aptos" panose="020B0004020202020204" pitchFamily="34" charset="0"/>
                        </a:rPr>
                        <a:t>Comprehensive schedule with clear procedures. </a:t>
                      </a:r>
                    </a:p>
                    <a:p>
                      <a:pPr marL="342900" indent="-342900">
                        <a:buFont typeface="+mj-lt"/>
                        <a:buAutoNum type="alphaLcParenR"/>
                      </a:pPr>
                      <a:r>
                        <a:rPr lang="en-US" sz="1200">
                          <a:solidFill>
                            <a:schemeClr val="tx1"/>
                          </a:solidFill>
                          <a:latin typeface="Aptos" panose="020B0004020202020204" pitchFamily="34" charset="0"/>
                        </a:rPr>
                        <a:t>Easy access to critical components. Training programs for effective maintenance</a:t>
                      </a:r>
                    </a:p>
                    <a:p>
                      <a:pPr marL="342900" indent="-342900">
                        <a:buFont typeface="+mj-lt"/>
                        <a:buAutoNum type="alphaLcParenR"/>
                      </a:pPr>
                      <a:r>
                        <a:rPr lang="en-US" sz="1200">
                          <a:solidFill>
                            <a:schemeClr val="tx1"/>
                          </a:solidFill>
                          <a:latin typeface="Aptos" panose="020B0004020202020204" pitchFamily="34" charset="0"/>
                        </a:rPr>
                        <a:t>Reliable components for reduced maintenance. Effective maintenance from training</a:t>
                      </a:r>
                    </a:p>
                  </a:txBody>
                  <a:tcPr/>
                </a:tc>
                <a:extLst>
                  <a:ext uri="{0D108BD9-81ED-4DB2-BD59-A6C34878D82A}">
                    <a16:rowId xmlns:a16="http://schemas.microsoft.com/office/drawing/2014/main" val="717351168"/>
                  </a:ext>
                </a:extLst>
              </a:tr>
              <a:tr h="860697">
                <a:tc>
                  <a:txBody>
                    <a:bodyPr/>
                    <a:lstStyle/>
                    <a:p>
                      <a:r>
                        <a:rPr lang="en-US" sz="1200" b="1">
                          <a:solidFill>
                            <a:schemeClr val="tx1"/>
                          </a:solidFill>
                          <a:latin typeface="Aptos" panose="020B0004020202020204" pitchFamily="34" charset="0"/>
                        </a:rPr>
                        <a:t>Materials and Manufacturing</a:t>
                      </a:r>
                    </a:p>
                  </a:txBody>
                  <a:tcPr/>
                </a:tc>
                <a:tc>
                  <a:txBody>
                    <a:bodyPr/>
                    <a:lstStyle/>
                    <a:p>
                      <a:pPr marL="342900" indent="-342900">
                        <a:buFont typeface="+mj-lt"/>
                        <a:buAutoNum type="alphaLcParenR"/>
                      </a:pPr>
                      <a:r>
                        <a:rPr lang="en-US" sz="1200">
                          <a:solidFill>
                            <a:schemeClr val="tx1"/>
                          </a:solidFill>
                          <a:latin typeface="Aptos" panose="020B0004020202020204" pitchFamily="34" charset="0"/>
                        </a:rPr>
                        <a:t>Strong, light, and corrosion resistance materials</a:t>
                      </a:r>
                    </a:p>
                    <a:p>
                      <a:pPr marL="342900" indent="-342900">
                        <a:buFont typeface="+mj-lt"/>
                        <a:buAutoNum type="alphaLcParenR"/>
                      </a:pPr>
                      <a:r>
                        <a:rPr lang="en-US" sz="1200">
                          <a:solidFill>
                            <a:schemeClr val="tx1"/>
                          </a:solidFill>
                          <a:latin typeface="Aptos" panose="020B0004020202020204" pitchFamily="34" charset="0"/>
                        </a:rPr>
                        <a:t>Optimise manufacturing efficiency </a:t>
                      </a:r>
                    </a:p>
                  </a:txBody>
                  <a:tcPr/>
                </a:tc>
                <a:tc>
                  <a:txBody>
                    <a:bodyPr/>
                    <a:lstStyle/>
                    <a:p>
                      <a:pPr marL="342900" indent="-342900">
                        <a:buFont typeface="+mj-lt"/>
                        <a:buAutoNum type="alphaLcParenR"/>
                      </a:pPr>
                      <a:r>
                        <a:rPr lang="en-US" sz="1200">
                          <a:solidFill>
                            <a:schemeClr val="tx1"/>
                          </a:solidFill>
                          <a:latin typeface="Aptos" panose="020B0004020202020204" pitchFamily="34" charset="0"/>
                        </a:rPr>
                        <a:t>Utilize Granta Edupack for suitable materials</a:t>
                      </a:r>
                    </a:p>
                    <a:p>
                      <a:pPr marL="342900" indent="-342900">
                        <a:buFont typeface="+mj-lt"/>
                        <a:buAutoNum type="alphaLcParenR"/>
                      </a:pPr>
                      <a:r>
                        <a:rPr lang="en-US" sz="1200">
                          <a:solidFill>
                            <a:schemeClr val="tx1"/>
                          </a:solidFill>
                          <a:latin typeface="Aptos" panose="020B0004020202020204" pitchFamily="34" charset="0"/>
                        </a:rPr>
                        <a:t>Design considerations for manufacturing ease. Implement automation for enhanced precision and reduced manual labor. </a:t>
                      </a:r>
                    </a:p>
                  </a:txBody>
                  <a:tcPr/>
                </a:tc>
                <a:extLst>
                  <a:ext uri="{0D108BD9-81ED-4DB2-BD59-A6C34878D82A}">
                    <a16:rowId xmlns:a16="http://schemas.microsoft.com/office/drawing/2014/main" val="249808142"/>
                  </a:ext>
                </a:extLst>
              </a:tr>
              <a:tr h="280603">
                <a:tc>
                  <a:txBody>
                    <a:bodyPr/>
                    <a:lstStyle/>
                    <a:p>
                      <a:r>
                        <a:rPr lang="en-US" sz="1200" b="1">
                          <a:solidFill>
                            <a:schemeClr val="tx1"/>
                          </a:solidFill>
                          <a:latin typeface="Aptos" panose="020B0004020202020204" pitchFamily="34" charset="0"/>
                        </a:rPr>
                        <a:t>Testing</a:t>
                      </a:r>
                    </a:p>
                  </a:txBody>
                  <a:tcPr/>
                </a:tc>
                <a:tc>
                  <a:txBody>
                    <a:bodyPr/>
                    <a:lstStyle/>
                    <a:p>
                      <a:pPr marL="228600" indent="-228600">
                        <a:buFont typeface="+mj-lt"/>
                        <a:buAutoNum type="alphaLcParenR"/>
                      </a:pPr>
                      <a:r>
                        <a:rPr lang="en-US" sz="1200">
                          <a:solidFill>
                            <a:schemeClr val="tx1"/>
                          </a:solidFill>
                          <a:latin typeface="Aptos" panose="020B0004020202020204" pitchFamily="34" charset="0"/>
                        </a:rPr>
                        <a:t>Test material/components</a:t>
                      </a:r>
                    </a:p>
                  </a:txBody>
                  <a:tcPr/>
                </a:tc>
                <a:tc>
                  <a:txBody>
                    <a:bodyPr/>
                    <a:lstStyle/>
                    <a:p>
                      <a:pPr marL="228600" indent="-228600">
                        <a:buFont typeface="+mj-lt"/>
                        <a:buAutoNum type="alphaLcParenR"/>
                      </a:pPr>
                      <a:r>
                        <a:rPr lang="en-US" sz="1200">
                          <a:solidFill>
                            <a:schemeClr val="tx1"/>
                          </a:solidFill>
                          <a:latin typeface="Aptos" panose="020B0004020202020204" pitchFamily="34" charset="0"/>
                        </a:rPr>
                        <a:t>Model the components using CFD and FE Analysis’</a:t>
                      </a:r>
                    </a:p>
                  </a:txBody>
                  <a:tcPr/>
                </a:tc>
                <a:extLst>
                  <a:ext uri="{0D108BD9-81ED-4DB2-BD59-A6C34878D82A}">
                    <a16:rowId xmlns:a16="http://schemas.microsoft.com/office/drawing/2014/main" val="1781407809"/>
                  </a:ext>
                </a:extLst>
              </a:tr>
              <a:tr h="860697">
                <a:tc>
                  <a:txBody>
                    <a:bodyPr/>
                    <a:lstStyle/>
                    <a:p>
                      <a:r>
                        <a:rPr lang="en-US" sz="1200" b="1">
                          <a:solidFill>
                            <a:schemeClr val="tx1"/>
                          </a:solidFill>
                          <a:latin typeface="Aptos" panose="020B0004020202020204" pitchFamily="34" charset="0"/>
                        </a:rPr>
                        <a:t>Size and Quantity</a:t>
                      </a:r>
                    </a:p>
                  </a:txBody>
                  <a:tcPr/>
                </a:tc>
                <a:tc>
                  <a:txBody>
                    <a:bodyPr/>
                    <a:lstStyle/>
                    <a:p>
                      <a:pPr marL="228600" indent="-228600">
                        <a:buFont typeface="+mj-lt"/>
                        <a:buAutoNum type="alphaLcParenR"/>
                      </a:pPr>
                      <a:r>
                        <a:rPr lang="en-US" sz="1200">
                          <a:solidFill>
                            <a:schemeClr val="tx1"/>
                          </a:solidFill>
                          <a:latin typeface="Aptos" panose="020B0004020202020204" pitchFamily="34" charset="0"/>
                        </a:rPr>
                        <a:t>Optimise array layout</a:t>
                      </a:r>
                    </a:p>
                    <a:p>
                      <a:pPr marL="228600" indent="-228600">
                        <a:buFont typeface="+mj-lt"/>
                        <a:buAutoNum type="alphaLcParenR"/>
                      </a:pPr>
                      <a:endParaRPr lang="en-US" sz="1200">
                        <a:solidFill>
                          <a:schemeClr val="tx1"/>
                        </a:solidFill>
                        <a:latin typeface="Aptos" panose="020B0004020202020204" pitchFamily="34" charset="0"/>
                      </a:endParaRPr>
                    </a:p>
                    <a:p>
                      <a:pPr marL="228600" indent="-228600">
                        <a:buFont typeface="+mj-lt"/>
                        <a:buAutoNum type="alphaLcParenR"/>
                      </a:pPr>
                      <a:r>
                        <a:rPr lang="en-US" sz="1200">
                          <a:solidFill>
                            <a:schemeClr val="tx1"/>
                          </a:solidFill>
                          <a:latin typeface="Aptos" panose="020B0004020202020204" pitchFamily="34" charset="0"/>
                        </a:rPr>
                        <a:t>How many WEC’s are needed for the required energy generation? </a:t>
                      </a:r>
                    </a:p>
                  </a:txBody>
                  <a:tcPr/>
                </a:tc>
                <a:tc>
                  <a:txBody>
                    <a:bodyPr/>
                    <a:lstStyle/>
                    <a:p>
                      <a:pPr marL="228600" indent="-228600">
                        <a:buFont typeface="+mj-lt"/>
                        <a:buAutoNum type="alphaLcParenR"/>
                      </a:pPr>
                      <a:r>
                        <a:rPr lang="en-US" sz="1200">
                          <a:solidFill>
                            <a:schemeClr val="tx1"/>
                          </a:solidFill>
                          <a:latin typeface="Aptos" panose="020B0004020202020204" pitchFamily="34" charset="0"/>
                        </a:rPr>
                        <a:t>Consider wave patterns and other environmental factors to determine quantity and layout</a:t>
                      </a:r>
                    </a:p>
                    <a:p>
                      <a:pPr marL="228600" indent="-228600">
                        <a:buFont typeface="+mj-lt"/>
                        <a:buAutoNum type="alphaLcParenR"/>
                      </a:pPr>
                      <a:endParaRPr lang="en-US" sz="1200">
                        <a:solidFill>
                          <a:schemeClr val="tx1"/>
                        </a:solidFill>
                        <a:latin typeface="Aptos" panose="020B0004020202020204" pitchFamily="34" charset="0"/>
                      </a:endParaRPr>
                    </a:p>
                    <a:p>
                      <a:pPr marL="228600" indent="-228600">
                        <a:buFont typeface="+mj-lt"/>
                        <a:buAutoNum type="alphaLcParenR"/>
                      </a:pPr>
                      <a:r>
                        <a:rPr lang="en-US" sz="1200">
                          <a:solidFill>
                            <a:schemeClr val="tx1"/>
                          </a:solidFill>
                          <a:latin typeface="Aptos" panose="020B0004020202020204" pitchFamily="34" charset="0"/>
                        </a:rPr>
                        <a:t>???</a:t>
                      </a:r>
                    </a:p>
                  </a:txBody>
                  <a:tcPr/>
                </a:tc>
                <a:extLst>
                  <a:ext uri="{0D108BD9-81ED-4DB2-BD59-A6C34878D82A}">
                    <a16:rowId xmlns:a16="http://schemas.microsoft.com/office/drawing/2014/main" val="1359261274"/>
                  </a:ext>
                </a:extLst>
              </a:tr>
            </a:tbl>
          </a:graphicData>
        </a:graphic>
      </p:graphicFrame>
    </p:spTree>
    <p:extLst>
      <p:ext uri="{BB962C8B-B14F-4D97-AF65-F5344CB8AC3E}">
        <p14:creationId xmlns:p14="http://schemas.microsoft.com/office/powerpoint/2010/main" val="224533415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Wave 29">
            <a:extLst>
              <a:ext uri="{FF2B5EF4-FFF2-40B4-BE49-F238E27FC236}">
                <a16:creationId xmlns:a16="http://schemas.microsoft.com/office/drawing/2014/main" id="{83760E69-03D3-A403-C276-29F74820E94B}"/>
              </a:ext>
            </a:extLst>
          </p:cNvPr>
          <p:cNvSpPr/>
          <p:nvPr/>
        </p:nvSpPr>
        <p:spPr>
          <a:xfrm rot="5400000" flipV="1">
            <a:off x="5841942" y="-1610700"/>
            <a:ext cx="6997701" cy="9939700"/>
          </a:xfrm>
          <a:prstGeom prst="wave">
            <a:avLst>
              <a:gd name="adj1" fmla="val 6269"/>
              <a:gd name="adj2" fmla="val 0"/>
            </a:avLst>
          </a:prstGeom>
          <a:solidFill>
            <a:srgbClr val="13587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8FBFE"/>
              </a:solidFill>
              <a:effectLst/>
              <a:uLnTx/>
              <a:uFillTx/>
              <a:latin typeface="Aptos"/>
              <a:ea typeface="+mn-ea"/>
              <a:cs typeface="+mn-cs"/>
            </a:endParaRPr>
          </a:p>
        </p:txBody>
      </p:sp>
      <p:sp>
        <p:nvSpPr>
          <p:cNvPr id="3" name="Content Placeholder 2">
            <a:extLst>
              <a:ext uri="{FF2B5EF4-FFF2-40B4-BE49-F238E27FC236}">
                <a16:creationId xmlns:a16="http://schemas.microsoft.com/office/drawing/2014/main" id="{0058607C-5B83-4573-C507-53F8AC9F9886}"/>
              </a:ext>
            </a:extLst>
          </p:cNvPr>
          <p:cNvSpPr>
            <a:spLocks noGrp="1"/>
          </p:cNvSpPr>
          <p:nvPr>
            <p:ph idx="1"/>
          </p:nvPr>
        </p:nvSpPr>
        <p:spPr>
          <a:xfrm>
            <a:off x="315885" y="2065700"/>
            <a:ext cx="4055057" cy="3849907"/>
          </a:xfrm>
        </p:spPr>
        <p:txBody>
          <a:bodyPr vert="horz" lIns="91440" tIns="45720" rIns="91440" bIns="45720" rtlCol="0" anchor="t">
            <a:normAutofit lnSpcReduction="10000"/>
          </a:bodyPr>
          <a:lstStyle/>
          <a:p>
            <a:r>
              <a:rPr lang="en-US" sz="1800" b="1"/>
              <a:t>Group leader – </a:t>
            </a:r>
            <a:r>
              <a:rPr lang="en-US" sz="1800"/>
              <a:t>Relay the sub-project and then delegate the tasks</a:t>
            </a:r>
          </a:p>
          <a:p>
            <a:r>
              <a:rPr lang="en-US" sz="1800" b="1"/>
              <a:t>Group management – </a:t>
            </a:r>
            <a:r>
              <a:rPr lang="en-US" sz="1800"/>
              <a:t>Belbin test, Gantt chart</a:t>
            </a:r>
          </a:p>
          <a:p>
            <a:r>
              <a:rPr lang="en-US" sz="1800" b="1"/>
              <a:t>Design process -  </a:t>
            </a:r>
            <a:r>
              <a:rPr lang="en-US" sz="1800"/>
              <a:t>Use research and evidence to firmly make decisions regarding design</a:t>
            </a:r>
          </a:p>
          <a:p>
            <a:r>
              <a:rPr lang="en-US" sz="1800" b="1"/>
              <a:t>Customer focus - </a:t>
            </a:r>
            <a:r>
              <a:rPr lang="en-US" sz="1800"/>
              <a:t>Understand the stated requitements for the WEC and strive to exceed the customers expectation</a:t>
            </a:r>
          </a:p>
          <a:p>
            <a:r>
              <a:rPr lang="en-US" sz="1800" b="1" i="0" u="none" strike="noStrike">
                <a:effectLst/>
              </a:rPr>
              <a:t>SWOT </a:t>
            </a:r>
            <a:r>
              <a:rPr lang="en-US" sz="1800" b="1" i="0" u="none" strike="noStrike">
                <a:solidFill>
                  <a:srgbClr val="000000"/>
                </a:solidFill>
                <a:effectLst/>
              </a:rPr>
              <a:t>Analysis</a:t>
            </a:r>
            <a:r>
              <a:rPr lang="en-US" sz="1800" b="0" i="0" u="none" strike="noStrike">
                <a:solidFill>
                  <a:srgbClr val="000000"/>
                </a:solidFill>
                <a:effectLst/>
              </a:rPr>
              <a:t> – For better understanding and to develop effective strategies</a:t>
            </a:r>
          </a:p>
          <a:p>
            <a:endParaRPr lang="en-US" sz="1200"/>
          </a:p>
          <a:p>
            <a:pPr lvl="0"/>
            <a:endParaRPr lang="en-US" sz="1050"/>
          </a:p>
          <a:p>
            <a:endParaRPr lang="en-US" sz="2000"/>
          </a:p>
          <a:p>
            <a:endParaRPr lang="en-US"/>
          </a:p>
          <a:p>
            <a:endParaRPr lang="en-US"/>
          </a:p>
          <a:p>
            <a:endParaRPr lang="en-US"/>
          </a:p>
          <a:p>
            <a:endParaRPr lang="en-US"/>
          </a:p>
          <a:p>
            <a:endParaRPr lang="en-US"/>
          </a:p>
          <a:p>
            <a:endParaRPr lang="en-US"/>
          </a:p>
          <a:p>
            <a:endParaRPr lang="en-US"/>
          </a:p>
        </p:txBody>
      </p:sp>
      <p:sp>
        <p:nvSpPr>
          <p:cNvPr id="8" name="Rectangle: Single Corner Rounded 7">
            <a:extLst>
              <a:ext uri="{FF2B5EF4-FFF2-40B4-BE49-F238E27FC236}">
                <a16:creationId xmlns:a16="http://schemas.microsoft.com/office/drawing/2014/main" id="{3721E407-8FA9-5346-E34D-9341BCEC19DD}"/>
              </a:ext>
            </a:extLst>
          </p:cNvPr>
          <p:cNvSpPr/>
          <p:nvPr/>
        </p:nvSpPr>
        <p:spPr>
          <a:xfrm>
            <a:off x="8855934" y="1302023"/>
            <a:ext cx="3038475" cy="2438400"/>
          </a:xfrm>
          <a:prstGeom prst="round1Rect">
            <a:avLst/>
          </a:prstGeom>
          <a:solidFill>
            <a:srgbClr val="CAD3D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a:p>
        </p:txBody>
      </p:sp>
      <p:sp>
        <p:nvSpPr>
          <p:cNvPr id="9" name="Rectangle: Single Corner Rounded 8">
            <a:extLst>
              <a:ext uri="{FF2B5EF4-FFF2-40B4-BE49-F238E27FC236}">
                <a16:creationId xmlns:a16="http://schemas.microsoft.com/office/drawing/2014/main" id="{7EF82CE5-114F-9757-DDBF-6ECE400CB78F}"/>
              </a:ext>
            </a:extLst>
          </p:cNvPr>
          <p:cNvSpPr/>
          <p:nvPr/>
        </p:nvSpPr>
        <p:spPr>
          <a:xfrm rot="10800000">
            <a:off x="5693633" y="3730898"/>
            <a:ext cx="3162300" cy="2438400"/>
          </a:xfrm>
          <a:prstGeom prst="round1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8FBFE"/>
              </a:solidFill>
              <a:effectLst/>
              <a:uLnTx/>
              <a:uFillTx/>
              <a:latin typeface="Aptos"/>
              <a:ea typeface="+mn-ea"/>
              <a:cs typeface="+mn-cs"/>
            </a:endParaRPr>
          </a:p>
        </p:txBody>
      </p:sp>
      <p:sp>
        <p:nvSpPr>
          <p:cNvPr id="10" name="Rectangle: Single Corner Rounded 9">
            <a:extLst>
              <a:ext uri="{FF2B5EF4-FFF2-40B4-BE49-F238E27FC236}">
                <a16:creationId xmlns:a16="http://schemas.microsoft.com/office/drawing/2014/main" id="{58DD391E-168F-BD2F-8B1A-BADD6361B5B8}"/>
              </a:ext>
            </a:extLst>
          </p:cNvPr>
          <p:cNvSpPr/>
          <p:nvPr/>
        </p:nvSpPr>
        <p:spPr>
          <a:xfrm rot="5400000">
            <a:off x="9160734" y="3435624"/>
            <a:ext cx="2428875" cy="3038475"/>
          </a:xfrm>
          <a:prstGeom prst="round1Rect">
            <a:avLst/>
          </a:prstGeom>
          <a:solidFill>
            <a:srgbClr val="C4D1B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8FBFE"/>
              </a:solidFill>
              <a:effectLst/>
              <a:uLnTx/>
              <a:uFillTx/>
              <a:latin typeface="Aptos"/>
              <a:ea typeface="+mn-ea"/>
              <a:cs typeface="+mn-cs"/>
            </a:endParaRPr>
          </a:p>
        </p:txBody>
      </p:sp>
      <p:sp>
        <p:nvSpPr>
          <p:cNvPr id="11" name="Rectangle: Single Corner Rounded 10">
            <a:extLst>
              <a:ext uri="{FF2B5EF4-FFF2-40B4-BE49-F238E27FC236}">
                <a16:creationId xmlns:a16="http://schemas.microsoft.com/office/drawing/2014/main" id="{AA480CD8-ADA7-3EF1-AFFF-3E76BA40268E}"/>
              </a:ext>
            </a:extLst>
          </p:cNvPr>
          <p:cNvSpPr/>
          <p:nvPr/>
        </p:nvSpPr>
        <p:spPr>
          <a:xfrm rot="-5400000">
            <a:off x="6055584" y="940072"/>
            <a:ext cx="2438400" cy="3162300"/>
          </a:xfrm>
          <a:prstGeom prst="round1Rect">
            <a:avLst/>
          </a:prstGeom>
          <a:solidFill>
            <a:srgbClr val="9BAD8D"/>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8FBFE"/>
              </a:solidFill>
              <a:effectLst/>
              <a:uLnTx/>
              <a:uFillTx/>
              <a:latin typeface="Aptos"/>
              <a:ea typeface="+mn-ea"/>
              <a:cs typeface="+mn-cs"/>
            </a:endParaRPr>
          </a:p>
        </p:txBody>
      </p:sp>
      <p:sp>
        <p:nvSpPr>
          <p:cNvPr id="13" name="Content Placeholder 2">
            <a:extLst>
              <a:ext uri="{FF2B5EF4-FFF2-40B4-BE49-F238E27FC236}">
                <a16:creationId xmlns:a16="http://schemas.microsoft.com/office/drawing/2014/main" id="{2ED663FE-B8B3-85F2-FD9A-7DB17DAA73AC}"/>
              </a:ext>
            </a:extLst>
          </p:cNvPr>
          <p:cNvSpPr txBox="1">
            <a:spLocks/>
          </p:cNvSpPr>
          <p:nvPr/>
        </p:nvSpPr>
        <p:spPr>
          <a:xfrm>
            <a:off x="5826169" y="1068844"/>
            <a:ext cx="2920221" cy="342389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600" b="0" i="0" u="none" strike="noStrike" kern="1200" cap="none" spc="0" normalizeH="0" baseline="0" noProof="0">
              <a:ln>
                <a:noFill/>
              </a:ln>
              <a:solidFill>
                <a:prstClr val="black"/>
              </a:solidFill>
              <a:effectLst/>
              <a:uLnTx/>
              <a:uFillTx/>
              <a:latin typeface="Aptos"/>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a:ln>
                <a:noFill/>
              </a:ln>
              <a:solidFill>
                <a:prstClr val="black"/>
              </a:solidFill>
              <a:effectLst/>
              <a:uLnTx/>
              <a:uFillTx/>
              <a:latin typeface="Aptos"/>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a:ln>
                <a:noFill/>
              </a:ln>
              <a:solidFill>
                <a:prstClr val="black"/>
              </a:solidFill>
              <a:effectLst/>
              <a:uLnTx/>
              <a:uFillTx/>
              <a:latin typeface="Aptos"/>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a:ln>
                <a:noFill/>
              </a:ln>
              <a:solidFill>
                <a:prstClr val="black"/>
              </a:solidFill>
              <a:effectLst/>
              <a:uLnTx/>
              <a:uFillTx/>
              <a:latin typeface="Aptos"/>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a:ln>
                <a:noFill/>
              </a:ln>
              <a:solidFill>
                <a:prstClr val="black"/>
              </a:solidFill>
              <a:effectLst/>
              <a:uLnTx/>
              <a:uFillTx/>
              <a:latin typeface="Aptos"/>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a:ln>
                <a:noFill/>
              </a:ln>
              <a:solidFill>
                <a:prstClr val="black"/>
              </a:solidFill>
              <a:effectLst/>
              <a:uLnTx/>
              <a:uFillTx/>
              <a:latin typeface="Aptos"/>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a:ln>
                <a:noFill/>
              </a:ln>
              <a:solidFill>
                <a:prstClr val="black"/>
              </a:solidFill>
              <a:effectLst/>
              <a:uLnTx/>
              <a:uFillTx/>
              <a:latin typeface="Aptos"/>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a:ln>
                <a:noFill/>
              </a:ln>
              <a:solidFill>
                <a:prstClr val="black"/>
              </a:solidFill>
              <a:effectLst/>
              <a:uLnTx/>
              <a:uFillTx/>
              <a:latin typeface="Aptos"/>
              <a:ea typeface="+mn-ea"/>
              <a:cs typeface="+mn-cs"/>
            </a:endParaRPr>
          </a:p>
        </p:txBody>
      </p:sp>
      <p:sp>
        <p:nvSpPr>
          <p:cNvPr id="14" name="Content Placeholder 2">
            <a:extLst>
              <a:ext uri="{FF2B5EF4-FFF2-40B4-BE49-F238E27FC236}">
                <a16:creationId xmlns:a16="http://schemas.microsoft.com/office/drawing/2014/main" id="{58F32609-AD3A-1D71-B2A2-37177650749A}"/>
              </a:ext>
            </a:extLst>
          </p:cNvPr>
          <p:cNvSpPr txBox="1">
            <a:spLocks/>
          </p:cNvSpPr>
          <p:nvPr/>
        </p:nvSpPr>
        <p:spPr>
          <a:xfrm>
            <a:off x="9025511" y="1068843"/>
            <a:ext cx="2872596" cy="342389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600" b="0" i="0" u="none" strike="noStrike" kern="1200" cap="none" spc="0" normalizeH="0" baseline="0" noProof="0">
              <a:ln>
                <a:noFill/>
              </a:ln>
              <a:solidFill>
                <a:prstClr val="black"/>
              </a:solidFill>
              <a:effectLst/>
              <a:uLnTx/>
              <a:uFillTx/>
              <a:latin typeface="Aptos"/>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a:ln>
                <a:noFill/>
              </a:ln>
              <a:solidFill>
                <a:prstClr val="black"/>
              </a:solidFill>
              <a:effectLst/>
              <a:uLnTx/>
              <a:uFillTx/>
              <a:latin typeface="Aptos"/>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a:ln>
                <a:noFill/>
              </a:ln>
              <a:solidFill>
                <a:prstClr val="black"/>
              </a:solidFill>
              <a:effectLst/>
              <a:uLnTx/>
              <a:uFillTx/>
              <a:latin typeface="Aptos"/>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a:ln>
                <a:noFill/>
              </a:ln>
              <a:solidFill>
                <a:prstClr val="black"/>
              </a:solidFill>
              <a:effectLst/>
              <a:uLnTx/>
              <a:uFillTx/>
              <a:latin typeface="Aptos"/>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a:ln>
                <a:noFill/>
              </a:ln>
              <a:solidFill>
                <a:prstClr val="black"/>
              </a:solidFill>
              <a:effectLst/>
              <a:uLnTx/>
              <a:uFillTx/>
              <a:latin typeface="Aptos"/>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a:ln>
                <a:noFill/>
              </a:ln>
              <a:solidFill>
                <a:prstClr val="black"/>
              </a:solidFill>
              <a:effectLst/>
              <a:uLnTx/>
              <a:uFillTx/>
              <a:latin typeface="Aptos"/>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a:ln>
                <a:noFill/>
              </a:ln>
              <a:solidFill>
                <a:prstClr val="black"/>
              </a:solidFill>
              <a:effectLst/>
              <a:uLnTx/>
              <a:uFillTx/>
              <a:latin typeface="Aptos"/>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a:ln>
                <a:noFill/>
              </a:ln>
              <a:solidFill>
                <a:prstClr val="black"/>
              </a:solidFill>
              <a:effectLst/>
              <a:uLnTx/>
              <a:uFillTx/>
              <a:latin typeface="Aptos"/>
              <a:ea typeface="+mn-ea"/>
              <a:cs typeface="+mn-cs"/>
            </a:endParaRPr>
          </a:p>
        </p:txBody>
      </p:sp>
      <p:sp>
        <p:nvSpPr>
          <p:cNvPr id="15" name="Content Placeholder 2">
            <a:extLst>
              <a:ext uri="{FF2B5EF4-FFF2-40B4-BE49-F238E27FC236}">
                <a16:creationId xmlns:a16="http://schemas.microsoft.com/office/drawing/2014/main" id="{2C4A840B-91DB-F38A-2A45-D77C452AC70F}"/>
              </a:ext>
            </a:extLst>
          </p:cNvPr>
          <p:cNvSpPr txBox="1">
            <a:spLocks/>
          </p:cNvSpPr>
          <p:nvPr/>
        </p:nvSpPr>
        <p:spPr>
          <a:xfrm>
            <a:off x="5826169" y="3516768"/>
            <a:ext cx="2872596" cy="342389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a:ln>
                <a:noFill/>
              </a:ln>
              <a:solidFill>
                <a:prstClr val="black"/>
              </a:solidFill>
              <a:effectLst/>
              <a:uLnTx/>
              <a:uFillTx/>
              <a:latin typeface="Aptos"/>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a:ln>
                <a:noFill/>
              </a:ln>
              <a:solidFill>
                <a:prstClr val="black"/>
              </a:solidFill>
              <a:effectLst/>
              <a:uLnTx/>
              <a:uFillTx/>
              <a:latin typeface="Aptos"/>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a:ln>
                <a:noFill/>
              </a:ln>
              <a:solidFill>
                <a:prstClr val="black"/>
              </a:solidFill>
              <a:effectLst/>
              <a:uLnTx/>
              <a:uFillTx/>
              <a:latin typeface="Aptos"/>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a:ln>
                <a:noFill/>
              </a:ln>
              <a:solidFill>
                <a:prstClr val="black"/>
              </a:solidFill>
              <a:effectLst/>
              <a:uLnTx/>
              <a:uFillTx/>
              <a:latin typeface="Aptos"/>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a:ln>
                <a:noFill/>
              </a:ln>
              <a:solidFill>
                <a:prstClr val="black"/>
              </a:solidFill>
              <a:effectLst/>
              <a:uLnTx/>
              <a:uFillTx/>
              <a:latin typeface="Aptos"/>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a:ln>
                <a:noFill/>
              </a:ln>
              <a:solidFill>
                <a:prstClr val="black"/>
              </a:solidFill>
              <a:effectLst/>
              <a:uLnTx/>
              <a:uFillTx/>
              <a:latin typeface="Aptos"/>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a:ln>
                <a:noFill/>
              </a:ln>
              <a:solidFill>
                <a:prstClr val="black"/>
              </a:solidFill>
              <a:effectLst/>
              <a:uLnTx/>
              <a:uFillTx/>
              <a:latin typeface="Aptos"/>
              <a:ea typeface="+mn-ea"/>
              <a:cs typeface="+mn-cs"/>
            </a:endParaRPr>
          </a:p>
        </p:txBody>
      </p:sp>
      <p:sp>
        <p:nvSpPr>
          <p:cNvPr id="16" name="Content Placeholder 2">
            <a:extLst>
              <a:ext uri="{FF2B5EF4-FFF2-40B4-BE49-F238E27FC236}">
                <a16:creationId xmlns:a16="http://schemas.microsoft.com/office/drawing/2014/main" id="{71E62F74-164E-584B-595C-5419D1E4708A}"/>
              </a:ext>
            </a:extLst>
          </p:cNvPr>
          <p:cNvSpPr txBox="1">
            <a:spLocks/>
          </p:cNvSpPr>
          <p:nvPr/>
        </p:nvSpPr>
        <p:spPr>
          <a:xfrm>
            <a:off x="8912269" y="3516768"/>
            <a:ext cx="2920221" cy="342389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prstClr val="black"/>
                </a:solidFill>
                <a:effectLst/>
                <a:uLnTx/>
                <a:uFillTx/>
                <a:latin typeface="Aptos"/>
                <a:ea typeface="+mn-lt"/>
                <a:cs typeface="+mn-lt"/>
              </a:rPr>
              <a:t>.</a:t>
            </a:r>
            <a:endParaRPr kumimoji="0" lang="en-US" sz="1400" b="0" i="0" u="none" strike="noStrike" kern="1200" cap="none" spc="0" normalizeH="0" baseline="0" noProof="0">
              <a:ln>
                <a:noFill/>
              </a:ln>
              <a:solidFill>
                <a:prstClr val="black"/>
              </a:solidFill>
              <a:effectLst/>
              <a:uLnTx/>
              <a:uFillTx/>
              <a:latin typeface="Aptos"/>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a:ln>
                <a:noFill/>
              </a:ln>
              <a:solidFill>
                <a:prstClr val="black"/>
              </a:solidFill>
              <a:effectLst/>
              <a:uLnTx/>
              <a:uFillTx/>
              <a:latin typeface="Aptos"/>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a:ln>
                <a:noFill/>
              </a:ln>
              <a:solidFill>
                <a:prstClr val="black"/>
              </a:solidFill>
              <a:effectLst/>
              <a:uLnTx/>
              <a:uFillTx/>
              <a:latin typeface="Aptos"/>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a:ln>
                <a:noFill/>
              </a:ln>
              <a:solidFill>
                <a:prstClr val="black"/>
              </a:solidFill>
              <a:effectLst/>
              <a:uLnTx/>
              <a:uFillTx/>
              <a:latin typeface="Aptos"/>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a:ln>
                <a:noFill/>
              </a:ln>
              <a:solidFill>
                <a:prstClr val="black"/>
              </a:solidFill>
              <a:effectLst/>
              <a:uLnTx/>
              <a:uFillTx/>
              <a:latin typeface="Aptos"/>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a:ln>
                <a:noFill/>
              </a:ln>
              <a:solidFill>
                <a:prstClr val="black"/>
              </a:solidFill>
              <a:effectLst/>
              <a:uLnTx/>
              <a:uFillTx/>
              <a:latin typeface="Aptos"/>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a:ln>
                <a:noFill/>
              </a:ln>
              <a:solidFill>
                <a:prstClr val="black"/>
              </a:solidFill>
              <a:effectLst/>
              <a:uLnTx/>
              <a:uFillTx/>
              <a:latin typeface="Aptos"/>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a:ln>
                <a:noFill/>
              </a:ln>
              <a:solidFill>
                <a:prstClr val="black"/>
              </a:solidFill>
              <a:effectLst/>
              <a:uLnTx/>
              <a:uFillTx/>
              <a:latin typeface="Aptos"/>
              <a:ea typeface="+mn-ea"/>
              <a:cs typeface="+mn-cs"/>
            </a:endParaRPr>
          </a:p>
        </p:txBody>
      </p:sp>
      <p:sp>
        <p:nvSpPr>
          <p:cNvPr id="22" name="Rectangle 21">
            <a:extLst>
              <a:ext uri="{FF2B5EF4-FFF2-40B4-BE49-F238E27FC236}">
                <a16:creationId xmlns:a16="http://schemas.microsoft.com/office/drawing/2014/main" id="{96109BFA-AA0D-6803-DBAA-2786D8EB5E64}"/>
              </a:ext>
            </a:extLst>
          </p:cNvPr>
          <p:cNvSpPr/>
          <p:nvPr/>
        </p:nvSpPr>
        <p:spPr>
          <a:xfrm>
            <a:off x="8858253" y="3375529"/>
            <a:ext cx="457200" cy="361950"/>
          </a:xfrm>
          <a:prstGeom prst="rect">
            <a:avLst/>
          </a:prstGeom>
          <a:solidFill>
            <a:srgbClr val="EAF6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1B83B1"/>
                </a:solidFill>
                <a:effectLst/>
                <a:uLnTx/>
                <a:uFillTx/>
                <a:latin typeface="Aptos"/>
                <a:ea typeface="+mn-lt"/>
                <a:cs typeface="+mn-lt"/>
              </a:rPr>
              <a:t>W</a:t>
            </a:r>
            <a:endParaRPr kumimoji="0" lang="en-US" sz="1800" b="0" i="0" u="none" strike="noStrike" kern="1200" cap="none" spc="0" normalizeH="0" baseline="0" noProof="0">
              <a:ln>
                <a:noFill/>
              </a:ln>
              <a:solidFill>
                <a:srgbClr val="F8FBFE"/>
              </a:solidFill>
              <a:effectLst/>
              <a:uLnTx/>
              <a:uFillTx/>
              <a:latin typeface="Aptos"/>
              <a:ea typeface="+mn-ea"/>
              <a:cs typeface="+mn-cs"/>
            </a:endParaRPr>
          </a:p>
        </p:txBody>
      </p:sp>
      <p:sp>
        <p:nvSpPr>
          <p:cNvPr id="23" name="Rectangle 22">
            <a:extLst>
              <a:ext uri="{FF2B5EF4-FFF2-40B4-BE49-F238E27FC236}">
                <a16:creationId xmlns:a16="http://schemas.microsoft.com/office/drawing/2014/main" id="{648B25DB-941F-5403-97A3-5286CE8043EC}"/>
              </a:ext>
            </a:extLst>
          </p:cNvPr>
          <p:cNvSpPr/>
          <p:nvPr/>
        </p:nvSpPr>
        <p:spPr>
          <a:xfrm>
            <a:off x="8858252" y="3747004"/>
            <a:ext cx="457200" cy="361950"/>
          </a:xfrm>
          <a:prstGeom prst="rect">
            <a:avLst/>
          </a:prstGeom>
          <a:solidFill>
            <a:srgbClr val="9BAD8D"/>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146082">
                    <a:lumMod val="50000"/>
                  </a:srgbClr>
                </a:solidFill>
                <a:effectLst/>
                <a:uLnTx/>
                <a:uFillTx/>
                <a:latin typeface="Aptos"/>
                <a:ea typeface="+mn-ea"/>
                <a:cs typeface="+mn-cs"/>
              </a:rPr>
              <a:t>T</a:t>
            </a:r>
          </a:p>
        </p:txBody>
      </p:sp>
      <p:sp>
        <p:nvSpPr>
          <p:cNvPr id="24" name="Rectangle 23">
            <a:extLst>
              <a:ext uri="{FF2B5EF4-FFF2-40B4-BE49-F238E27FC236}">
                <a16:creationId xmlns:a16="http://schemas.microsoft.com/office/drawing/2014/main" id="{DBB0A8C1-3152-2B99-483E-A649B399282E}"/>
              </a:ext>
            </a:extLst>
          </p:cNvPr>
          <p:cNvSpPr/>
          <p:nvPr/>
        </p:nvSpPr>
        <p:spPr>
          <a:xfrm>
            <a:off x="8401052" y="3747004"/>
            <a:ext cx="457200" cy="361950"/>
          </a:xfrm>
          <a:prstGeom prst="rect">
            <a:avLst/>
          </a:prstGeom>
          <a:solidFill>
            <a:srgbClr val="CAD3DC"/>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4AB4E4">
                    <a:lumMod val="75000"/>
                  </a:srgbClr>
                </a:solidFill>
                <a:effectLst/>
                <a:uLnTx/>
                <a:uFillTx/>
                <a:latin typeface="Aptos"/>
                <a:ea typeface="+mn-ea"/>
                <a:cs typeface="+mn-cs"/>
              </a:rPr>
              <a:t>O</a:t>
            </a:r>
          </a:p>
        </p:txBody>
      </p:sp>
      <p:sp>
        <p:nvSpPr>
          <p:cNvPr id="25" name="Rectangle 24">
            <a:extLst>
              <a:ext uri="{FF2B5EF4-FFF2-40B4-BE49-F238E27FC236}">
                <a16:creationId xmlns:a16="http://schemas.microsoft.com/office/drawing/2014/main" id="{D78BD34B-840C-5EB8-C9F5-9B4E52C2D784}"/>
              </a:ext>
            </a:extLst>
          </p:cNvPr>
          <p:cNvSpPr/>
          <p:nvPr/>
        </p:nvSpPr>
        <p:spPr>
          <a:xfrm>
            <a:off x="8401052" y="3375529"/>
            <a:ext cx="457200" cy="361950"/>
          </a:xfrm>
          <a:prstGeom prst="rect">
            <a:avLst/>
          </a:prstGeom>
          <a:solidFill>
            <a:srgbClr val="C4D1BD"/>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lumMod val="90000"/>
                    <a:lumOff val="10000"/>
                  </a:srgbClr>
                </a:solidFill>
                <a:effectLst/>
                <a:uLnTx/>
                <a:uFillTx/>
                <a:latin typeface="Aptos"/>
                <a:ea typeface="+mn-ea"/>
                <a:cs typeface="+mn-cs"/>
              </a:rPr>
              <a:t>S</a:t>
            </a:r>
          </a:p>
        </p:txBody>
      </p:sp>
      <p:sp>
        <p:nvSpPr>
          <p:cNvPr id="27" name="Title 1">
            <a:extLst>
              <a:ext uri="{FF2B5EF4-FFF2-40B4-BE49-F238E27FC236}">
                <a16:creationId xmlns:a16="http://schemas.microsoft.com/office/drawing/2014/main" id="{1BCDC3B0-771F-D43B-48F7-24CD6C4B0F37}"/>
              </a:ext>
            </a:extLst>
          </p:cNvPr>
          <p:cNvSpPr txBox="1">
            <a:spLocks/>
          </p:cNvSpPr>
          <p:nvPr/>
        </p:nvSpPr>
        <p:spPr>
          <a:xfrm>
            <a:off x="7406797" y="306279"/>
            <a:ext cx="507578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a:ln>
                  <a:noFill/>
                </a:ln>
                <a:solidFill>
                  <a:srgbClr val="FFFFFF"/>
                </a:solidFill>
                <a:effectLst/>
                <a:uLnTx/>
                <a:uFillTx/>
                <a:latin typeface="Aptos Display"/>
                <a:ea typeface="+mj-lt"/>
                <a:cs typeface="+mj-lt"/>
              </a:rPr>
              <a:t>SWOT</a:t>
            </a:r>
            <a:r>
              <a:rPr kumimoji="0" lang="en-US" sz="3600" b="0" i="0" u="none" strike="noStrike" kern="1200" cap="none" spc="0" normalizeH="0" baseline="0" noProof="0">
                <a:ln>
                  <a:noFill/>
                </a:ln>
                <a:solidFill>
                  <a:srgbClr val="F8FBFE"/>
                </a:solidFill>
                <a:effectLst/>
                <a:uLnTx/>
                <a:uFillTx/>
                <a:latin typeface="Aptos Display"/>
                <a:ea typeface="+mj-ea"/>
                <a:cs typeface="+mj-cs"/>
              </a:rPr>
              <a:t> Analysis</a:t>
            </a:r>
            <a:endParaRPr kumimoji="0" lang="en-US" sz="4400" b="0" i="0" u="none" strike="noStrike" kern="1200" cap="none" spc="0" normalizeH="0" baseline="0" noProof="0">
              <a:ln>
                <a:noFill/>
              </a:ln>
              <a:solidFill>
                <a:srgbClr val="F8FBFE"/>
              </a:solidFill>
              <a:effectLst/>
              <a:uLnTx/>
              <a:uFillTx/>
              <a:latin typeface="Aptos Display"/>
              <a:ea typeface="+mj-ea"/>
              <a:cs typeface="+mj-cs"/>
            </a:endParaRPr>
          </a:p>
        </p:txBody>
      </p:sp>
      <p:sp>
        <p:nvSpPr>
          <p:cNvPr id="19" name="Rectangle 18">
            <a:extLst>
              <a:ext uri="{FF2B5EF4-FFF2-40B4-BE49-F238E27FC236}">
                <a16:creationId xmlns:a16="http://schemas.microsoft.com/office/drawing/2014/main" id="{A8951E24-58E4-1607-AC41-16E1BBCA3FC0}"/>
              </a:ext>
            </a:extLst>
          </p:cNvPr>
          <p:cNvSpPr/>
          <p:nvPr/>
        </p:nvSpPr>
        <p:spPr>
          <a:xfrm>
            <a:off x="-38400" y="406400"/>
            <a:ext cx="4684112" cy="725714"/>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8FBFE"/>
              </a:solidFill>
              <a:effectLst/>
              <a:uLnTx/>
              <a:uFillTx/>
              <a:latin typeface="Aptos"/>
              <a:ea typeface="+mn-ea"/>
              <a:cs typeface="+mn-cs"/>
            </a:endParaRPr>
          </a:p>
        </p:txBody>
      </p:sp>
      <p:sp>
        <p:nvSpPr>
          <p:cNvPr id="21" name="Title 6">
            <a:extLst>
              <a:ext uri="{FF2B5EF4-FFF2-40B4-BE49-F238E27FC236}">
                <a16:creationId xmlns:a16="http://schemas.microsoft.com/office/drawing/2014/main" id="{94206FFF-08CA-FB41-12AA-8DB080357D61}"/>
              </a:ext>
            </a:extLst>
          </p:cNvPr>
          <p:cNvSpPr>
            <a:spLocks noGrp="1"/>
          </p:cNvSpPr>
          <p:nvPr>
            <p:ph type="title"/>
          </p:nvPr>
        </p:nvSpPr>
        <p:spPr>
          <a:xfrm>
            <a:off x="-87086" y="206603"/>
            <a:ext cx="5233539" cy="1161999"/>
          </a:xfrm>
        </p:spPr>
        <p:txBody>
          <a:bodyPr>
            <a:noAutofit/>
          </a:bodyPr>
          <a:lstStyle/>
          <a:p>
            <a:pPr algn="ctr"/>
            <a:r>
              <a:rPr lang="en-GB" sz="4000" b="1">
                <a:effectLst>
                  <a:outerShdw blurRad="38100" dist="38100" dir="2700000" algn="tl">
                    <a:srgbClr val="000000">
                      <a:alpha val="43137"/>
                    </a:srgbClr>
                  </a:outerShdw>
                </a:effectLst>
              </a:rPr>
              <a:t>QUALITY                            MANAGEMENT</a:t>
            </a:r>
          </a:p>
        </p:txBody>
      </p:sp>
      <p:sp>
        <p:nvSpPr>
          <p:cNvPr id="4" name="TextBox 3">
            <a:extLst>
              <a:ext uri="{FF2B5EF4-FFF2-40B4-BE49-F238E27FC236}">
                <a16:creationId xmlns:a16="http://schemas.microsoft.com/office/drawing/2014/main" id="{9E4069BA-7554-E24B-A572-D4C99471679A}"/>
              </a:ext>
            </a:extLst>
          </p:cNvPr>
          <p:cNvSpPr txBox="1"/>
          <p:nvPr/>
        </p:nvSpPr>
        <p:spPr>
          <a:xfrm>
            <a:off x="5866196" y="1604808"/>
            <a:ext cx="2872596" cy="2585323"/>
          </a:xfrm>
          <a:prstGeom prst="rect">
            <a:avLst/>
          </a:prstGeom>
          <a:noFill/>
        </p:spPr>
        <p:txBody>
          <a:bodyPr wrap="square" rtlCol="0">
            <a:spAutoFit/>
          </a:bodyPr>
          <a:lstStyle/>
          <a:p>
            <a:pPr algn="ctr"/>
            <a:r>
              <a:rPr lang="en-US" b="1"/>
              <a:t>Strengths:</a:t>
            </a:r>
          </a:p>
          <a:p>
            <a:pPr marL="285750" indent="-285750">
              <a:buFont typeface="Arial" panose="020B0604020202020204" pitchFamily="34" charset="0"/>
              <a:buChar char="•"/>
            </a:pPr>
            <a:r>
              <a:rPr lang="en-US"/>
              <a:t>Iterative design process</a:t>
            </a:r>
          </a:p>
          <a:p>
            <a:pPr marL="285750" indent="-285750">
              <a:buFont typeface="Arial" panose="020B0604020202020204" pitchFamily="34" charset="0"/>
              <a:buChar char="•"/>
            </a:pPr>
            <a:r>
              <a:rPr lang="en-US"/>
              <a:t>Environment sustainability</a:t>
            </a:r>
          </a:p>
          <a:p>
            <a:pPr marL="285750" indent="-285750">
              <a:buFont typeface="Arial" panose="020B0604020202020204" pitchFamily="34" charset="0"/>
              <a:buChar char="•"/>
            </a:pPr>
            <a:r>
              <a:rPr lang="en-US"/>
              <a:t>Technological innovation </a:t>
            </a:r>
          </a:p>
          <a:p>
            <a:pPr marL="285750" indent="-285750">
              <a:buFont typeface="Arial" panose="020B0604020202020204" pitchFamily="34" charset="0"/>
              <a:buChar char="•"/>
            </a:pPr>
            <a:endParaRPr lang="en-US"/>
          </a:p>
          <a:p>
            <a:pPr marL="285750" indent="-285750">
              <a:buFont typeface="Arial" panose="020B0604020202020204" pitchFamily="34" charset="0"/>
              <a:buChar char="•"/>
            </a:pPr>
            <a:endParaRPr lang="en-US"/>
          </a:p>
          <a:p>
            <a:pPr marL="285750" indent="-285750">
              <a:buFont typeface="Arial" panose="020B0604020202020204" pitchFamily="34" charset="0"/>
              <a:buChar char="•"/>
            </a:pPr>
            <a:endParaRPr lang="en-US"/>
          </a:p>
        </p:txBody>
      </p:sp>
      <p:sp>
        <p:nvSpPr>
          <p:cNvPr id="5" name="TextBox 4">
            <a:extLst>
              <a:ext uri="{FF2B5EF4-FFF2-40B4-BE49-F238E27FC236}">
                <a16:creationId xmlns:a16="http://schemas.microsoft.com/office/drawing/2014/main" id="{FBE4556E-38A3-9E47-AABE-F5A6387AB4DB}"/>
              </a:ext>
            </a:extLst>
          </p:cNvPr>
          <p:cNvSpPr txBox="1"/>
          <p:nvPr/>
        </p:nvSpPr>
        <p:spPr>
          <a:xfrm>
            <a:off x="8965479" y="1614798"/>
            <a:ext cx="2835328" cy="1754326"/>
          </a:xfrm>
          <a:prstGeom prst="rect">
            <a:avLst/>
          </a:prstGeom>
          <a:noFill/>
        </p:spPr>
        <p:txBody>
          <a:bodyPr wrap="square" rtlCol="0">
            <a:spAutoFit/>
          </a:bodyPr>
          <a:lstStyle/>
          <a:p>
            <a:pPr algn="ctr"/>
            <a:r>
              <a:rPr lang="en-US" b="1"/>
              <a:t>Weaknesses:</a:t>
            </a:r>
          </a:p>
          <a:p>
            <a:pPr marL="285750" indent="-285750">
              <a:buFont typeface="Arial" panose="020B0604020202020204" pitchFamily="34" charset="0"/>
              <a:buChar char="•"/>
            </a:pPr>
            <a:r>
              <a:rPr lang="en-US"/>
              <a:t>Initial cost</a:t>
            </a:r>
          </a:p>
          <a:p>
            <a:pPr marL="285750" indent="-285750">
              <a:buFont typeface="Arial" panose="020B0604020202020204" pitchFamily="34" charset="0"/>
              <a:buChar char="•"/>
            </a:pPr>
            <a:r>
              <a:rPr lang="en-US"/>
              <a:t>Maintenance challenges</a:t>
            </a:r>
          </a:p>
          <a:p>
            <a:pPr marL="285750" indent="-285750">
              <a:buFont typeface="Arial" panose="020B0604020202020204" pitchFamily="34" charset="0"/>
              <a:buChar char="•"/>
            </a:pPr>
            <a:r>
              <a:rPr lang="en-US"/>
              <a:t>Technological maturity</a:t>
            </a:r>
          </a:p>
          <a:p>
            <a:pPr marL="285750" indent="-285750">
              <a:buFont typeface="Arial" panose="020B0604020202020204" pitchFamily="34" charset="0"/>
              <a:buChar char="•"/>
            </a:pPr>
            <a:endParaRPr lang="en-US"/>
          </a:p>
        </p:txBody>
      </p:sp>
      <p:sp>
        <p:nvSpPr>
          <p:cNvPr id="12" name="TextBox 11">
            <a:extLst>
              <a:ext uri="{FF2B5EF4-FFF2-40B4-BE49-F238E27FC236}">
                <a16:creationId xmlns:a16="http://schemas.microsoft.com/office/drawing/2014/main" id="{0239B784-4648-3144-906F-F597C66B9A6B}"/>
              </a:ext>
            </a:extLst>
          </p:cNvPr>
          <p:cNvSpPr txBox="1"/>
          <p:nvPr/>
        </p:nvSpPr>
        <p:spPr>
          <a:xfrm>
            <a:off x="5866195" y="4106702"/>
            <a:ext cx="2872595" cy="1200329"/>
          </a:xfrm>
          <a:prstGeom prst="rect">
            <a:avLst/>
          </a:prstGeom>
          <a:noFill/>
        </p:spPr>
        <p:txBody>
          <a:bodyPr wrap="square" rtlCol="0">
            <a:spAutoFit/>
          </a:bodyPr>
          <a:lstStyle/>
          <a:p>
            <a:pPr algn="ctr"/>
            <a:r>
              <a:rPr lang="en-US" b="1"/>
              <a:t>Opportunities:</a:t>
            </a:r>
          </a:p>
          <a:p>
            <a:pPr marL="285750" indent="-285750">
              <a:buFont typeface="Arial" panose="020B0604020202020204" pitchFamily="34" charset="0"/>
              <a:buChar char="•"/>
            </a:pPr>
            <a:r>
              <a:rPr lang="en-US"/>
              <a:t>Government support and incentives</a:t>
            </a:r>
          </a:p>
          <a:p>
            <a:pPr marL="285750" indent="-285750">
              <a:buFont typeface="Arial" panose="020B0604020202020204" pitchFamily="34" charset="0"/>
              <a:buChar char="•"/>
            </a:pPr>
            <a:r>
              <a:rPr lang="en-US"/>
              <a:t>Market expansion</a:t>
            </a:r>
          </a:p>
        </p:txBody>
      </p:sp>
      <p:sp>
        <p:nvSpPr>
          <p:cNvPr id="17" name="TextBox 16">
            <a:extLst>
              <a:ext uri="{FF2B5EF4-FFF2-40B4-BE49-F238E27FC236}">
                <a16:creationId xmlns:a16="http://schemas.microsoft.com/office/drawing/2014/main" id="{EF16EDA8-B0FF-1F4E-9CB9-2FB2202A6DC4}"/>
              </a:ext>
            </a:extLst>
          </p:cNvPr>
          <p:cNvSpPr txBox="1"/>
          <p:nvPr/>
        </p:nvSpPr>
        <p:spPr>
          <a:xfrm>
            <a:off x="8906048" y="4131688"/>
            <a:ext cx="2894758" cy="1200329"/>
          </a:xfrm>
          <a:prstGeom prst="rect">
            <a:avLst/>
          </a:prstGeom>
          <a:noFill/>
        </p:spPr>
        <p:txBody>
          <a:bodyPr wrap="square" rtlCol="0">
            <a:spAutoFit/>
          </a:bodyPr>
          <a:lstStyle/>
          <a:p>
            <a:pPr algn="ctr"/>
            <a:r>
              <a:rPr lang="en-US" b="1"/>
              <a:t>Threats:</a:t>
            </a:r>
          </a:p>
          <a:p>
            <a:pPr marL="285750" indent="-285750">
              <a:buFont typeface="Arial" panose="020B0604020202020204" pitchFamily="34" charset="0"/>
              <a:buChar char="•"/>
            </a:pPr>
            <a:r>
              <a:rPr lang="en-US"/>
              <a:t>Regulatory challenges</a:t>
            </a:r>
          </a:p>
          <a:p>
            <a:pPr marL="285750" indent="-285750">
              <a:buFont typeface="Arial" panose="020B0604020202020204" pitchFamily="34" charset="0"/>
              <a:buChar char="•"/>
            </a:pPr>
            <a:r>
              <a:rPr lang="en-US"/>
              <a:t>Extreme weather conditions</a:t>
            </a:r>
          </a:p>
        </p:txBody>
      </p:sp>
    </p:spTree>
    <p:extLst>
      <p:ext uri="{BB962C8B-B14F-4D97-AF65-F5344CB8AC3E}">
        <p14:creationId xmlns:p14="http://schemas.microsoft.com/office/powerpoint/2010/main" val="26991278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7EF67F43-EFED-9CD6-559D-B24BBF067FD0}"/>
              </a:ext>
            </a:extLst>
          </p:cNvPr>
          <p:cNvGraphicFramePr>
            <a:graphicFrameLocks noGrp="1"/>
          </p:cNvGraphicFramePr>
          <p:nvPr>
            <p:ph idx="1"/>
            <p:extLst>
              <p:ext uri="{D42A27DB-BD31-4B8C-83A1-F6EECF244321}">
                <p14:modId xmlns:p14="http://schemas.microsoft.com/office/powerpoint/2010/main" val="932603955"/>
              </p:ext>
            </p:extLst>
          </p:nvPr>
        </p:nvGraphicFramePr>
        <p:xfrm>
          <a:off x="0" y="1448657"/>
          <a:ext cx="12192000" cy="5409343"/>
        </p:xfrm>
        <a:graphic>
          <a:graphicData uri="http://schemas.openxmlformats.org/drawingml/2006/table">
            <a:tbl>
              <a:tblPr firstRow="1" bandRow="1">
                <a:tableStyleId>{69012ECD-51FC-41F1-AA8D-1B2483CD663E}</a:tableStyleId>
              </a:tblPr>
              <a:tblGrid>
                <a:gridCol w="4512631">
                  <a:extLst>
                    <a:ext uri="{9D8B030D-6E8A-4147-A177-3AD203B41FA5}">
                      <a16:colId xmlns:a16="http://schemas.microsoft.com/office/drawing/2014/main" val="861222738"/>
                    </a:ext>
                  </a:extLst>
                </a:gridCol>
                <a:gridCol w="1441637">
                  <a:extLst>
                    <a:ext uri="{9D8B030D-6E8A-4147-A177-3AD203B41FA5}">
                      <a16:colId xmlns:a16="http://schemas.microsoft.com/office/drawing/2014/main" val="3987861148"/>
                    </a:ext>
                  </a:extLst>
                </a:gridCol>
                <a:gridCol w="1328248">
                  <a:extLst>
                    <a:ext uri="{9D8B030D-6E8A-4147-A177-3AD203B41FA5}">
                      <a16:colId xmlns:a16="http://schemas.microsoft.com/office/drawing/2014/main" val="1973874855"/>
                    </a:ext>
                  </a:extLst>
                </a:gridCol>
                <a:gridCol w="4909484">
                  <a:extLst>
                    <a:ext uri="{9D8B030D-6E8A-4147-A177-3AD203B41FA5}">
                      <a16:colId xmlns:a16="http://schemas.microsoft.com/office/drawing/2014/main" val="2986256933"/>
                    </a:ext>
                  </a:extLst>
                </a:gridCol>
              </a:tblGrid>
              <a:tr h="433682">
                <a:tc>
                  <a:txBody>
                    <a:bodyPr/>
                    <a:lstStyle/>
                    <a:p>
                      <a:r>
                        <a:rPr lang="en-US" sz="1600"/>
                        <a:t>Risks</a:t>
                      </a:r>
                    </a:p>
                  </a:txBody>
                  <a:tcPr>
                    <a:lnR w="28575">
                      <a:solidFill>
                        <a:schemeClr val="tx1"/>
                      </a:solidFill>
                    </a:lnR>
                    <a:lnB w="0">
                      <a:noFill/>
                    </a:lnB>
                  </a:tcPr>
                </a:tc>
                <a:tc>
                  <a:txBody>
                    <a:bodyPr/>
                    <a:lstStyle/>
                    <a:p>
                      <a:r>
                        <a:rPr lang="en-US" sz="1600"/>
                        <a:t>Severity</a:t>
                      </a:r>
                    </a:p>
                  </a:txBody>
                  <a:tcPr>
                    <a:lnL w="28575">
                      <a:solidFill>
                        <a:schemeClr val="tx1"/>
                      </a:solidFill>
                    </a:lnL>
                    <a:lnR w="28575">
                      <a:solidFill>
                        <a:schemeClr val="tx1"/>
                      </a:solidFill>
                    </a:lnR>
                    <a:lnB w="0">
                      <a:noFill/>
                    </a:lnB>
                  </a:tcPr>
                </a:tc>
                <a:tc>
                  <a:txBody>
                    <a:bodyPr/>
                    <a:lstStyle/>
                    <a:p>
                      <a:r>
                        <a:rPr lang="en-US" sz="1600"/>
                        <a:t>Likelihood</a:t>
                      </a:r>
                    </a:p>
                  </a:txBody>
                  <a:tcPr>
                    <a:lnL w="28575">
                      <a:solidFill>
                        <a:schemeClr val="tx1"/>
                      </a:solidFill>
                    </a:lnL>
                    <a:lnR w="28575">
                      <a:solidFill>
                        <a:schemeClr val="tx1"/>
                      </a:solidFill>
                    </a:lnR>
                    <a:lnB w="0">
                      <a:noFill/>
                    </a:lnB>
                  </a:tcPr>
                </a:tc>
                <a:tc>
                  <a:txBody>
                    <a:bodyPr/>
                    <a:lstStyle/>
                    <a:p>
                      <a:r>
                        <a:rPr lang="en-US" sz="1600"/>
                        <a:t>Mitigation</a:t>
                      </a:r>
                    </a:p>
                  </a:txBody>
                  <a:tcPr>
                    <a:lnL w="28575">
                      <a:solidFill>
                        <a:schemeClr val="tx1"/>
                      </a:solidFill>
                    </a:lnL>
                    <a:lnB w="0">
                      <a:noFill/>
                    </a:lnB>
                  </a:tcPr>
                </a:tc>
                <a:extLst>
                  <a:ext uri="{0D108BD9-81ED-4DB2-BD59-A6C34878D82A}">
                    <a16:rowId xmlns:a16="http://schemas.microsoft.com/office/drawing/2014/main" val="2009524038"/>
                  </a:ext>
                </a:extLst>
              </a:tr>
              <a:tr h="1340815">
                <a:tc>
                  <a:txBody>
                    <a:bodyPr/>
                    <a:lstStyle/>
                    <a:p>
                      <a:r>
                        <a:rPr lang="en-US" sz="1800" b="1"/>
                        <a:t>Physical security breach:</a:t>
                      </a:r>
                      <a:endParaRPr lang="en-US" sz="1800"/>
                    </a:p>
                    <a:p>
                      <a:pPr marL="285750" lvl="0" indent="-285750">
                        <a:buFont typeface="Arial"/>
                        <a:buChar char="•"/>
                      </a:pPr>
                      <a:r>
                        <a:rPr lang="en-US" sz="1800"/>
                        <a:t>Unauthorized access to WECs</a:t>
                      </a:r>
                      <a:endParaRPr lang="en-US" sz="1800" u="none" strike="noStrike" noProof="0"/>
                    </a:p>
                    <a:p>
                      <a:pPr marL="285750" lvl="0" indent="-285750">
                        <a:buFont typeface="Arial"/>
                        <a:buChar char="•"/>
                      </a:pPr>
                      <a:r>
                        <a:rPr lang="en-US" sz="1800" u="none" strike="noStrike" noProof="0"/>
                        <a:t>Operational disruptions, safety hazards, or environmental damage</a:t>
                      </a:r>
                      <a:endParaRPr lang="en-US" sz="1800"/>
                    </a:p>
                  </a:txBody>
                  <a:tcPr>
                    <a:lnR w="19050">
                      <a:solidFill>
                        <a:schemeClr val="tx1"/>
                      </a:solidFill>
                    </a:lnR>
                    <a:lnT w="0">
                      <a:noFill/>
                    </a:lnT>
                    <a:lnB w="0">
                      <a:noFill/>
                    </a:lnB>
                    <a:solidFill>
                      <a:schemeClr val="tx2">
                        <a:lumMod val="10000"/>
                        <a:lumOff val="90000"/>
                      </a:schemeClr>
                    </a:solidFill>
                  </a:tcPr>
                </a:tc>
                <a:tc>
                  <a:txBody>
                    <a:bodyPr/>
                    <a:lstStyle/>
                    <a:p>
                      <a:pPr algn="ctr"/>
                      <a:r>
                        <a:rPr lang="en-US" sz="1800" b="1">
                          <a:solidFill>
                            <a:srgbClr val="FF0000"/>
                          </a:solidFill>
                        </a:rPr>
                        <a:t>High</a:t>
                      </a:r>
                    </a:p>
                  </a:txBody>
                  <a:tcPr>
                    <a:lnL w="19050">
                      <a:solidFill>
                        <a:schemeClr val="tx1"/>
                      </a:solidFill>
                    </a:lnL>
                    <a:lnR w="19050">
                      <a:solidFill>
                        <a:schemeClr val="tx1"/>
                      </a:solidFill>
                    </a:lnR>
                    <a:lnT w="0">
                      <a:noFill/>
                    </a:lnT>
                    <a:lnB w="0">
                      <a:noFill/>
                    </a:lnB>
                    <a:solidFill>
                      <a:schemeClr val="tx2">
                        <a:lumMod val="10000"/>
                        <a:lumOff val="90000"/>
                      </a:schemeClr>
                    </a:solidFill>
                  </a:tcPr>
                </a:tc>
                <a:tc>
                  <a:txBody>
                    <a:bodyPr/>
                    <a:lstStyle/>
                    <a:p>
                      <a:pPr algn="ctr"/>
                      <a:r>
                        <a:rPr lang="en-US" sz="1800" b="1">
                          <a:solidFill>
                            <a:srgbClr val="00B050"/>
                          </a:solidFill>
                        </a:rPr>
                        <a:t>Low</a:t>
                      </a:r>
                    </a:p>
                  </a:txBody>
                  <a:tcPr>
                    <a:lnL w="19050">
                      <a:solidFill>
                        <a:schemeClr val="tx1"/>
                      </a:solidFill>
                    </a:lnL>
                    <a:lnR w="19050">
                      <a:solidFill>
                        <a:schemeClr val="tx1"/>
                      </a:solidFill>
                    </a:lnR>
                    <a:lnT w="0">
                      <a:noFill/>
                    </a:lnT>
                    <a:lnB w="0">
                      <a:noFill/>
                    </a:lnB>
                    <a:solidFill>
                      <a:schemeClr val="tx2">
                        <a:lumMod val="10000"/>
                        <a:lumOff val="90000"/>
                      </a:schemeClr>
                    </a:solidFill>
                  </a:tcPr>
                </a:tc>
                <a:tc>
                  <a:txBody>
                    <a:bodyPr/>
                    <a:lstStyle/>
                    <a:p>
                      <a:pPr marL="285750" lvl="0" indent="-285750">
                        <a:buFont typeface="Arial"/>
                        <a:buChar char="•"/>
                      </a:pPr>
                      <a:r>
                        <a:rPr lang="en-US" sz="1800" u="none" strike="noStrike" noProof="0"/>
                        <a:t>Surveillance cameras</a:t>
                      </a:r>
                      <a:endParaRPr lang="en-US" sz="1800"/>
                    </a:p>
                    <a:p>
                      <a:pPr marL="285750" lvl="0" indent="-285750">
                        <a:buFont typeface="Arial"/>
                        <a:buChar char="•"/>
                      </a:pPr>
                      <a:r>
                        <a:rPr lang="en-US" sz="1800" u="none" strike="noStrike" noProof="0"/>
                        <a:t>Access control systems</a:t>
                      </a:r>
                    </a:p>
                    <a:p>
                      <a:pPr marL="285750" lvl="0" indent="-285750">
                        <a:buFont typeface="Arial"/>
                        <a:buChar char="•"/>
                      </a:pPr>
                      <a:r>
                        <a:rPr lang="en-US" sz="1800" u="none" strike="noStrike" noProof="0"/>
                        <a:t>Remote monitoring systems</a:t>
                      </a:r>
                      <a:endParaRPr lang="en-US" sz="1800"/>
                    </a:p>
                  </a:txBody>
                  <a:tcPr>
                    <a:lnL w="19050">
                      <a:solidFill>
                        <a:schemeClr val="tx1"/>
                      </a:solidFill>
                    </a:lnL>
                    <a:lnT w="0">
                      <a:noFill/>
                    </a:lnT>
                    <a:lnB w="0">
                      <a:noFill/>
                    </a:lnB>
                    <a:solidFill>
                      <a:schemeClr val="tx2">
                        <a:lumMod val="10000"/>
                        <a:lumOff val="90000"/>
                      </a:schemeClr>
                    </a:solidFill>
                  </a:tcPr>
                </a:tc>
                <a:extLst>
                  <a:ext uri="{0D108BD9-81ED-4DB2-BD59-A6C34878D82A}">
                    <a16:rowId xmlns:a16="http://schemas.microsoft.com/office/drawing/2014/main" val="4275250886"/>
                  </a:ext>
                </a:extLst>
              </a:tr>
              <a:tr h="1247577">
                <a:tc>
                  <a:txBody>
                    <a:bodyPr/>
                    <a:lstStyle/>
                    <a:p>
                      <a:r>
                        <a:rPr lang="en-US" sz="1800" b="1"/>
                        <a:t>Cyber-attacks:</a:t>
                      </a:r>
                      <a:endParaRPr lang="en-US" sz="1800"/>
                    </a:p>
                    <a:p>
                      <a:pPr marL="285750" lvl="0" indent="-285750">
                        <a:buFont typeface="Arial"/>
                        <a:buChar char="•"/>
                      </a:pPr>
                      <a:r>
                        <a:rPr lang="en-US" sz="1800" u="none" strike="noStrike" noProof="0"/>
                        <a:t>Targeting WECs control systems.</a:t>
                      </a:r>
                    </a:p>
                    <a:p>
                      <a:pPr marL="285750" lvl="0" indent="-285750">
                        <a:buFont typeface="Arial"/>
                        <a:buChar char="•"/>
                      </a:pPr>
                      <a:r>
                        <a:rPr lang="en-US" sz="1800" u="none" strike="noStrike" noProof="0"/>
                        <a:t>Steal sensitive data</a:t>
                      </a:r>
                      <a:endParaRPr lang="en-US" sz="1800"/>
                    </a:p>
                    <a:p>
                      <a:pPr marL="285750" lvl="0" indent="-285750">
                        <a:buFont typeface="Arial"/>
                        <a:buChar char="•"/>
                      </a:pPr>
                      <a:r>
                        <a:rPr lang="en-US" sz="1800" u="none" strike="noStrike" noProof="0"/>
                        <a:t>Generator malfunctions</a:t>
                      </a:r>
                      <a:endParaRPr lang="en-US" sz="1800"/>
                    </a:p>
                  </a:txBody>
                  <a:tcPr>
                    <a:lnR w="19050">
                      <a:solidFill>
                        <a:schemeClr val="tx1"/>
                      </a:solidFill>
                    </a:lnR>
                    <a:lnT w="0">
                      <a:noFill/>
                    </a:lnT>
                    <a:lnB w="0">
                      <a:noFill/>
                    </a:lnB>
                    <a:solidFill>
                      <a:schemeClr val="tx2">
                        <a:lumMod val="10000"/>
                        <a:lumOff val="90000"/>
                      </a:schemeClr>
                    </a:solidFill>
                  </a:tcPr>
                </a:tc>
                <a:tc>
                  <a:txBody>
                    <a:bodyPr/>
                    <a:lstStyle/>
                    <a:p>
                      <a:pPr algn="ctr"/>
                      <a:r>
                        <a:rPr lang="en-US" sz="1800" b="1">
                          <a:solidFill>
                            <a:schemeClr val="accent2"/>
                          </a:solidFill>
                        </a:rPr>
                        <a:t>Moderate</a:t>
                      </a:r>
                    </a:p>
                  </a:txBody>
                  <a:tcPr>
                    <a:lnL w="19050">
                      <a:solidFill>
                        <a:schemeClr val="tx1"/>
                      </a:solidFill>
                    </a:lnL>
                    <a:lnR w="19050">
                      <a:solidFill>
                        <a:schemeClr val="tx1"/>
                      </a:solidFill>
                    </a:lnR>
                    <a:lnT w="0">
                      <a:noFill/>
                    </a:lnT>
                    <a:lnB w="0">
                      <a:noFill/>
                    </a:lnB>
                    <a:solidFill>
                      <a:schemeClr val="tx2">
                        <a:lumMod val="10000"/>
                        <a:lumOff val="90000"/>
                      </a:schemeClr>
                    </a:solidFill>
                  </a:tcPr>
                </a:tc>
                <a:tc>
                  <a:txBody>
                    <a:bodyPr/>
                    <a:lstStyle/>
                    <a:p>
                      <a:pPr algn="ctr"/>
                      <a:r>
                        <a:rPr lang="en-US" sz="1800" b="1">
                          <a:solidFill>
                            <a:srgbClr val="00B050"/>
                          </a:solidFill>
                        </a:rPr>
                        <a:t>Low</a:t>
                      </a:r>
                    </a:p>
                  </a:txBody>
                  <a:tcPr>
                    <a:lnL w="19050">
                      <a:solidFill>
                        <a:schemeClr val="tx1"/>
                      </a:solidFill>
                    </a:lnL>
                    <a:lnR w="19050">
                      <a:solidFill>
                        <a:schemeClr val="tx1"/>
                      </a:solidFill>
                    </a:lnR>
                    <a:lnT w="0">
                      <a:noFill/>
                    </a:lnT>
                    <a:lnB w="0">
                      <a:noFill/>
                    </a:lnB>
                    <a:solidFill>
                      <a:schemeClr val="tx2">
                        <a:lumMod val="10000"/>
                        <a:lumOff val="90000"/>
                      </a:schemeClr>
                    </a:solidFill>
                  </a:tcPr>
                </a:tc>
                <a:tc>
                  <a:txBody>
                    <a:bodyPr/>
                    <a:lstStyle/>
                    <a:p>
                      <a:pPr marL="0" lvl="0" indent="0">
                        <a:buNone/>
                      </a:pPr>
                      <a:r>
                        <a:rPr lang="en-US" sz="1800" b="1" u="none" strike="noStrike" noProof="0"/>
                        <a:t>Strong cybersecurity measures :</a:t>
                      </a:r>
                      <a:endParaRPr lang="en-US" sz="1800" b="1"/>
                    </a:p>
                    <a:p>
                      <a:pPr marL="285750" lvl="0" indent="-285750">
                        <a:buFont typeface="Arial"/>
                        <a:buChar char="•"/>
                      </a:pPr>
                      <a:r>
                        <a:rPr lang="en-US" sz="1800" u="none" strike="noStrike" noProof="0"/>
                        <a:t>Firewalls and encryption</a:t>
                      </a:r>
                      <a:endParaRPr lang="en-US" sz="1800"/>
                    </a:p>
                    <a:p>
                      <a:pPr marL="285750" lvl="0" indent="-285750">
                        <a:buFont typeface="Arial"/>
                        <a:buChar char="•"/>
                      </a:pPr>
                      <a:r>
                        <a:rPr lang="en-US" sz="1800" u="none" strike="noStrike" noProof="0"/>
                        <a:t>Employee training on cyber security.</a:t>
                      </a:r>
                      <a:endParaRPr lang="en-US" sz="1800"/>
                    </a:p>
                  </a:txBody>
                  <a:tcPr>
                    <a:lnL w="19050">
                      <a:solidFill>
                        <a:schemeClr val="tx1"/>
                      </a:solidFill>
                    </a:lnL>
                    <a:lnT w="0">
                      <a:noFill/>
                    </a:lnT>
                    <a:lnB w="0">
                      <a:noFill/>
                    </a:lnB>
                    <a:solidFill>
                      <a:schemeClr val="tx2">
                        <a:lumMod val="10000"/>
                        <a:lumOff val="90000"/>
                      </a:schemeClr>
                    </a:solidFill>
                  </a:tcPr>
                </a:tc>
                <a:extLst>
                  <a:ext uri="{0D108BD9-81ED-4DB2-BD59-A6C34878D82A}">
                    <a16:rowId xmlns:a16="http://schemas.microsoft.com/office/drawing/2014/main" val="2582466813"/>
                  </a:ext>
                </a:extLst>
              </a:tr>
              <a:tr h="1247577">
                <a:tc>
                  <a:txBody>
                    <a:bodyPr/>
                    <a:lstStyle/>
                    <a:p>
                      <a:r>
                        <a:rPr lang="en-US" sz="1800" b="1"/>
                        <a:t>Extreme weather conditions:</a:t>
                      </a:r>
                      <a:endParaRPr lang="en-US" sz="1800"/>
                    </a:p>
                    <a:p>
                      <a:pPr marL="285750" lvl="0" indent="-285750">
                        <a:buFont typeface="Arial"/>
                        <a:buChar char="•"/>
                      </a:pPr>
                      <a:r>
                        <a:rPr lang="en-US" sz="1800"/>
                        <a:t>Storms and high winds</a:t>
                      </a:r>
                    </a:p>
                    <a:p>
                      <a:pPr marL="285750" lvl="0" indent="-285750">
                        <a:buFont typeface="Arial"/>
                        <a:buChar char="•"/>
                      </a:pPr>
                      <a:r>
                        <a:rPr lang="en-US" sz="1800"/>
                        <a:t>Structural damage</a:t>
                      </a:r>
                    </a:p>
                    <a:p>
                      <a:pPr marL="285750" lvl="0" indent="-285750">
                        <a:buFont typeface="Arial"/>
                        <a:buChar char="•"/>
                      </a:pPr>
                      <a:r>
                        <a:rPr lang="en-US" sz="1800"/>
                        <a:t>Operational disruptions</a:t>
                      </a:r>
                    </a:p>
                  </a:txBody>
                  <a:tcPr>
                    <a:lnR w="19050">
                      <a:solidFill>
                        <a:schemeClr val="tx1"/>
                      </a:solidFill>
                    </a:lnR>
                    <a:lnT w="0">
                      <a:noFill/>
                    </a:lnT>
                    <a:lnB w="0">
                      <a:noFill/>
                    </a:lnB>
                    <a:solidFill>
                      <a:schemeClr val="tx2">
                        <a:lumMod val="10000"/>
                        <a:lumOff val="90000"/>
                      </a:schemeClr>
                    </a:solidFill>
                  </a:tcPr>
                </a:tc>
                <a:tc>
                  <a:txBody>
                    <a:bodyPr/>
                    <a:lstStyle/>
                    <a:p>
                      <a:pPr algn="ctr"/>
                      <a:r>
                        <a:rPr lang="en-US" sz="1800" b="1">
                          <a:solidFill>
                            <a:srgbClr val="FF0000"/>
                          </a:solidFill>
                        </a:rPr>
                        <a:t>High</a:t>
                      </a:r>
                    </a:p>
                  </a:txBody>
                  <a:tcPr>
                    <a:lnL w="19050">
                      <a:solidFill>
                        <a:schemeClr val="tx1"/>
                      </a:solidFill>
                    </a:lnL>
                    <a:lnR w="19050">
                      <a:solidFill>
                        <a:schemeClr val="tx1"/>
                      </a:solidFill>
                    </a:lnR>
                    <a:lnT w="0">
                      <a:noFill/>
                    </a:lnT>
                    <a:lnB w="0">
                      <a:noFill/>
                    </a:lnB>
                    <a:solidFill>
                      <a:schemeClr val="tx2">
                        <a:lumMod val="10000"/>
                        <a:lumOff val="90000"/>
                      </a:schemeClr>
                    </a:solidFill>
                  </a:tcPr>
                </a:tc>
                <a:tc>
                  <a:txBody>
                    <a:bodyPr/>
                    <a:lstStyle/>
                    <a:p>
                      <a:pPr algn="ctr"/>
                      <a:r>
                        <a:rPr lang="en-US" sz="1800" b="1">
                          <a:solidFill>
                            <a:srgbClr val="FF0000"/>
                          </a:solidFill>
                        </a:rPr>
                        <a:t>High</a:t>
                      </a:r>
                    </a:p>
                  </a:txBody>
                  <a:tcPr>
                    <a:lnL w="19050">
                      <a:solidFill>
                        <a:schemeClr val="tx1"/>
                      </a:solidFill>
                    </a:lnL>
                    <a:lnR w="19050">
                      <a:solidFill>
                        <a:schemeClr val="tx1"/>
                      </a:solidFill>
                    </a:lnR>
                    <a:lnT w="0">
                      <a:noFill/>
                    </a:lnT>
                    <a:lnB w="0">
                      <a:noFill/>
                    </a:lnB>
                    <a:solidFill>
                      <a:schemeClr val="tx2">
                        <a:lumMod val="10000"/>
                        <a:lumOff val="90000"/>
                      </a:schemeClr>
                    </a:solidFill>
                  </a:tcPr>
                </a:tc>
                <a:tc>
                  <a:txBody>
                    <a:bodyPr/>
                    <a:lstStyle/>
                    <a:p>
                      <a:pPr marL="285750" indent="-285750">
                        <a:buFont typeface="Arial"/>
                        <a:buChar char="•"/>
                      </a:pPr>
                      <a:r>
                        <a:rPr lang="en-US" sz="1800"/>
                        <a:t>Ensure WECs are designed to withstand extreme weather conditions</a:t>
                      </a:r>
                    </a:p>
                    <a:p>
                      <a:pPr marL="285750" lvl="0" indent="-285750">
                        <a:buFont typeface="Arial"/>
                        <a:buChar char="•"/>
                      </a:pPr>
                      <a:r>
                        <a:rPr lang="en-US" sz="1800"/>
                        <a:t> Ensure to have regular maintenance</a:t>
                      </a:r>
                    </a:p>
                  </a:txBody>
                  <a:tcPr>
                    <a:lnL w="19050">
                      <a:solidFill>
                        <a:schemeClr val="tx1"/>
                      </a:solidFill>
                    </a:lnL>
                    <a:lnT w="0">
                      <a:noFill/>
                    </a:lnT>
                    <a:lnB w="0">
                      <a:noFill/>
                    </a:lnB>
                    <a:solidFill>
                      <a:schemeClr val="tx2">
                        <a:lumMod val="10000"/>
                        <a:lumOff val="90000"/>
                      </a:schemeClr>
                    </a:solidFill>
                  </a:tcPr>
                </a:tc>
                <a:extLst>
                  <a:ext uri="{0D108BD9-81ED-4DB2-BD59-A6C34878D82A}">
                    <a16:rowId xmlns:a16="http://schemas.microsoft.com/office/drawing/2014/main" val="286713071"/>
                  </a:ext>
                </a:extLst>
              </a:tr>
              <a:tr h="1139692">
                <a:tc>
                  <a:txBody>
                    <a:bodyPr/>
                    <a:lstStyle/>
                    <a:p>
                      <a:r>
                        <a:rPr lang="en-US" sz="1800" b="1"/>
                        <a:t>Supply chain disruptions</a:t>
                      </a:r>
                      <a:endParaRPr lang="en-US" sz="1800"/>
                    </a:p>
                    <a:p>
                      <a:pPr marL="285750" lvl="0" indent="-285750">
                        <a:buFont typeface="Arial"/>
                        <a:buChar char="•"/>
                      </a:pPr>
                      <a:r>
                        <a:rPr lang="en-US" sz="1800"/>
                        <a:t>Delays in manufacturing or transportation of  WEC components</a:t>
                      </a:r>
                    </a:p>
                  </a:txBody>
                  <a:tcPr>
                    <a:lnR w="19050">
                      <a:solidFill>
                        <a:schemeClr val="tx1"/>
                      </a:solidFill>
                    </a:lnR>
                    <a:lnT w="0">
                      <a:noFill/>
                    </a:lnT>
                    <a:solidFill>
                      <a:schemeClr val="tx2">
                        <a:lumMod val="10000"/>
                        <a:lumOff val="90000"/>
                      </a:schemeClr>
                    </a:solidFill>
                  </a:tcPr>
                </a:tc>
                <a:tc>
                  <a:txBody>
                    <a:bodyPr/>
                    <a:lstStyle/>
                    <a:p>
                      <a:pPr algn="ctr"/>
                      <a:r>
                        <a:rPr lang="en-US" sz="1800" b="1">
                          <a:solidFill>
                            <a:schemeClr val="accent2"/>
                          </a:solidFill>
                        </a:rPr>
                        <a:t>Moderate</a:t>
                      </a:r>
                    </a:p>
                  </a:txBody>
                  <a:tcPr>
                    <a:lnL w="19050">
                      <a:solidFill>
                        <a:schemeClr val="tx1"/>
                      </a:solidFill>
                    </a:lnL>
                    <a:lnR w="19050">
                      <a:solidFill>
                        <a:schemeClr val="tx1"/>
                      </a:solidFill>
                    </a:lnR>
                    <a:lnT w="0">
                      <a:noFill/>
                    </a:lnT>
                    <a:solidFill>
                      <a:schemeClr val="tx2">
                        <a:lumMod val="10000"/>
                        <a:lumOff val="90000"/>
                      </a:schemeClr>
                    </a:solidFill>
                  </a:tcPr>
                </a:tc>
                <a:tc>
                  <a:txBody>
                    <a:bodyPr/>
                    <a:lstStyle/>
                    <a:p>
                      <a:pPr algn="ctr"/>
                      <a:r>
                        <a:rPr lang="en-US" sz="1800" b="1">
                          <a:solidFill>
                            <a:schemeClr val="accent2"/>
                          </a:solidFill>
                        </a:rPr>
                        <a:t>Moderate</a:t>
                      </a:r>
                    </a:p>
                  </a:txBody>
                  <a:tcPr>
                    <a:lnL w="19050">
                      <a:solidFill>
                        <a:schemeClr val="tx1"/>
                      </a:solidFill>
                    </a:lnL>
                    <a:lnR w="19050">
                      <a:solidFill>
                        <a:schemeClr val="tx1"/>
                      </a:solidFill>
                    </a:lnR>
                    <a:lnT w="0">
                      <a:noFill/>
                    </a:lnT>
                    <a:solidFill>
                      <a:schemeClr val="tx2">
                        <a:lumMod val="10000"/>
                        <a:lumOff val="90000"/>
                      </a:schemeClr>
                    </a:solidFill>
                  </a:tcPr>
                </a:tc>
                <a:tc>
                  <a:txBody>
                    <a:bodyPr/>
                    <a:lstStyle/>
                    <a:p>
                      <a:pPr marL="285750" lvl="0" indent="-285750">
                        <a:buFont typeface="Arial"/>
                        <a:buChar char="•"/>
                      </a:pPr>
                      <a:r>
                        <a:rPr lang="en-US" sz="1800" u="none" strike="noStrike" noProof="0"/>
                        <a:t>Ensure the supply chain is diverse to reduce dependency on single suppliers or regions</a:t>
                      </a:r>
                      <a:endParaRPr lang="en-US" sz="1800"/>
                    </a:p>
                    <a:p>
                      <a:pPr marL="285750" lvl="0" indent="-285750">
                        <a:buFont typeface="Arial"/>
                        <a:buChar char="•"/>
                      </a:pPr>
                      <a:r>
                        <a:rPr lang="en-US" sz="1800" u="none" strike="noStrike" noProof="0"/>
                        <a:t>Conduct risk assessments.</a:t>
                      </a:r>
                      <a:endParaRPr lang="en-US" sz="1800"/>
                    </a:p>
                  </a:txBody>
                  <a:tcPr>
                    <a:lnL w="19050">
                      <a:solidFill>
                        <a:schemeClr val="tx1"/>
                      </a:solidFill>
                    </a:lnL>
                    <a:lnT w="0">
                      <a:noFill/>
                    </a:lnT>
                    <a:solidFill>
                      <a:schemeClr val="tx2">
                        <a:lumMod val="10000"/>
                        <a:lumOff val="90000"/>
                      </a:schemeClr>
                    </a:solidFill>
                  </a:tcPr>
                </a:tc>
                <a:extLst>
                  <a:ext uri="{0D108BD9-81ED-4DB2-BD59-A6C34878D82A}">
                    <a16:rowId xmlns:a16="http://schemas.microsoft.com/office/drawing/2014/main" val="291681670"/>
                  </a:ext>
                </a:extLst>
              </a:tr>
            </a:tbl>
          </a:graphicData>
        </a:graphic>
      </p:graphicFrame>
      <p:sp>
        <p:nvSpPr>
          <p:cNvPr id="7" name="Rectangle 6">
            <a:extLst>
              <a:ext uri="{FF2B5EF4-FFF2-40B4-BE49-F238E27FC236}">
                <a16:creationId xmlns:a16="http://schemas.microsoft.com/office/drawing/2014/main" id="{70AF4163-98B8-BA1F-853C-D4DA13974331}"/>
              </a:ext>
            </a:extLst>
          </p:cNvPr>
          <p:cNvSpPr/>
          <p:nvPr/>
        </p:nvSpPr>
        <p:spPr>
          <a:xfrm>
            <a:off x="-38400" y="384629"/>
            <a:ext cx="4803854" cy="718458"/>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itle 6">
            <a:extLst>
              <a:ext uri="{FF2B5EF4-FFF2-40B4-BE49-F238E27FC236}">
                <a16:creationId xmlns:a16="http://schemas.microsoft.com/office/drawing/2014/main" id="{0800ABF3-EA15-3414-A0D9-5BEB72C7A3B1}"/>
              </a:ext>
            </a:extLst>
          </p:cNvPr>
          <p:cNvSpPr>
            <a:spLocks noGrp="1"/>
          </p:cNvSpPr>
          <p:nvPr>
            <p:ph type="title"/>
          </p:nvPr>
        </p:nvSpPr>
        <p:spPr>
          <a:xfrm>
            <a:off x="108857" y="228374"/>
            <a:ext cx="4721909" cy="1064028"/>
          </a:xfrm>
        </p:spPr>
        <p:txBody>
          <a:bodyPr>
            <a:noAutofit/>
          </a:bodyPr>
          <a:lstStyle/>
          <a:p>
            <a:pPr algn="ctr"/>
            <a:r>
              <a:rPr lang="en-GB" b="1">
                <a:effectLst>
                  <a:outerShdw blurRad="38100" dist="38100" dir="2700000" algn="tl">
                    <a:srgbClr val="000000">
                      <a:alpha val="43137"/>
                    </a:srgbClr>
                  </a:outerShdw>
                </a:effectLst>
                <a:latin typeface="Aptos" panose="020B0004020202020204" pitchFamily="34" charset="0"/>
              </a:rPr>
              <a:t>SECURITY                        MANAGEMENT</a:t>
            </a:r>
          </a:p>
        </p:txBody>
      </p:sp>
    </p:spTree>
    <p:extLst>
      <p:ext uri="{BB962C8B-B14F-4D97-AF65-F5344CB8AC3E}">
        <p14:creationId xmlns:p14="http://schemas.microsoft.com/office/powerpoint/2010/main" val="311151196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9620172-95FD-DB89-FBF5-FF45B9972FBB}"/>
              </a:ext>
            </a:extLst>
          </p:cNvPr>
          <p:cNvSpPr/>
          <p:nvPr/>
        </p:nvSpPr>
        <p:spPr>
          <a:xfrm>
            <a:off x="-95942" y="419754"/>
            <a:ext cx="7767758" cy="537175"/>
          </a:xfrm>
          <a:prstGeom prst="rect">
            <a:avLst/>
          </a:prstGeom>
          <a:solidFill>
            <a:srgbClr val="B6D5F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2" name="Title 1">
            <a:extLst>
              <a:ext uri="{FF2B5EF4-FFF2-40B4-BE49-F238E27FC236}">
                <a16:creationId xmlns:a16="http://schemas.microsoft.com/office/drawing/2014/main" id="{89738886-EEFE-994C-BEAB-593FE58D968E}"/>
              </a:ext>
            </a:extLst>
          </p:cNvPr>
          <p:cNvSpPr>
            <a:spLocks noGrp="1"/>
          </p:cNvSpPr>
          <p:nvPr>
            <p:ph type="title"/>
          </p:nvPr>
        </p:nvSpPr>
        <p:spPr>
          <a:xfrm>
            <a:off x="-1480760" y="115286"/>
            <a:ext cx="10515600" cy="795923"/>
          </a:xfrm>
        </p:spPr>
        <p:txBody>
          <a:bodyPr/>
          <a:lstStyle/>
          <a:p>
            <a:pPr algn="ctr"/>
            <a:r>
              <a:rPr lang="en-US" b="1">
                <a:effectLst>
                  <a:outerShdw blurRad="38100" dist="38100" dir="2700000" algn="tl">
                    <a:srgbClr val="000000">
                      <a:alpha val="43137"/>
                    </a:srgbClr>
                  </a:outerShdw>
                </a:effectLst>
              </a:rPr>
              <a:t>GANTT CHART - PRESENTATION</a:t>
            </a:r>
          </a:p>
        </p:txBody>
      </p:sp>
      <p:pic>
        <p:nvPicPr>
          <p:cNvPr id="5" name="Picture 4" descr="A screenshot of a computer&#10;&#10;Description automatically generated">
            <a:extLst>
              <a:ext uri="{FF2B5EF4-FFF2-40B4-BE49-F238E27FC236}">
                <a16:creationId xmlns:a16="http://schemas.microsoft.com/office/drawing/2014/main" id="{026BF091-569D-C342-94E7-73709E6CF44B}"/>
              </a:ext>
            </a:extLst>
          </p:cNvPr>
          <p:cNvPicPr>
            <a:picLocks noChangeAspect="1"/>
          </p:cNvPicPr>
          <p:nvPr/>
        </p:nvPicPr>
        <p:blipFill>
          <a:blip r:embed="rId2"/>
          <a:stretch>
            <a:fillRect/>
          </a:stretch>
        </p:blipFill>
        <p:spPr>
          <a:xfrm>
            <a:off x="0" y="1215677"/>
            <a:ext cx="12192000" cy="5642323"/>
          </a:xfrm>
          <a:prstGeom prst="rect">
            <a:avLst/>
          </a:prstGeom>
        </p:spPr>
      </p:pic>
    </p:spTree>
    <p:extLst>
      <p:ext uri="{BB962C8B-B14F-4D97-AF65-F5344CB8AC3E}">
        <p14:creationId xmlns:p14="http://schemas.microsoft.com/office/powerpoint/2010/main" val="182017008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F072984-2D9A-D06D-1644-4412A73D0612}"/>
              </a:ext>
            </a:extLst>
          </p:cNvPr>
          <p:cNvSpPr/>
          <p:nvPr/>
        </p:nvSpPr>
        <p:spPr>
          <a:xfrm>
            <a:off x="-24901" y="493912"/>
            <a:ext cx="4154712" cy="677623"/>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6">
            <a:extLst>
              <a:ext uri="{FF2B5EF4-FFF2-40B4-BE49-F238E27FC236}">
                <a16:creationId xmlns:a16="http://schemas.microsoft.com/office/drawing/2014/main" id="{202CED4B-A0F5-7F44-6374-65FEA6877B61}"/>
              </a:ext>
            </a:extLst>
          </p:cNvPr>
          <p:cNvSpPr>
            <a:spLocks noGrp="1"/>
          </p:cNvSpPr>
          <p:nvPr/>
        </p:nvSpPr>
        <p:spPr>
          <a:xfrm>
            <a:off x="-24901" y="276594"/>
            <a:ext cx="4656597" cy="106402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4000" b="1"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Aptos" panose="020B0004020202020204" pitchFamily="34" charset="0"/>
              </a:rPr>
              <a:t>FUNCTIONAL    ANALYSIS TREE</a:t>
            </a:r>
          </a:p>
        </p:txBody>
      </p:sp>
      <p:sp>
        <p:nvSpPr>
          <p:cNvPr id="6" name="Flowchart: Terminator 5">
            <a:extLst>
              <a:ext uri="{FF2B5EF4-FFF2-40B4-BE49-F238E27FC236}">
                <a16:creationId xmlns:a16="http://schemas.microsoft.com/office/drawing/2014/main" id="{0781AC21-F996-23DC-F6C4-579624D903C0}"/>
              </a:ext>
            </a:extLst>
          </p:cNvPr>
          <p:cNvSpPr/>
          <p:nvPr/>
        </p:nvSpPr>
        <p:spPr>
          <a:xfrm>
            <a:off x="5563824" y="1361002"/>
            <a:ext cx="1764103" cy="717963"/>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Design a point absorber wave energy converter</a:t>
            </a:r>
          </a:p>
        </p:txBody>
      </p:sp>
      <p:sp>
        <p:nvSpPr>
          <p:cNvPr id="7" name="Flowchart: Terminator 6">
            <a:extLst>
              <a:ext uri="{FF2B5EF4-FFF2-40B4-BE49-F238E27FC236}">
                <a16:creationId xmlns:a16="http://schemas.microsoft.com/office/drawing/2014/main" id="{46832E90-F293-DBA8-2AE1-7AF4C0854B2F}"/>
              </a:ext>
            </a:extLst>
          </p:cNvPr>
          <p:cNvSpPr/>
          <p:nvPr/>
        </p:nvSpPr>
        <p:spPr>
          <a:xfrm>
            <a:off x="675726" y="2695605"/>
            <a:ext cx="1562987"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Structure</a:t>
            </a:r>
          </a:p>
        </p:txBody>
      </p:sp>
      <p:sp>
        <p:nvSpPr>
          <p:cNvPr id="8" name="Flowchart: Terminator 7">
            <a:extLst>
              <a:ext uri="{FF2B5EF4-FFF2-40B4-BE49-F238E27FC236}">
                <a16:creationId xmlns:a16="http://schemas.microsoft.com/office/drawing/2014/main" id="{46D03DED-359D-31A1-5DFF-AC34C9ABC58A}"/>
              </a:ext>
            </a:extLst>
          </p:cNvPr>
          <p:cNvSpPr/>
          <p:nvPr/>
        </p:nvSpPr>
        <p:spPr>
          <a:xfrm>
            <a:off x="3512885" y="2714951"/>
            <a:ext cx="1562987"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Efficiency</a:t>
            </a:r>
          </a:p>
        </p:txBody>
      </p:sp>
      <p:sp>
        <p:nvSpPr>
          <p:cNvPr id="9" name="Flowchart: Terminator 8">
            <a:extLst>
              <a:ext uri="{FF2B5EF4-FFF2-40B4-BE49-F238E27FC236}">
                <a16:creationId xmlns:a16="http://schemas.microsoft.com/office/drawing/2014/main" id="{AB966C12-4CF4-A51C-04BF-0742E5731D7F}"/>
              </a:ext>
            </a:extLst>
          </p:cNvPr>
          <p:cNvSpPr/>
          <p:nvPr/>
        </p:nvSpPr>
        <p:spPr>
          <a:xfrm>
            <a:off x="6016348" y="3086611"/>
            <a:ext cx="1562987"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Safety</a:t>
            </a:r>
          </a:p>
        </p:txBody>
      </p:sp>
      <p:sp>
        <p:nvSpPr>
          <p:cNvPr id="10" name="Flowchart: Terminator 9">
            <a:extLst>
              <a:ext uri="{FF2B5EF4-FFF2-40B4-BE49-F238E27FC236}">
                <a16:creationId xmlns:a16="http://schemas.microsoft.com/office/drawing/2014/main" id="{E8B0BC6B-D181-D1FC-5973-29CF64D5F5CD}"/>
              </a:ext>
            </a:extLst>
          </p:cNvPr>
          <p:cNvSpPr/>
          <p:nvPr/>
        </p:nvSpPr>
        <p:spPr>
          <a:xfrm>
            <a:off x="8996508" y="2713949"/>
            <a:ext cx="1562987"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Energy Conversion</a:t>
            </a:r>
          </a:p>
        </p:txBody>
      </p:sp>
      <p:sp>
        <p:nvSpPr>
          <p:cNvPr id="11" name="Flowchart: Terminator 10">
            <a:extLst>
              <a:ext uri="{FF2B5EF4-FFF2-40B4-BE49-F238E27FC236}">
                <a16:creationId xmlns:a16="http://schemas.microsoft.com/office/drawing/2014/main" id="{0418E276-871F-B45F-1003-E9853C250E28}"/>
              </a:ext>
            </a:extLst>
          </p:cNvPr>
          <p:cNvSpPr/>
          <p:nvPr/>
        </p:nvSpPr>
        <p:spPr>
          <a:xfrm>
            <a:off x="126072" y="3748105"/>
            <a:ext cx="813916"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Buoy</a:t>
            </a:r>
          </a:p>
        </p:txBody>
      </p:sp>
      <p:sp>
        <p:nvSpPr>
          <p:cNvPr id="12" name="Flowchart: Terminator 11">
            <a:extLst>
              <a:ext uri="{FF2B5EF4-FFF2-40B4-BE49-F238E27FC236}">
                <a16:creationId xmlns:a16="http://schemas.microsoft.com/office/drawing/2014/main" id="{F735675E-2DEB-1B99-B396-C732F1A24714}"/>
              </a:ext>
            </a:extLst>
          </p:cNvPr>
          <p:cNvSpPr/>
          <p:nvPr/>
        </p:nvSpPr>
        <p:spPr>
          <a:xfrm>
            <a:off x="985436" y="3748105"/>
            <a:ext cx="943571"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Linkage</a:t>
            </a:r>
          </a:p>
        </p:txBody>
      </p:sp>
      <p:sp>
        <p:nvSpPr>
          <p:cNvPr id="13" name="Flowchart: Terminator 12">
            <a:extLst>
              <a:ext uri="{FF2B5EF4-FFF2-40B4-BE49-F238E27FC236}">
                <a16:creationId xmlns:a16="http://schemas.microsoft.com/office/drawing/2014/main" id="{8862455B-3655-971E-C70C-52C8E798F3B2}"/>
              </a:ext>
            </a:extLst>
          </p:cNvPr>
          <p:cNvSpPr/>
          <p:nvPr/>
        </p:nvSpPr>
        <p:spPr>
          <a:xfrm>
            <a:off x="2001905" y="3748106"/>
            <a:ext cx="929620" cy="485316"/>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Gearbox</a:t>
            </a:r>
          </a:p>
        </p:txBody>
      </p:sp>
      <p:sp>
        <p:nvSpPr>
          <p:cNvPr id="14" name="Flowchart: Terminator 13">
            <a:extLst>
              <a:ext uri="{FF2B5EF4-FFF2-40B4-BE49-F238E27FC236}">
                <a16:creationId xmlns:a16="http://schemas.microsoft.com/office/drawing/2014/main" id="{CE7B6F21-613E-6ED5-DCE9-345176F2F225}"/>
              </a:ext>
            </a:extLst>
          </p:cNvPr>
          <p:cNvSpPr/>
          <p:nvPr/>
        </p:nvSpPr>
        <p:spPr>
          <a:xfrm>
            <a:off x="3079115" y="3503097"/>
            <a:ext cx="1050696"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Buoy Shape</a:t>
            </a:r>
          </a:p>
        </p:txBody>
      </p:sp>
      <p:sp>
        <p:nvSpPr>
          <p:cNvPr id="15" name="Flowchart: Terminator 14">
            <a:extLst>
              <a:ext uri="{FF2B5EF4-FFF2-40B4-BE49-F238E27FC236}">
                <a16:creationId xmlns:a16="http://schemas.microsoft.com/office/drawing/2014/main" id="{24D3115C-C4E4-8C79-553F-F454A2B96D7E}"/>
              </a:ext>
            </a:extLst>
          </p:cNvPr>
          <p:cNvSpPr/>
          <p:nvPr/>
        </p:nvSpPr>
        <p:spPr>
          <a:xfrm>
            <a:off x="4234027" y="3492484"/>
            <a:ext cx="1127559"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Linkage</a:t>
            </a:r>
          </a:p>
        </p:txBody>
      </p:sp>
      <p:sp>
        <p:nvSpPr>
          <p:cNvPr id="16" name="Flowchart: Terminator 15">
            <a:extLst>
              <a:ext uri="{FF2B5EF4-FFF2-40B4-BE49-F238E27FC236}">
                <a16:creationId xmlns:a16="http://schemas.microsoft.com/office/drawing/2014/main" id="{09A1E080-BB98-0A5F-E1A6-3343261EB146}"/>
              </a:ext>
            </a:extLst>
          </p:cNvPr>
          <p:cNvSpPr/>
          <p:nvPr/>
        </p:nvSpPr>
        <p:spPr>
          <a:xfrm>
            <a:off x="5901170" y="4428230"/>
            <a:ext cx="1793341"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Maintenance </a:t>
            </a:r>
          </a:p>
        </p:txBody>
      </p:sp>
      <p:sp>
        <p:nvSpPr>
          <p:cNvPr id="17" name="Flowchart: Terminator 16">
            <a:extLst>
              <a:ext uri="{FF2B5EF4-FFF2-40B4-BE49-F238E27FC236}">
                <a16:creationId xmlns:a16="http://schemas.microsoft.com/office/drawing/2014/main" id="{08F424E5-2990-9C26-903B-C4B848A449E2}"/>
              </a:ext>
            </a:extLst>
          </p:cNvPr>
          <p:cNvSpPr/>
          <p:nvPr/>
        </p:nvSpPr>
        <p:spPr>
          <a:xfrm>
            <a:off x="10740614" y="5032061"/>
            <a:ext cx="1060763"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Generator</a:t>
            </a:r>
          </a:p>
        </p:txBody>
      </p:sp>
      <p:sp>
        <p:nvSpPr>
          <p:cNvPr id="19" name="Flowchart: Terminator 18">
            <a:extLst>
              <a:ext uri="{FF2B5EF4-FFF2-40B4-BE49-F238E27FC236}">
                <a16:creationId xmlns:a16="http://schemas.microsoft.com/office/drawing/2014/main" id="{E011E17D-4344-3514-7563-BB5EEC96BCC3}"/>
              </a:ext>
            </a:extLst>
          </p:cNvPr>
          <p:cNvSpPr/>
          <p:nvPr/>
        </p:nvSpPr>
        <p:spPr>
          <a:xfrm>
            <a:off x="8837745" y="3778486"/>
            <a:ext cx="985705"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Gearbox</a:t>
            </a:r>
          </a:p>
        </p:txBody>
      </p:sp>
      <p:sp>
        <p:nvSpPr>
          <p:cNvPr id="20" name="Flowchart: Terminator 19">
            <a:extLst>
              <a:ext uri="{FF2B5EF4-FFF2-40B4-BE49-F238E27FC236}">
                <a16:creationId xmlns:a16="http://schemas.microsoft.com/office/drawing/2014/main" id="{DCCBB302-D33F-DEAD-43B2-7D63DE0540C0}"/>
              </a:ext>
            </a:extLst>
          </p:cNvPr>
          <p:cNvSpPr/>
          <p:nvPr/>
        </p:nvSpPr>
        <p:spPr>
          <a:xfrm>
            <a:off x="7657314" y="3781772"/>
            <a:ext cx="1127559"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Linkage System</a:t>
            </a:r>
          </a:p>
        </p:txBody>
      </p:sp>
      <p:sp>
        <p:nvSpPr>
          <p:cNvPr id="21" name="Flowchart: Terminator 20">
            <a:extLst>
              <a:ext uri="{FF2B5EF4-FFF2-40B4-BE49-F238E27FC236}">
                <a16:creationId xmlns:a16="http://schemas.microsoft.com/office/drawing/2014/main" id="{B07032BE-507D-EA8B-BEBE-2C5FD97BE548}"/>
              </a:ext>
            </a:extLst>
          </p:cNvPr>
          <p:cNvSpPr/>
          <p:nvPr/>
        </p:nvSpPr>
        <p:spPr>
          <a:xfrm>
            <a:off x="3317468" y="5032061"/>
            <a:ext cx="1793341"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Control systems</a:t>
            </a:r>
          </a:p>
        </p:txBody>
      </p:sp>
      <p:sp>
        <p:nvSpPr>
          <p:cNvPr id="22" name="Flowchart: Terminator 21">
            <a:extLst>
              <a:ext uri="{FF2B5EF4-FFF2-40B4-BE49-F238E27FC236}">
                <a16:creationId xmlns:a16="http://schemas.microsoft.com/office/drawing/2014/main" id="{B3D76862-9848-2B3D-1876-18EF731A7041}"/>
              </a:ext>
            </a:extLst>
          </p:cNvPr>
          <p:cNvSpPr/>
          <p:nvPr/>
        </p:nvSpPr>
        <p:spPr>
          <a:xfrm>
            <a:off x="10561244" y="3619203"/>
            <a:ext cx="1240133" cy="91176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Outsourced based on energy demand</a:t>
            </a:r>
          </a:p>
        </p:txBody>
      </p:sp>
      <p:sp>
        <p:nvSpPr>
          <p:cNvPr id="23" name="Flowchart: Terminator 22">
            <a:extLst>
              <a:ext uri="{FF2B5EF4-FFF2-40B4-BE49-F238E27FC236}">
                <a16:creationId xmlns:a16="http://schemas.microsoft.com/office/drawing/2014/main" id="{892EB23F-7D20-A869-35A2-80E4FD32DFDC}"/>
              </a:ext>
            </a:extLst>
          </p:cNvPr>
          <p:cNvSpPr/>
          <p:nvPr/>
        </p:nvSpPr>
        <p:spPr>
          <a:xfrm>
            <a:off x="3608850" y="6075708"/>
            <a:ext cx="1210575"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Sensors</a:t>
            </a:r>
          </a:p>
        </p:txBody>
      </p:sp>
      <p:sp>
        <p:nvSpPr>
          <p:cNvPr id="24" name="Flowchart: Terminator 23">
            <a:extLst>
              <a:ext uri="{FF2B5EF4-FFF2-40B4-BE49-F238E27FC236}">
                <a16:creationId xmlns:a16="http://schemas.microsoft.com/office/drawing/2014/main" id="{6F9DC04F-0BE7-7255-0BE5-43698E5CA4E3}"/>
              </a:ext>
            </a:extLst>
          </p:cNvPr>
          <p:cNvSpPr/>
          <p:nvPr/>
        </p:nvSpPr>
        <p:spPr>
          <a:xfrm>
            <a:off x="271572" y="4882470"/>
            <a:ext cx="2371297"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Sustainable, durable lightweight materials</a:t>
            </a:r>
          </a:p>
        </p:txBody>
      </p:sp>
      <p:sp>
        <p:nvSpPr>
          <p:cNvPr id="25" name="Flowchart: Terminator 24">
            <a:extLst>
              <a:ext uri="{FF2B5EF4-FFF2-40B4-BE49-F238E27FC236}">
                <a16:creationId xmlns:a16="http://schemas.microsoft.com/office/drawing/2014/main" id="{5A8A3C28-4048-7CDB-FF39-7DBE1E14E274}"/>
              </a:ext>
            </a:extLst>
          </p:cNvPr>
          <p:cNvSpPr/>
          <p:nvPr/>
        </p:nvSpPr>
        <p:spPr>
          <a:xfrm>
            <a:off x="8466304" y="5032060"/>
            <a:ext cx="1728585"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Withstand torque and speeds</a:t>
            </a:r>
          </a:p>
        </p:txBody>
      </p:sp>
      <p:sp>
        <p:nvSpPr>
          <p:cNvPr id="26" name="Flowchart: Terminator 25">
            <a:extLst>
              <a:ext uri="{FF2B5EF4-FFF2-40B4-BE49-F238E27FC236}">
                <a16:creationId xmlns:a16="http://schemas.microsoft.com/office/drawing/2014/main" id="{DD311EEC-3FC2-10EA-2F5B-1F3001730902}"/>
              </a:ext>
            </a:extLst>
          </p:cNvPr>
          <p:cNvSpPr/>
          <p:nvPr/>
        </p:nvSpPr>
        <p:spPr>
          <a:xfrm>
            <a:off x="6192552" y="5517377"/>
            <a:ext cx="1210575"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Back-up system </a:t>
            </a:r>
          </a:p>
        </p:txBody>
      </p:sp>
      <p:cxnSp>
        <p:nvCxnSpPr>
          <p:cNvPr id="27" name="Connector: Elbow 26">
            <a:extLst>
              <a:ext uri="{FF2B5EF4-FFF2-40B4-BE49-F238E27FC236}">
                <a16:creationId xmlns:a16="http://schemas.microsoft.com/office/drawing/2014/main" id="{96978B08-63F0-2490-D60A-F069800733D3}"/>
              </a:ext>
            </a:extLst>
          </p:cNvPr>
          <p:cNvCxnSpPr>
            <a:cxnSpLocks/>
            <a:stCxn id="8" idx="2"/>
            <a:endCxn id="14" idx="0"/>
          </p:cNvCxnSpPr>
          <p:nvPr/>
        </p:nvCxnSpPr>
        <p:spPr>
          <a:xfrm rot="5400000">
            <a:off x="3798007" y="3006724"/>
            <a:ext cx="302829" cy="689916"/>
          </a:xfrm>
          <a:prstGeom prst="bentConnector3">
            <a:avLst/>
          </a:prstGeom>
          <a:ln w="28575"/>
        </p:spPr>
        <p:style>
          <a:lnRef idx="2">
            <a:schemeClr val="accent1"/>
          </a:lnRef>
          <a:fillRef idx="0">
            <a:schemeClr val="accent1"/>
          </a:fillRef>
          <a:effectRef idx="1">
            <a:schemeClr val="accent1"/>
          </a:effectRef>
          <a:fontRef idx="minor">
            <a:schemeClr val="tx1"/>
          </a:fontRef>
        </p:style>
      </p:cxnSp>
      <p:cxnSp>
        <p:nvCxnSpPr>
          <p:cNvPr id="28" name="Connector: Elbow 27">
            <a:extLst>
              <a:ext uri="{FF2B5EF4-FFF2-40B4-BE49-F238E27FC236}">
                <a16:creationId xmlns:a16="http://schemas.microsoft.com/office/drawing/2014/main" id="{745195CB-6777-7293-65C2-761CF72A2A76}"/>
              </a:ext>
            </a:extLst>
          </p:cNvPr>
          <p:cNvCxnSpPr>
            <a:cxnSpLocks/>
            <a:stCxn id="8" idx="2"/>
            <a:endCxn id="15" idx="0"/>
          </p:cNvCxnSpPr>
          <p:nvPr/>
        </p:nvCxnSpPr>
        <p:spPr>
          <a:xfrm rot="16200000" flipH="1">
            <a:off x="4399985" y="3094662"/>
            <a:ext cx="292216" cy="503428"/>
          </a:xfrm>
          <a:prstGeom prst="bentConnector3">
            <a:avLst>
              <a:gd name="adj1" fmla="val 51508"/>
            </a:avLst>
          </a:prstGeom>
          <a:ln w="28575"/>
        </p:spPr>
        <p:style>
          <a:lnRef idx="2">
            <a:schemeClr val="accent1"/>
          </a:lnRef>
          <a:fillRef idx="0">
            <a:schemeClr val="accent1"/>
          </a:fillRef>
          <a:effectRef idx="1">
            <a:schemeClr val="accent1"/>
          </a:effectRef>
          <a:fontRef idx="minor">
            <a:schemeClr val="tx1"/>
          </a:fontRef>
        </p:style>
      </p:cxnSp>
      <p:cxnSp>
        <p:nvCxnSpPr>
          <p:cNvPr id="29" name="Connector: Elbow 28">
            <a:extLst>
              <a:ext uri="{FF2B5EF4-FFF2-40B4-BE49-F238E27FC236}">
                <a16:creationId xmlns:a16="http://schemas.microsoft.com/office/drawing/2014/main" id="{4C48E1B5-7910-3C21-FFF1-F11F28D43A2D}"/>
              </a:ext>
            </a:extLst>
          </p:cNvPr>
          <p:cNvCxnSpPr>
            <a:cxnSpLocks/>
            <a:stCxn id="7" idx="2"/>
            <a:endCxn id="11" idx="0"/>
          </p:cNvCxnSpPr>
          <p:nvPr/>
        </p:nvCxnSpPr>
        <p:spPr>
          <a:xfrm rot="5400000">
            <a:off x="711534" y="3002418"/>
            <a:ext cx="567183" cy="924190"/>
          </a:xfrm>
          <a:prstGeom prst="bentConnector3">
            <a:avLst>
              <a:gd name="adj1" fmla="val 50000"/>
            </a:avLst>
          </a:prstGeom>
          <a:ln w="28575"/>
        </p:spPr>
        <p:style>
          <a:lnRef idx="2">
            <a:schemeClr val="accent1"/>
          </a:lnRef>
          <a:fillRef idx="0">
            <a:schemeClr val="accent1"/>
          </a:fillRef>
          <a:effectRef idx="1">
            <a:schemeClr val="accent1"/>
          </a:effectRef>
          <a:fontRef idx="minor">
            <a:schemeClr val="tx1"/>
          </a:fontRef>
        </p:style>
      </p:cxnSp>
      <p:cxnSp>
        <p:nvCxnSpPr>
          <p:cNvPr id="30" name="Connector: Elbow 29">
            <a:extLst>
              <a:ext uri="{FF2B5EF4-FFF2-40B4-BE49-F238E27FC236}">
                <a16:creationId xmlns:a16="http://schemas.microsoft.com/office/drawing/2014/main" id="{5EA87922-3445-11C4-3CE2-E2AF92C30D3E}"/>
              </a:ext>
            </a:extLst>
          </p:cNvPr>
          <p:cNvCxnSpPr>
            <a:cxnSpLocks/>
            <a:stCxn id="7" idx="2"/>
            <a:endCxn id="12" idx="0"/>
          </p:cNvCxnSpPr>
          <p:nvPr/>
        </p:nvCxnSpPr>
        <p:spPr>
          <a:xfrm rot="16200000" flipH="1">
            <a:off x="1173630" y="3464512"/>
            <a:ext cx="567183" cy="2"/>
          </a:xfrm>
          <a:prstGeom prst="bentConnector3">
            <a:avLst>
              <a:gd name="adj1" fmla="val 50000"/>
            </a:avLst>
          </a:prstGeom>
          <a:ln w="28575"/>
        </p:spPr>
        <p:style>
          <a:lnRef idx="2">
            <a:schemeClr val="accent1"/>
          </a:lnRef>
          <a:fillRef idx="0">
            <a:schemeClr val="accent1"/>
          </a:fillRef>
          <a:effectRef idx="1">
            <a:schemeClr val="accent1"/>
          </a:effectRef>
          <a:fontRef idx="minor">
            <a:schemeClr val="tx1"/>
          </a:fontRef>
        </p:style>
      </p:cxnSp>
      <p:cxnSp>
        <p:nvCxnSpPr>
          <p:cNvPr id="31" name="Connector: Elbow 30">
            <a:extLst>
              <a:ext uri="{FF2B5EF4-FFF2-40B4-BE49-F238E27FC236}">
                <a16:creationId xmlns:a16="http://schemas.microsoft.com/office/drawing/2014/main" id="{24EED6A4-39BF-E884-7DD6-A5DF81644426}"/>
              </a:ext>
            </a:extLst>
          </p:cNvPr>
          <p:cNvCxnSpPr>
            <a:cxnSpLocks/>
            <a:stCxn id="7" idx="2"/>
            <a:endCxn id="13" idx="0"/>
          </p:cNvCxnSpPr>
          <p:nvPr/>
        </p:nvCxnSpPr>
        <p:spPr>
          <a:xfrm rot="16200000" flipH="1">
            <a:off x="1678375" y="2959766"/>
            <a:ext cx="567184" cy="1009495"/>
          </a:xfrm>
          <a:prstGeom prst="bentConnector3">
            <a:avLst>
              <a:gd name="adj1" fmla="val 50000"/>
            </a:avLst>
          </a:prstGeom>
          <a:ln w="28575"/>
        </p:spPr>
        <p:style>
          <a:lnRef idx="2">
            <a:schemeClr val="accent1"/>
          </a:lnRef>
          <a:fillRef idx="0">
            <a:schemeClr val="accent1"/>
          </a:fillRef>
          <a:effectRef idx="1">
            <a:schemeClr val="accent1"/>
          </a:effectRef>
          <a:fontRef idx="minor">
            <a:schemeClr val="tx1"/>
          </a:fontRef>
        </p:style>
      </p:cxnSp>
      <p:cxnSp>
        <p:nvCxnSpPr>
          <p:cNvPr id="32" name="Connector: Elbow 31">
            <a:extLst>
              <a:ext uri="{FF2B5EF4-FFF2-40B4-BE49-F238E27FC236}">
                <a16:creationId xmlns:a16="http://schemas.microsoft.com/office/drawing/2014/main" id="{BB6629FF-8FA9-B65A-DCF7-BB3EEB372E86}"/>
              </a:ext>
            </a:extLst>
          </p:cNvPr>
          <p:cNvCxnSpPr>
            <a:cxnSpLocks/>
            <a:stCxn id="9" idx="2"/>
            <a:endCxn id="16" idx="0"/>
          </p:cNvCxnSpPr>
          <p:nvPr/>
        </p:nvCxnSpPr>
        <p:spPr>
          <a:xfrm rot="5400000">
            <a:off x="6369691" y="4000079"/>
            <a:ext cx="856302" cy="1"/>
          </a:xfrm>
          <a:prstGeom prst="bentConnector3">
            <a:avLst>
              <a:gd name="adj1" fmla="val 50000"/>
            </a:avLst>
          </a:prstGeom>
          <a:ln w="28575"/>
        </p:spPr>
        <p:style>
          <a:lnRef idx="2">
            <a:schemeClr val="accent1"/>
          </a:lnRef>
          <a:fillRef idx="0">
            <a:schemeClr val="accent1"/>
          </a:fillRef>
          <a:effectRef idx="1">
            <a:schemeClr val="accent1"/>
          </a:effectRef>
          <a:fontRef idx="minor">
            <a:schemeClr val="tx1"/>
          </a:fontRef>
        </p:style>
      </p:cxnSp>
      <p:cxnSp>
        <p:nvCxnSpPr>
          <p:cNvPr id="33" name="Connector: Elbow 32">
            <a:extLst>
              <a:ext uri="{FF2B5EF4-FFF2-40B4-BE49-F238E27FC236}">
                <a16:creationId xmlns:a16="http://schemas.microsoft.com/office/drawing/2014/main" id="{358B64FB-16AF-15A6-4202-3B177FDE3F96}"/>
              </a:ext>
            </a:extLst>
          </p:cNvPr>
          <p:cNvCxnSpPr>
            <a:cxnSpLocks/>
            <a:stCxn id="11" idx="2"/>
            <a:endCxn id="24" idx="0"/>
          </p:cNvCxnSpPr>
          <p:nvPr/>
        </p:nvCxnSpPr>
        <p:spPr>
          <a:xfrm rot="16200000" flipH="1">
            <a:off x="670601" y="4095850"/>
            <a:ext cx="649048" cy="924191"/>
          </a:xfrm>
          <a:prstGeom prst="bentConnector3">
            <a:avLst>
              <a:gd name="adj1" fmla="val 50000"/>
            </a:avLst>
          </a:prstGeom>
          <a:ln w="28575"/>
        </p:spPr>
        <p:style>
          <a:lnRef idx="2">
            <a:schemeClr val="accent1"/>
          </a:lnRef>
          <a:fillRef idx="0">
            <a:schemeClr val="accent1"/>
          </a:fillRef>
          <a:effectRef idx="1">
            <a:schemeClr val="accent1"/>
          </a:effectRef>
          <a:fontRef idx="minor">
            <a:schemeClr val="tx1"/>
          </a:fontRef>
        </p:style>
      </p:cxnSp>
      <p:cxnSp>
        <p:nvCxnSpPr>
          <p:cNvPr id="36" name="Connector: Elbow 35">
            <a:extLst>
              <a:ext uri="{FF2B5EF4-FFF2-40B4-BE49-F238E27FC236}">
                <a16:creationId xmlns:a16="http://schemas.microsoft.com/office/drawing/2014/main" id="{25F162B2-0CCC-DB33-51A8-44F39B562DAA}"/>
              </a:ext>
            </a:extLst>
          </p:cNvPr>
          <p:cNvCxnSpPr>
            <a:cxnSpLocks/>
            <a:stCxn id="10" idx="2"/>
            <a:endCxn id="19" idx="0"/>
          </p:cNvCxnSpPr>
          <p:nvPr/>
        </p:nvCxnSpPr>
        <p:spPr>
          <a:xfrm rot="5400000">
            <a:off x="9264690" y="3265174"/>
            <a:ext cx="579220" cy="447404"/>
          </a:xfrm>
          <a:prstGeom prst="bentConnector3">
            <a:avLst>
              <a:gd name="adj1" fmla="val 50000"/>
            </a:avLst>
          </a:prstGeom>
          <a:ln w="28575"/>
        </p:spPr>
        <p:style>
          <a:lnRef idx="2">
            <a:schemeClr val="accent1"/>
          </a:lnRef>
          <a:fillRef idx="0">
            <a:schemeClr val="accent1"/>
          </a:fillRef>
          <a:effectRef idx="1">
            <a:schemeClr val="accent1"/>
          </a:effectRef>
          <a:fontRef idx="minor">
            <a:schemeClr val="tx1"/>
          </a:fontRef>
        </p:style>
      </p:cxnSp>
      <p:cxnSp>
        <p:nvCxnSpPr>
          <p:cNvPr id="37" name="Connector: Elbow 36">
            <a:extLst>
              <a:ext uri="{FF2B5EF4-FFF2-40B4-BE49-F238E27FC236}">
                <a16:creationId xmlns:a16="http://schemas.microsoft.com/office/drawing/2014/main" id="{A8671A73-B40C-0581-3286-24B1E7376667}"/>
              </a:ext>
            </a:extLst>
          </p:cNvPr>
          <p:cNvCxnSpPr>
            <a:cxnSpLocks/>
            <a:stCxn id="10" idx="2"/>
            <a:endCxn id="20" idx="0"/>
          </p:cNvCxnSpPr>
          <p:nvPr/>
        </p:nvCxnSpPr>
        <p:spPr>
          <a:xfrm rot="5400000">
            <a:off x="8708295" y="2712065"/>
            <a:ext cx="582506" cy="1556908"/>
          </a:xfrm>
          <a:prstGeom prst="bentConnector3">
            <a:avLst>
              <a:gd name="adj1" fmla="val 50000"/>
            </a:avLst>
          </a:prstGeom>
          <a:ln w="28575"/>
        </p:spPr>
        <p:style>
          <a:lnRef idx="2">
            <a:schemeClr val="accent1"/>
          </a:lnRef>
          <a:fillRef idx="0">
            <a:schemeClr val="accent1"/>
          </a:fillRef>
          <a:effectRef idx="1">
            <a:schemeClr val="accent1"/>
          </a:effectRef>
          <a:fontRef idx="minor">
            <a:schemeClr val="tx1"/>
          </a:fontRef>
        </p:style>
      </p:cxnSp>
      <p:cxnSp>
        <p:nvCxnSpPr>
          <p:cNvPr id="38" name="Connector: Elbow 37">
            <a:extLst>
              <a:ext uri="{FF2B5EF4-FFF2-40B4-BE49-F238E27FC236}">
                <a16:creationId xmlns:a16="http://schemas.microsoft.com/office/drawing/2014/main" id="{4AE23DF4-4417-52BF-89C6-284D5567841B}"/>
              </a:ext>
            </a:extLst>
          </p:cNvPr>
          <p:cNvCxnSpPr>
            <a:cxnSpLocks/>
            <a:stCxn id="13" idx="2"/>
            <a:endCxn id="24" idx="0"/>
          </p:cNvCxnSpPr>
          <p:nvPr/>
        </p:nvCxnSpPr>
        <p:spPr>
          <a:xfrm rot="5400000">
            <a:off x="1637444" y="4053199"/>
            <a:ext cx="649048" cy="1009494"/>
          </a:xfrm>
          <a:prstGeom prst="bentConnector3">
            <a:avLst>
              <a:gd name="adj1" fmla="val 50000"/>
            </a:avLst>
          </a:prstGeom>
          <a:ln w="28575"/>
        </p:spPr>
        <p:style>
          <a:lnRef idx="2">
            <a:schemeClr val="accent1"/>
          </a:lnRef>
          <a:fillRef idx="0">
            <a:schemeClr val="accent1"/>
          </a:fillRef>
          <a:effectRef idx="1">
            <a:schemeClr val="accent1"/>
          </a:effectRef>
          <a:fontRef idx="minor">
            <a:schemeClr val="tx1"/>
          </a:fontRef>
        </p:style>
      </p:cxnSp>
      <p:cxnSp>
        <p:nvCxnSpPr>
          <p:cNvPr id="39" name="Connector: Elbow 38">
            <a:extLst>
              <a:ext uri="{FF2B5EF4-FFF2-40B4-BE49-F238E27FC236}">
                <a16:creationId xmlns:a16="http://schemas.microsoft.com/office/drawing/2014/main" id="{9DCF600B-BB45-0BE3-D1B2-4C6429884A08}"/>
              </a:ext>
            </a:extLst>
          </p:cNvPr>
          <p:cNvCxnSpPr>
            <a:cxnSpLocks/>
            <a:stCxn id="12" idx="2"/>
            <a:endCxn id="24" idx="0"/>
          </p:cNvCxnSpPr>
          <p:nvPr/>
        </p:nvCxnSpPr>
        <p:spPr>
          <a:xfrm rot="5400000">
            <a:off x="1132698" y="4557946"/>
            <a:ext cx="649048" cy="1"/>
          </a:xfrm>
          <a:prstGeom prst="bentConnector3">
            <a:avLst>
              <a:gd name="adj1" fmla="val 50000"/>
            </a:avLst>
          </a:prstGeom>
          <a:ln w="28575"/>
        </p:spPr>
        <p:style>
          <a:lnRef idx="2">
            <a:schemeClr val="accent1"/>
          </a:lnRef>
          <a:fillRef idx="0">
            <a:schemeClr val="accent1"/>
          </a:fillRef>
          <a:effectRef idx="1">
            <a:schemeClr val="accent1"/>
          </a:effectRef>
          <a:fontRef idx="minor">
            <a:schemeClr val="tx1"/>
          </a:fontRef>
        </p:style>
      </p:cxnSp>
      <p:cxnSp>
        <p:nvCxnSpPr>
          <p:cNvPr id="40" name="Connector: Elbow 39">
            <a:extLst>
              <a:ext uri="{FF2B5EF4-FFF2-40B4-BE49-F238E27FC236}">
                <a16:creationId xmlns:a16="http://schemas.microsoft.com/office/drawing/2014/main" id="{04EEF867-0E02-D0E8-C35C-9F9F78820C0D}"/>
              </a:ext>
            </a:extLst>
          </p:cNvPr>
          <p:cNvCxnSpPr>
            <a:cxnSpLocks/>
            <a:stCxn id="6" idx="2"/>
            <a:endCxn id="7" idx="0"/>
          </p:cNvCxnSpPr>
          <p:nvPr/>
        </p:nvCxnSpPr>
        <p:spPr>
          <a:xfrm rot="5400000">
            <a:off x="3643228" y="-107043"/>
            <a:ext cx="616640" cy="4988656"/>
          </a:xfrm>
          <a:prstGeom prst="bentConnector3">
            <a:avLst>
              <a:gd name="adj1" fmla="val 50000"/>
            </a:avLst>
          </a:prstGeom>
          <a:ln w="28575"/>
        </p:spPr>
        <p:style>
          <a:lnRef idx="2">
            <a:schemeClr val="accent1"/>
          </a:lnRef>
          <a:fillRef idx="0">
            <a:schemeClr val="accent1"/>
          </a:fillRef>
          <a:effectRef idx="1">
            <a:schemeClr val="accent1"/>
          </a:effectRef>
          <a:fontRef idx="minor">
            <a:schemeClr val="tx1"/>
          </a:fontRef>
        </p:style>
      </p:cxnSp>
      <p:cxnSp>
        <p:nvCxnSpPr>
          <p:cNvPr id="41" name="Connector: Elbow 40">
            <a:extLst>
              <a:ext uri="{FF2B5EF4-FFF2-40B4-BE49-F238E27FC236}">
                <a16:creationId xmlns:a16="http://schemas.microsoft.com/office/drawing/2014/main" id="{734834D0-CCAA-55C1-B67B-F33DAD9D0B98}"/>
              </a:ext>
            </a:extLst>
          </p:cNvPr>
          <p:cNvCxnSpPr>
            <a:cxnSpLocks/>
            <a:stCxn id="6" idx="2"/>
            <a:endCxn id="8" idx="0"/>
          </p:cNvCxnSpPr>
          <p:nvPr/>
        </p:nvCxnSpPr>
        <p:spPr>
          <a:xfrm rot="5400000">
            <a:off x="5052135" y="1321210"/>
            <a:ext cx="635986" cy="2151497"/>
          </a:xfrm>
          <a:prstGeom prst="bentConnector3">
            <a:avLst>
              <a:gd name="adj1" fmla="val 50000"/>
            </a:avLst>
          </a:prstGeom>
          <a:ln w="28575"/>
        </p:spPr>
        <p:style>
          <a:lnRef idx="2">
            <a:schemeClr val="accent1"/>
          </a:lnRef>
          <a:fillRef idx="0">
            <a:schemeClr val="accent1"/>
          </a:fillRef>
          <a:effectRef idx="1">
            <a:schemeClr val="accent1"/>
          </a:effectRef>
          <a:fontRef idx="minor">
            <a:schemeClr val="tx1"/>
          </a:fontRef>
        </p:style>
      </p:cxnSp>
      <p:cxnSp>
        <p:nvCxnSpPr>
          <p:cNvPr id="42" name="Connector: Elbow 41">
            <a:extLst>
              <a:ext uri="{FF2B5EF4-FFF2-40B4-BE49-F238E27FC236}">
                <a16:creationId xmlns:a16="http://schemas.microsoft.com/office/drawing/2014/main" id="{AFD24EB3-126A-21CB-1BA1-5BB2C2FC130C}"/>
              </a:ext>
            </a:extLst>
          </p:cNvPr>
          <p:cNvCxnSpPr>
            <a:cxnSpLocks/>
            <a:stCxn id="6" idx="2"/>
            <a:endCxn id="9" idx="0"/>
          </p:cNvCxnSpPr>
          <p:nvPr/>
        </p:nvCxnSpPr>
        <p:spPr>
          <a:xfrm rot="16200000" flipH="1">
            <a:off x="6118036" y="2406805"/>
            <a:ext cx="1007646" cy="351966"/>
          </a:xfrm>
          <a:prstGeom prst="bentConnector3">
            <a:avLst>
              <a:gd name="adj1" fmla="val 50000"/>
            </a:avLst>
          </a:prstGeom>
          <a:ln w="28575"/>
        </p:spPr>
        <p:style>
          <a:lnRef idx="2">
            <a:schemeClr val="accent1"/>
          </a:lnRef>
          <a:fillRef idx="0">
            <a:schemeClr val="accent1"/>
          </a:fillRef>
          <a:effectRef idx="1">
            <a:schemeClr val="accent1"/>
          </a:effectRef>
          <a:fontRef idx="minor">
            <a:schemeClr val="tx1"/>
          </a:fontRef>
        </p:style>
      </p:cxnSp>
      <p:cxnSp>
        <p:nvCxnSpPr>
          <p:cNvPr id="43" name="Connector: Elbow 42">
            <a:extLst>
              <a:ext uri="{FF2B5EF4-FFF2-40B4-BE49-F238E27FC236}">
                <a16:creationId xmlns:a16="http://schemas.microsoft.com/office/drawing/2014/main" id="{D5157B94-3E21-2B74-D123-8CBA8F611205}"/>
              </a:ext>
            </a:extLst>
          </p:cNvPr>
          <p:cNvCxnSpPr>
            <a:cxnSpLocks/>
            <a:stCxn id="6" idx="2"/>
            <a:endCxn id="10" idx="0"/>
          </p:cNvCxnSpPr>
          <p:nvPr/>
        </p:nvCxnSpPr>
        <p:spPr>
          <a:xfrm rot="16200000" flipH="1">
            <a:off x="7794447" y="730394"/>
            <a:ext cx="634984" cy="3332126"/>
          </a:xfrm>
          <a:prstGeom prst="bentConnector3">
            <a:avLst>
              <a:gd name="adj1" fmla="val 50000"/>
            </a:avLst>
          </a:prstGeom>
          <a:ln w="28575"/>
        </p:spPr>
        <p:style>
          <a:lnRef idx="2">
            <a:schemeClr val="accent1"/>
          </a:lnRef>
          <a:fillRef idx="0">
            <a:schemeClr val="accent1"/>
          </a:fillRef>
          <a:effectRef idx="1">
            <a:schemeClr val="accent1"/>
          </a:effectRef>
          <a:fontRef idx="minor">
            <a:schemeClr val="tx1"/>
          </a:fontRef>
        </p:style>
      </p:cxnSp>
      <p:cxnSp>
        <p:nvCxnSpPr>
          <p:cNvPr id="44" name="Connector: Elbow 43">
            <a:extLst>
              <a:ext uri="{FF2B5EF4-FFF2-40B4-BE49-F238E27FC236}">
                <a16:creationId xmlns:a16="http://schemas.microsoft.com/office/drawing/2014/main" id="{0F40F6EE-8212-6FBF-AAD8-C1842C36FF29}"/>
              </a:ext>
            </a:extLst>
          </p:cNvPr>
          <p:cNvCxnSpPr>
            <a:cxnSpLocks/>
            <a:stCxn id="14" idx="2"/>
            <a:endCxn id="21" idx="0"/>
          </p:cNvCxnSpPr>
          <p:nvPr/>
        </p:nvCxnSpPr>
        <p:spPr>
          <a:xfrm rot="16200000" flipH="1">
            <a:off x="3387478" y="4205399"/>
            <a:ext cx="1043647" cy="609676"/>
          </a:xfrm>
          <a:prstGeom prst="bentConnector3">
            <a:avLst>
              <a:gd name="adj1" fmla="val 50000"/>
            </a:avLst>
          </a:prstGeom>
          <a:ln w="28575"/>
        </p:spPr>
        <p:style>
          <a:lnRef idx="2">
            <a:schemeClr val="accent1"/>
          </a:lnRef>
          <a:fillRef idx="0">
            <a:schemeClr val="accent1"/>
          </a:fillRef>
          <a:effectRef idx="1">
            <a:schemeClr val="accent1"/>
          </a:effectRef>
          <a:fontRef idx="minor">
            <a:schemeClr val="tx1"/>
          </a:fontRef>
        </p:style>
      </p:cxnSp>
      <p:cxnSp>
        <p:nvCxnSpPr>
          <p:cNvPr id="45" name="Connector: Elbow 44">
            <a:extLst>
              <a:ext uri="{FF2B5EF4-FFF2-40B4-BE49-F238E27FC236}">
                <a16:creationId xmlns:a16="http://schemas.microsoft.com/office/drawing/2014/main" id="{9F637C3F-F7D0-F722-E541-428B2F26CEFB}"/>
              </a:ext>
            </a:extLst>
          </p:cNvPr>
          <p:cNvCxnSpPr>
            <a:cxnSpLocks/>
            <a:stCxn id="15" idx="2"/>
            <a:endCxn id="21" idx="0"/>
          </p:cNvCxnSpPr>
          <p:nvPr/>
        </p:nvCxnSpPr>
        <p:spPr>
          <a:xfrm rot="5400000">
            <a:off x="3978843" y="4213097"/>
            <a:ext cx="1054260" cy="583668"/>
          </a:xfrm>
          <a:prstGeom prst="bentConnector3">
            <a:avLst>
              <a:gd name="adj1" fmla="val 50000"/>
            </a:avLst>
          </a:prstGeom>
          <a:ln w="28575"/>
        </p:spPr>
        <p:style>
          <a:lnRef idx="2">
            <a:schemeClr val="accent1"/>
          </a:lnRef>
          <a:fillRef idx="0">
            <a:schemeClr val="accent1"/>
          </a:fillRef>
          <a:effectRef idx="1">
            <a:schemeClr val="accent1"/>
          </a:effectRef>
          <a:fontRef idx="minor">
            <a:schemeClr val="tx1"/>
          </a:fontRef>
        </p:style>
      </p:cxnSp>
      <p:cxnSp>
        <p:nvCxnSpPr>
          <p:cNvPr id="46" name="Connector: Elbow 45">
            <a:extLst>
              <a:ext uri="{FF2B5EF4-FFF2-40B4-BE49-F238E27FC236}">
                <a16:creationId xmlns:a16="http://schemas.microsoft.com/office/drawing/2014/main" id="{B978DDA9-E89D-FD74-2D37-EC711944D130}"/>
              </a:ext>
            </a:extLst>
          </p:cNvPr>
          <p:cNvCxnSpPr>
            <a:cxnSpLocks/>
            <a:stCxn id="21" idx="2"/>
            <a:endCxn id="23" idx="0"/>
          </p:cNvCxnSpPr>
          <p:nvPr/>
        </p:nvCxnSpPr>
        <p:spPr>
          <a:xfrm rot="5400000">
            <a:off x="3934974" y="5796543"/>
            <a:ext cx="558330" cy="1"/>
          </a:xfrm>
          <a:prstGeom prst="bentConnector3">
            <a:avLst>
              <a:gd name="adj1" fmla="val 50000"/>
            </a:avLst>
          </a:prstGeom>
          <a:ln w="28575"/>
        </p:spPr>
        <p:style>
          <a:lnRef idx="2">
            <a:schemeClr val="accent1"/>
          </a:lnRef>
          <a:fillRef idx="0">
            <a:schemeClr val="accent1"/>
          </a:fillRef>
          <a:effectRef idx="1">
            <a:schemeClr val="accent1"/>
          </a:effectRef>
          <a:fontRef idx="minor">
            <a:schemeClr val="tx1"/>
          </a:fontRef>
        </p:style>
      </p:cxnSp>
      <p:cxnSp>
        <p:nvCxnSpPr>
          <p:cNvPr id="47" name="Connector: Elbow 46">
            <a:extLst>
              <a:ext uri="{FF2B5EF4-FFF2-40B4-BE49-F238E27FC236}">
                <a16:creationId xmlns:a16="http://schemas.microsoft.com/office/drawing/2014/main" id="{01CD15DE-16F9-B7DC-2249-853FF4EF0063}"/>
              </a:ext>
            </a:extLst>
          </p:cNvPr>
          <p:cNvCxnSpPr>
            <a:cxnSpLocks/>
            <a:stCxn id="20" idx="2"/>
            <a:endCxn id="25" idx="0"/>
          </p:cNvCxnSpPr>
          <p:nvPr/>
        </p:nvCxnSpPr>
        <p:spPr>
          <a:xfrm rot="16200000" flipH="1">
            <a:off x="8393360" y="4094822"/>
            <a:ext cx="764971" cy="1109503"/>
          </a:xfrm>
          <a:prstGeom prst="bentConnector3">
            <a:avLst>
              <a:gd name="adj1" fmla="val 50000"/>
            </a:avLst>
          </a:prstGeom>
          <a:ln w="28575"/>
        </p:spPr>
        <p:style>
          <a:lnRef idx="2">
            <a:schemeClr val="accent1"/>
          </a:lnRef>
          <a:fillRef idx="0">
            <a:schemeClr val="accent1"/>
          </a:fillRef>
          <a:effectRef idx="1">
            <a:schemeClr val="accent1"/>
          </a:effectRef>
          <a:fontRef idx="minor">
            <a:schemeClr val="tx1"/>
          </a:fontRef>
        </p:style>
      </p:cxnSp>
      <p:cxnSp>
        <p:nvCxnSpPr>
          <p:cNvPr id="48" name="Connector: Elbow 47">
            <a:extLst>
              <a:ext uri="{FF2B5EF4-FFF2-40B4-BE49-F238E27FC236}">
                <a16:creationId xmlns:a16="http://schemas.microsoft.com/office/drawing/2014/main" id="{AE86B880-92AD-9AEA-6747-68FB4BAEDD12}"/>
              </a:ext>
            </a:extLst>
          </p:cNvPr>
          <p:cNvCxnSpPr>
            <a:cxnSpLocks/>
            <a:stCxn id="16" idx="2"/>
            <a:endCxn id="26" idx="0"/>
          </p:cNvCxnSpPr>
          <p:nvPr/>
        </p:nvCxnSpPr>
        <p:spPr>
          <a:xfrm rot="5400000">
            <a:off x="6495926" y="5215462"/>
            <a:ext cx="603830" cy="1"/>
          </a:xfrm>
          <a:prstGeom prst="bentConnector3">
            <a:avLst>
              <a:gd name="adj1" fmla="val 50000"/>
            </a:avLst>
          </a:prstGeom>
          <a:ln w="28575"/>
        </p:spPr>
        <p:style>
          <a:lnRef idx="2">
            <a:schemeClr val="accent1"/>
          </a:lnRef>
          <a:fillRef idx="0">
            <a:schemeClr val="accent1"/>
          </a:fillRef>
          <a:effectRef idx="1">
            <a:schemeClr val="accent1"/>
          </a:effectRef>
          <a:fontRef idx="minor">
            <a:schemeClr val="tx1"/>
          </a:fontRef>
        </p:style>
      </p:cxnSp>
      <p:cxnSp>
        <p:nvCxnSpPr>
          <p:cNvPr id="49" name="Connector: Elbow 48">
            <a:extLst>
              <a:ext uri="{FF2B5EF4-FFF2-40B4-BE49-F238E27FC236}">
                <a16:creationId xmlns:a16="http://schemas.microsoft.com/office/drawing/2014/main" id="{D515F3A9-2C27-9645-0C8C-313860FFDECE}"/>
              </a:ext>
            </a:extLst>
          </p:cNvPr>
          <p:cNvCxnSpPr>
            <a:cxnSpLocks/>
            <a:stCxn id="19" idx="2"/>
            <a:endCxn id="25" idx="0"/>
          </p:cNvCxnSpPr>
          <p:nvPr/>
        </p:nvCxnSpPr>
        <p:spPr>
          <a:xfrm rot="5400000">
            <a:off x="8946470" y="4647931"/>
            <a:ext cx="768257" cy="1"/>
          </a:xfrm>
          <a:prstGeom prst="bentConnector3">
            <a:avLst>
              <a:gd name="adj1" fmla="val 50000"/>
            </a:avLst>
          </a:prstGeom>
          <a:ln w="28575"/>
        </p:spPr>
        <p:style>
          <a:lnRef idx="2">
            <a:schemeClr val="accent1"/>
          </a:lnRef>
          <a:fillRef idx="0">
            <a:schemeClr val="accent1"/>
          </a:fillRef>
          <a:effectRef idx="1">
            <a:schemeClr val="accent1"/>
          </a:effectRef>
          <a:fontRef idx="minor">
            <a:schemeClr val="tx1"/>
          </a:fontRef>
        </p:style>
      </p:cxnSp>
      <p:cxnSp>
        <p:nvCxnSpPr>
          <p:cNvPr id="51" name="Connector: Elbow 50">
            <a:extLst>
              <a:ext uri="{FF2B5EF4-FFF2-40B4-BE49-F238E27FC236}">
                <a16:creationId xmlns:a16="http://schemas.microsoft.com/office/drawing/2014/main" id="{F88F5F20-0C2B-6D32-86F3-5DA5EA1A1AC9}"/>
              </a:ext>
            </a:extLst>
          </p:cNvPr>
          <p:cNvCxnSpPr>
            <a:cxnSpLocks/>
            <a:stCxn id="17" idx="1"/>
            <a:endCxn id="25" idx="3"/>
          </p:cNvCxnSpPr>
          <p:nvPr/>
        </p:nvCxnSpPr>
        <p:spPr>
          <a:xfrm rot="10800000">
            <a:off x="10194890" y="5274720"/>
            <a:ext cx="545725" cy="1"/>
          </a:xfrm>
          <a:prstGeom prst="bentConnector3">
            <a:avLst>
              <a:gd name="adj1" fmla="val 50000"/>
            </a:avLst>
          </a:prstGeom>
          <a:ln w="28575"/>
        </p:spPr>
        <p:style>
          <a:lnRef idx="2">
            <a:schemeClr val="accent1"/>
          </a:lnRef>
          <a:fillRef idx="0">
            <a:schemeClr val="accent1"/>
          </a:fillRef>
          <a:effectRef idx="1">
            <a:schemeClr val="accent1"/>
          </a:effectRef>
          <a:fontRef idx="minor">
            <a:schemeClr val="tx1"/>
          </a:fontRef>
        </p:style>
      </p:cxnSp>
      <p:cxnSp>
        <p:nvCxnSpPr>
          <p:cNvPr id="52" name="Connector: Elbow 51">
            <a:extLst>
              <a:ext uri="{FF2B5EF4-FFF2-40B4-BE49-F238E27FC236}">
                <a16:creationId xmlns:a16="http://schemas.microsoft.com/office/drawing/2014/main" id="{85A8E819-BD53-9C78-1EAC-DD8EB9EED892}"/>
              </a:ext>
            </a:extLst>
          </p:cNvPr>
          <p:cNvCxnSpPr>
            <a:cxnSpLocks/>
            <a:stCxn id="16" idx="2"/>
            <a:endCxn id="21" idx="3"/>
          </p:cNvCxnSpPr>
          <p:nvPr/>
        </p:nvCxnSpPr>
        <p:spPr>
          <a:xfrm rot="5400000">
            <a:off x="5773739" y="4250617"/>
            <a:ext cx="361173" cy="1687032"/>
          </a:xfrm>
          <a:prstGeom prst="bentConnector2">
            <a:avLst/>
          </a:prstGeom>
          <a:ln w="28575"/>
        </p:spPr>
        <p:style>
          <a:lnRef idx="2">
            <a:schemeClr val="accent1"/>
          </a:lnRef>
          <a:fillRef idx="0">
            <a:schemeClr val="accent1"/>
          </a:fillRef>
          <a:effectRef idx="1">
            <a:schemeClr val="accent1"/>
          </a:effectRef>
          <a:fontRef idx="minor">
            <a:schemeClr val="tx1"/>
          </a:fontRef>
        </p:style>
      </p:cxnSp>
      <p:cxnSp>
        <p:nvCxnSpPr>
          <p:cNvPr id="53" name="Connector: Elbow 50">
            <a:extLst>
              <a:ext uri="{FF2B5EF4-FFF2-40B4-BE49-F238E27FC236}">
                <a16:creationId xmlns:a16="http://schemas.microsoft.com/office/drawing/2014/main" id="{4CC1354B-14AB-3845-9CE5-E47204500117}"/>
              </a:ext>
            </a:extLst>
          </p:cNvPr>
          <p:cNvCxnSpPr>
            <a:cxnSpLocks/>
          </p:cNvCxnSpPr>
          <p:nvPr/>
        </p:nvCxnSpPr>
        <p:spPr>
          <a:xfrm rot="5400000">
            <a:off x="10983624" y="4792208"/>
            <a:ext cx="474114" cy="5589"/>
          </a:xfrm>
          <a:prstGeom prst="bentConnector3">
            <a:avLst>
              <a:gd name="adj1" fmla="val 50000"/>
            </a:avLst>
          </a:prstGeom>
          <a:ln w="285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9037355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5A2A93F-7F02-B2DB-6E19-EC46540F1C94}"/>
              </a:ext>
            </a:extLst>
          </p:cNvPr>
          <p:cNvSpPr/>
          <p:nvPr/>
        </p:nvSpPr>
        <p:spPr>
          <a:xfrm>
            <a:off x="3319272" y="318098"/>
            <a:ext cx="5767826" cy="460113"/>
          </a:xfrm>
          <a:prstGeom prst="rect">
            <a:avLst/>
          </a:prstGeom>
          <a:solidFill>
            <a:srgbClr val="B6D5F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2" name="Title 1">
            <a:extLst>
              <a:ext uri="{FF2B5EF4-FFF2-40B4-BE49-F238E27FC236}">
                <a16:creationId xmlns:a16="http://schemas.microsoft.com/office/drawing/2014/main" id="{2FF75A7B-D6B5-84D6-538A-9239DE1E067A}"/>
              </a:ext>
            </a:extLst>
          </p:cNvPr>
          <p:cNvSpPr>
            <a:spLocks noGrp="1"/>
          </p:cNvSpPr>
          <p:nvPr>
            <p:ph type="title"/>
          </p:nvPr>
        </p:nvSpPr>
        <p:spPr>
          <a:xfrm>
            <a:off x="609758" y="92605"/>
            <a:ext cx="11019282" cy="551009"/>
          </a:xfrm>
        </p:spPr>
        <p:txBody>
          <a:bodyPr>
            <a:noAutofit/>
          </a:bodyPr>
          <a:lstStyle/>
          <a:p>
            <a:pPr algn="ctr"/>
            <a:r>
              <a:rPr lang="en-US" b="1">
                <a:effectLst>
                  <a:outerShdw blurRad="38100" dist="38100" dir="2700000" algn="tl">
                    <a:srgbClr val="000000">
                      <a:alpha val="43137"/>
                    </a:srgbClr>
                  </a:outerShdw>
                </a:effectLst>
              </a:rPr>
              <a:t>TEAM INTEGRATION</a:t>
            </a:r>
          </a:p>
        </p:txBody>
      </p:sp>
      <p:sp>
        <p:nvSpPr>
          <p:cNvPr id="8" name="Rectangle 7">
            <a:extLst>
              <a:ext uri="{FF2B5EF4-FFF2-40B4-BE49-F238E27FC236}">
                <a16:creationId xmlns:a16="http://schemas.microsoft.com/office/drawing/2014/main" id="{3A98971B-4E73-FFD2-CAB3-63CA66AD3BC9}"/>
              </a:ext>
            </a:extLst>
          </p:cNvPr>
          <p:cNvSpPr/>
          <p:nvPr/>
        </p:nvSpPr>
        <p:spPr>
          <a:xfrm>
            <a:off x="77957" y="52974"/>
            <a:ext cx="1772756" cy="866717"/>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BEng Civil Group 3 </a:t>
            </a:r>
          </a:p>
        </p:txBody>
      </p:sp>
      <p:sp>
        <p:nvSpPr>
          <p:cNvPr id="13" name="Rectangle 12">
            <a:extLst>
              <a:ext uri="{FF2B5EF4-FFF2-40B4-BE49-F238E27FC236}">
                <a16:creationId xmlns:a16="http://schemas.microsoft.com/office/drawing/2014/main" id="{BDD68615-2B9C-0DC2-A8C8-9789480DB7E5}"/>
              </a:ext>
            </a:extLst>
          </p:cNvPr>
          <p:cNvSpPr/>
          <p:nvPr/>
        </p:nvSpPr>
        <p:spPr>
          <a:xfrm>
            <a:off x="77957" y="3496085"/>
            <a:ext cx="1772756" cy="866717"/>
          </a:xfrm>
          <a:prstGeom prst="rect">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t>BEng Mechanical       Group 4 </a:t>
            </a:r>
          </a:p>
        </p:txBody>
      </p:sp>
      <p:sp>
        <p:nvSpPr>
          <p:cNvPr id="14" name="Rectangle 13">
            <a:extLst>
              <a:ext uri="{FF2B5EF4-FFF2-40B4-BE49-F238E27FC236}">
                <a16:creationId xmlns:a16="http://schemas.microsoft.com/office/drawing/2014/main" id="{8DCA1EFF-CB36-E7D4-170F-2A2E6FB2484B}"/>
              </a:ext>
            </a:extLst>
          </p:cNvPr>
          <p:cNvSpPr/>
          <p:nvPr/>
        </p:nvSpPr>
        <p:spPr>
          <a:xfrm>
            <a:off x="77957" y="4681418"/>
            <a:ext cx="1772756" cy="866717"/>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t>MEng Mechanical Group 3 </a:t>
            </a:r>
          </a:p>
        </p:txBody>
      </p:sp>
      <p:sp>
        <p:nvSpPr>
          <p:cNvPr id="16" name="Rectangle 15">
            <a:extLst>
              <a:ext uri="{FF2B5EF4-FFF2-40B4-BE49-F238E27FC236}">
                <a16:creationId xmlns:a16="http://schemas.microsoft.com/office/drawing/2014/main" id="{FABD62A8-0B20-F547-D15E-85E5774E03A4}"/>
              </a:ext>
            </a:extLst>
          </p:cNvPr>
          <p:cNvSpPr/>
          <p:nvPr/>
        </p:nvSpPr>
        <p:spPr>
          <a:xfrm>
            <a:off x="77956" y="5857344"/>
            <a:ext cx="1772756" cy="86671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t>BEng Mechanical </a:t>
            </a:r>
            <a:r>
              <a:rPr lang="en-US">
                <a:solidFill>
                  <a:srgbClr val="FFFFFF"/>
                </a:solidFill>
                <a:latin typeface="Aptos"/>
              </a:rPr>
              <a:t>      Group</a:t>
            </a:r>
            <a:r>
              <a:rPr lang="en-US"/>
              <a:t> 3 </a:t>
            </a:r>
          </a:p>
        </p:txBody>
      </p:sp>
      <p:sp>
        <p:nvSpPr>
          <p:cNvPr id="17" name="Rectangle 16">
            <a:extLst>
              <a:ext uri="{FF2B5EF4-FFF2-40B4-BE49-F238E27FC236}">
                <a16:creationId xmlns:a16="http://schemas.microsoft.com/office/drawing/2014/main" id="{F1FF8606-C309-B662-DABF-68BFE6B990C6}"/>
              </a:ext>
            </a:extLst>
          </p:cNvPr>
          <p:cNvSpPr/>
          <p:nvPr/>
        </p:nvSpPr>
        <p:spPr>
          <a:xfrm>
            <a:off x="77957" y="2320158"/>
            <a:ext cx="1772756" cy="866717"/>
          </a:xfrm>
          <a:prstGeom prst="rect">
            <a:avLst/>
          </a:prstGeom>
          <a:solidFill>
            <a:schemeClr val="bg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t>BEng EESE Group 3</a:t>
            </a:r>
          </a:p>
        </p:txBody>
      </p:sp>
      <p:sp>
        <p:nvSpPr>
          <p:cNvPr id="28" name="Rectangle 27">
            <a:extLst>
              <a:ext uri="{FF2B5EF4-FFF2-40B4-BE49-F238E27FC236}">
                <a16:creationId xmlns:a16="http://schemas.microsoft.com/office/drawing/2014/main" id="{A3221E1A-D98D-2C88-4B89-56D95A023917}"/>
              </a:ext>
            </a:extLst>
          </p:cNvPr>
          <p:cNvSpPr/>
          <p:nvPr/>
        </p:nvSpPr>
        <p:spPr>
          <a:xfrm>
            <a:off x="77957" y="1210084"/>
            <a:ext cx="1772756" cy="866717"/>
          </a:xfrm>
          <a:prstGeom prst="rect">
            <a:avLst/>
          </a:prstGeom>
          <a:solidFill>
            <a:schemeClr val="bg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t>MEng EESE Group 3</a:t>
            </a:r>
          </a:p>
        </p:txBody>
      </p:sp>
      <p:sp>
        <p:nvSpPr>
          <p:cNvPr id="35" name="Rectangle 34">
            <a:extLst>
              <a:ext uri="{FF2B5EF4-FFF2-40B4-BE49-F238E27FC236}">
                <a16:creationId xmlns:a16="http://schemas.microsoft.com/office/drawing/2014/main" id="{5E012A9B-0A81-ED02-6788-0A74DAB2B9A2}"/>
              </a:ext>
            </a:extLst>
          </p:cNvPr>
          <p:cNvSpPr/>
          <p:nvPr/>
        </p:nvSpPr>
        <p:spPr>
          <a:xfrm>
            <a:off x="10341438" y="81196"/>
            <a:ext cx="1772756" cy="866717"/>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BEng Civil Group 3 </a:t>
            </a:r>
          </a:p>
        </p:txBody>
      </p:sp>
      <p:sp>
        <p:nvSpPr>
          <p:cNvPr id="36" name="Rectangle 35">
            <a:extLst>
              <a:ext uri="{FF2B5EF4-FFF2-40B4-BE49-F238E27FC236}">
                <a16:creationId xmlns:a16="http://schemas.microsoft.com/office/drawing/2014/main" id="{3C4416AF-CE87-DD68-49D3-900925377CBD}"/>
              </a:ext>
            </a:extLst>
          </p:cNvPr>
          <p:cNvSpPr/>
          <p:nvPr/>
        </p:nvSpPr>
        <p:spPr>
          <a:xfrm>
            <a:off x="10341438" y="3524307"/>
            <a:ext cx="1772756" cy="866717"/>
          </a:xfrm>
          <a:prstGeom prst="rect">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t>BEng Mechanical       Group 4 </a:t>
            </a:r>
          </a:p>
        </p:txBody>
      </p:sp>
      <p:sp>
        <p:nvSpPr>
          <p:cNvPr id="37" name="Rectangle 36">
            <a:extLst>
              <a:ext uri="{FF2B5EF4-FFF2-40B4-BE49-F238E27FC236}">
                <a16:creationId xmlns:a16="http://schemas.microsoft.com/office/drawing/2014/main" id="{490C4C8E-E1B1-AF67-4E54-F8C3AFDFF0F5}"/>
              </a:ext>
            </a:extLst>
          </p:cNvPr>
          <p:cNvSpPr/>
          <p:nvPr/>
        </p:nvSpPr>
        <p:spPr>
          <a:xfrm>
            <a:off x="10341438" y="4709640"/>
            <a:ext cx="1772756" cy="866717"/>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t>BEng Mechanical Group 3 </a:t>
            </a:r>
          </a:p>
        </p:txBody>
      </p:sp>
      <p:sp>
        <p:nvSpPr>
          <p:cNvPr id="38" name="Rectangle 37">
            <a:extLst>
              <a:ext uri="{FF2B5EF4-FFF2-40B4-BE49-F238E27FC236}">
                <a16:creationId xmlns:a16="http://schemas.microsoft.com/office/drawing/2014/main" id="{4B2FB53E-304B-55D7-9CF2-CB06F7522F2D}"/>
              </a:ext>
            </a:extLst>
          </p:cNvPr>
          <p:cNvSpPr/>
          <p:nvPr/>
        </p:nvSpPr>
        <p:spPr>
          <a:xfrm>
            <a:off x="10341437" y="5885566"/>
            <a:ext cx="1772756" cy="86671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t>MEng Mechanical </a:t>
            </a:r>
            <a:r>
              <a:rPr lang="en-US">
                <a:solidFill>
                  <a:srgbClr val="FFFFFF"/>
                </a:solidFill>
                <a:latin typeface="Aptos"/>
              </a:rPr>
              <a:t>      Group</a:t>
            </a:r>
            <a:r>
              <a:rPr lang="en-US"/>
              <a:t> 3 </a:t>
            </a:r>
          </a:p>
        </p:txBody>
      </p:sp>
      <p:sp>
        <p:nvSpPr>
          <p:cNvPr id="39" name="Rectangle 38">
            <a:extLst>
              <a:ext uri="{FF2B5EF4-FFF2-40B4-BE49-F238E27FC236}">
                <a16:creationId xmlns:a16="http://schemas.microsoft.com/office/drawing/2014/main" id="{14CD2CAE-1A61-D8DA-9DAE-67A3EB5BB41D}"/>
              </a:ext>
            </a:extLst>
          </p:cNvPr>
          <p:cNvSpPr/>
          <p:nvPr/>
        </p:nvSpPr>
        <p:spPr>
          <a:xfrm>
            <a:off x="10341438" y="2348380"/>
            <a:ext cx="1772756" cy="866717"/>
          </a:xfrm>
          <a:prstGeom prst="rect">
            <a:avLst/>
          </a:prstGeom>
          <a:solidFill>
            <a:schemeClr val="bg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t>BEng EESE Group 3</a:t>
            </a:r>
          </a:p>
        </p:txBody>
      </p:sp>
      <p:sp>
        <p:nvSpPr>
          <p:cNvPr id="40" name="Rectangle 39">
            <a:extLst>
              <a:ext uri="{FF2B5EF4-FFF2-40B4-BE49-F238E27FC236}">
                <a16:creationId xmlns:a16="http://schemas.microsoft.com/office/drawing/2014/main" id="{730D7662-C9BE-0189-35A0-4DEA7CD123AA}"/>
              </a:ext>
            </a:extLst>
          </p:cNvPr>
          <p:cNvSpPr/>
          <p:nvPr/>
        </p:nvSpPr>
        <p:spPr>
          <a:xfrm>
            <a:off x="10341438" y="1238306"/>
            <a:ext cx="1772756" cy="866717"/>
          </a:xfrm>
          <a:prstGeom prst="rect">
            <a:avLst/>
          </a:prstGeom>
          <a:solidFill>
            <a:schemeClr val="bg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t>MEng EESE Group 3</a:t>
            </a:r>
          </a:p>
        </p:txBody>
      </p:sp>
      <p:sp>
        <p:nvSpPr>
          <p:cNvPr id="42" name="Rectangle: Rounded Corners 41">
            <a:extLst>
              <a:ext uri="{FF2B5EF4-FFF2-40B4-BE49-F238E27FC236}">
                <a16:creationId xmlns:a16="http://schemas.microsoft.com/office/drawing/2014/main" id="{E2F38AF7-84A7-FA3D-A610-C8E13DF8B20C}"/>
              </a:ext>
            </a:extLst>
          </p:cNvPr>
          <p:cNvSpPr/>
          <p:nvPr/>
        </p:nvSpPr>
        <p:spPr>
          <a:xfrm>
            <a:off x="8495797" y="1241213"/>
            <a:ext cx="1241914" cy="87500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1200">
                <a:ea typeface="+mn-lt"/>
                <a:cs typeface="+mn-lt"/>
              </a:rPr>
              <a:t>Connection of wind turbine windmill and wave generator</a:t>
            </a:r>
            <a:endParaRPr lang="en-US"/>
          </a:p>
        </p:txBody>
      </p:sp>
      <p:sp>
        <p:nvSpPr>
          <p:cNvPr id="43" name="Rectangle: Rounded Corners 42">
            <a:extLst>
              <a:ext uri="{FF2B5EF4-FFF2-40B4-BE49-F238E27FC236}">
                <a16:creationId xmlns:a16="http://schemas.microsoft.com/office/drawing/2014/main" id="{33EAF5BF-B286-CCC9-1970-F0BFB7D85D4E}"/>
              </a:ext>
            </a:extLst>
          </p:cNvPr>
          <p:cNvSpPr/>
          <p:nvPr/>
        </p:nvSpPr>
        <p:spPr>
          <a:xfrm>
            <a:off x="2501326" y="1420159"/>
            <a:ext cx="1194740" cy="88429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1200" baseline="0">
                <a:solidFill>
                  <a:srgbClr val="FFFFFF"/>
                </a:solidFill>
                <a:latin typeface="Aptos"/>
                <a:ea typeface="Segoe UI"/>
                <a:cs typeface="Segoe UI"/>
              </a:rPr>
              <a:t>Location</a:t>
            </a:r>
            <a:r>
              <a:rPr lang="en-US" sz="1200">
                <a:latin typeface="Aptos"/>
                <a:ea typeface="Segoe UI"/>
                <a:cs typeface="Segoe UI"/>
              </a:rPr>
              <a:t>.</a:t>
            </a:r>
            <a:endParaRPr lang="en-US" sz="1200">
              <a:cs typeface="Segoe UI"/>
            </a:endParaRPr>
          </a:p>
          <a:p>
            <a:r>
              <a:rPr lang="en-US" sz="1200">
                <a:ea typeface="+mn-lt"/>
                <a:cs typeface="+mn-lt"/>
              </a:rPr>
              <a:t>Generator size.</a:t>
            </a:r>
            <a:endParaRPr lang="en-US" sz="1200">
              <a:cs typeface="Calibri"/>
            </a:endParaRPr>
          </a:p>
        </p:txBody>
      </p:sp>
      <p:sp>
        <p:nvSpPr>
          <p:cNvPr id="44" name="Rectangle: Rounded Corners 43">
            <a:extLst>
              <a:ext uri="{FF2B5EF4-FFF2-40B4-BE49-F238E27FC236}">
                <a16:creationId xmlns:a16="http://schemas.microsoft.com/office/drawing/2014/main" id="{D23FD40D-36D1-38F2-1E5D-B69D0F4F9B62}"/>
              </a:ext>
            </a:extLst>
          </p:cNvPr>
          <p:cNvSpPr/>
          <p:nvPr/>
        </p:nvSpPr>
        <p:spPr>
          <a:xfrm>
            <a:off x="2331993" y="2511212"/>
            <a:ext cx="1197723" cy="103756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1200">
                <a:solidFill>
                  <a:srgbClr val="FFFFFF"/>
                </a:solidFill>
                <a:ea typeface="+mn-lt"/>
                <a:cs typeface="+mn-lt"/>
              </a:rPr>
              <a:t>Target quantity of electricity produced per year.</a:t>
            </a:r>
            <a:endParaRPr lang="en-US"/>
          </a:p>
        </p:txBody>
      </p:sp>
      <p:sp>
        <p:nvSpPr>
          <p:cNvPr id="45" name="Rectangle: Rounded Corners 44">
            <a:extLst>
              <a:ext uri="{FF2B5EF4-FFF2-40B4-BE49-F238E27FC236}">
                <a16:creationId xmlns:a16="http://schemas.microsoft.com/office/drawing/2014/main" id="{D0C4341D-F25A-0FBD-8639-17BA92A74316}"/>
              </a:ext>
            </a:extLst>
          </p:cNvPr>
          <p:cNvSpPr/>
          <p:nvPr/>
        </p:nvSpPr>
        <p:spPr>
          <a:xfrm>
            <a:off x="8616141" y="5765031"/>
            <a:ext cx="1074533" cy="88429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1200">
                <a:solidFill>
                  <a:srgbClr val="FFFFFF"/>
                </a:solidFill>
                <a:latin typeface="Aptos"/>
                <a:cs typeface="Segoe UI"/>
              </a:rPr>
              <a:t>Have we met our brief? </a:t>
            </a:r>
            <a:endParaRPr lang="en-US"/>
          </a:p>
        </p:txBody>
      </p:sp>
      <p:sp>
        <p:nvSpPr>
          <p:cNvPr id="46" name="Rectangle: Rounded Corners 45">
            <a:extLst>
              <a:ext uri="{FF2B5EF4-FFF2-40B4-BE49-F238E27FC236}">
                <a16:creationId xmlns:a16="http://schemas.microsoft.com/office/drawing/2014/main" id="{16BFA2C9-F5FC-E699-B60D-CC938AAEA644}"/>
              </a:ext>
            </a:extLst>
          </p:cNvPr>
          <p:cNvSpPr/>
          <p:nvPr/>
        </p:nvSpPr>
        <p:spPr>
          <a:xfrm>
            <a:off x="2331992" y="4063434"/>
            <a:ext cx="1504379" cy="128881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1200">
                <a:solidFill>
                  <a:srgbClr val="FFFFFF"/>
                </a:solidFill>
                <a:latin typeface="Aptos"/>
                <a:cs typeface="Segoe UI"/>
              </a:rPr>
              <a:t>How much electricity is each mechanical group producing with their device?</a:t>
            </a:r>
            <a:endParaRPr lang="en-US"/>
          </a:p>
        </p:txBody>
      </p:sp>
      <p:sp>
        <p:nvSpPr>
          <p:cNvPr id="47" name="Rectangle: Rounded Corners 46">
            <a:extLst>
              <a:ext uri="{FF2B5EF4-FFF2-40B4-BE49-F238E27FC236}">
                <a16:creationId xmlns:a16="http://schemas.microsoft.com/office/drawing/2014/main" id="{9703E782-4014-7BC0-FE12-955326012741}"/>
              </a:ext>
            </a:extLst>
          </p:cNvPr>
          <p:cNvSpPr/>
          <p:nvPr/>
        </p:nvSpPr>
        <p:spPr>
          <a:xfrm>
            <a:off x="2501326" y="5681508"/>
            <a:ext cx="1436349" cy="91217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1200">
                <a:solidFill>
                  <a:srgbClr val="FFFFFF"/>
                </a:solidFill>
                <a:ea typeface="+mn-lt"/>
                <a:cs typeface="+mn-lt"/>
              </a:rPr>
              <a:t>Difference in height of water waves at selected locations.</a:t>
            </a:r>
            <a:endParaRPr lang="en-US"/>
          </a:p>
        </p:txBody>
      </p:sp>
      <p:sp>
        <p:nvSpPr>
          <p:cNvPr id="48" name="Rectangle: Rounded Corners 47">
            <a:extLst>
              <a:ext uri="{FF2B5EF4-FFF2-40B4-BE49-F238E27FC236}">
                <a16:creationId xmlns:a16="http://schemas.microsoft.com/office/drawing/2014/main" id="{D609E05C-1B66-D11A-2266-9C8651F9F539}"/>
              </a:ext>
            </a:extLst>
          </p:cNvPr>
          <p:cNvSpPr/>
          <p:nvPr/>
        </p:nvSpPr>
        <p:spPr>
          <a:xfrm>
            <a:off x="8317743" y="2323062"/>
            <a:ext cx="1536406" cy="156162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1200">
                <a:cs typeface="Segoe UI"/>
              </a:rPr>
              <a:t>Amount of electricity being produced by the generator.</a:t>
            </a:r>
            <a:endParaRPr lang="en-US"/>
          </a:p>
          <a:p>
            <a:r>
              <a:rPr lang="en-US" sz="1200">
                <a:ea typeface="+mn-lt"/>
                <a:cs typeface="+mn-lt"/>
              </a:rPr>
              <a:t>Connect the wave generator circuit to the other generator circuits.</a:t>
            </a:r>
            <a:endParaRPr lang="en-US"/>
          </a:p>
        </p:txBody>
      </p:sp>
      <p:sp>
        <p:nvSpPr>
          <p:cNvPr id="49" name="Rectangle: Rounded Corners 48">
            <a:extLst>
              <a:ext uri="{FF2B5EF4-FFF2-40B4-BE49-F238E27FC236}">
                <a16:creationId xmlns:a16="http://schemas.microsoft.com/office/drawing/2014/main" id="{A165D477-80D1-8CCC-6091-B57F3B5571FE}"/>
              </a:ext>
            </a:extLst>
          </p:cNvPr>
          <p:cNvSpPr/>
          <p:nvPr/>
        </p:nvSpPr>
        <p:spPr>
          <a:xfrm>
            <a:off x="8317799" y="4072726"/>
            <a:ext cx="1313576" cy="156162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1200">
                <a:cs typeface="Segoe UI"/>
              </a:rPr>
              <a:t>How much area of the offshore site will be covered by the turbines. </a:t>
            </a:r>
          </a:p>
        </p:txBody>
      </p:sp>
      <p:sp>
        <p:nvSpPr>
          <p:cNvPr id="50" name="TextBox 49">
            <a:extLst>
              <a:ext uri="{FF2B5EF4-FFF2-40B4-BE49-F238E27FC236}">
                <a16:creationId xmlns:a16="http://schemas.microsoft.com/office/drawing/2014/main" id="{13D86239-8394-D503-977C-13FD29203A68}"/>
              </a:ext>
            </a:extLst>
          </p:cNvPr>
          <p:cNvSpPr txBox="1"/>
          <p:nvPr/>
        </p:nvSpPr>
        <p:spPr>
          <a:xfrm>
            <a:off x="2366824" y="714048"/>
            <a:ext cx="1650363"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u="sng"/>
              <a:t>Inputs</a:t>
            </a:r>
            <a:r>
              <a:rPr lang="en-US" sz="2800" b="1" u="sng"/>
              <a:t> </a:t>
            </a:r>
          </a:p>
        </p:txBody>
      </p:sp>
      <p:sp>
        <p:nvSpPr>
          <p:cNvPr id="51" name="TextBox 50">
            <a:extLst>
              <a:ext uri="{FF2B5EF4-FFF2-40B4-BE49-F238E27FC236}">
                <a16:creationId xmlns:a16="http://schemas.microsoft.com/office/drawing/2014/main" id="{FD98AAAB-B5D9-C4A1-B912-B0815AF560CF}"/>
              </a:ext>
            </a:extLst>
          </p:cNvPr>
          <p:cNvSpPr txBox="1"/>
          <p:nvPr/>
        </p:nvSpPr>
        <p:spPr>
          <a:xfrm>
            <a:off x="8365692" y="710609"/>
            <a:ext cx="1650363"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u="sng"/>
              <a:t>Outputs</a:t>
            </a:r>
            <a:r>
              <a:rPr lang="en-US" sz="2800" b="1" u="sng"/>
              <a:t> </a:t>
            </a:r>
          </a:p>
        </p:txBody>
      </p:sp>
      <p:cxnSp>
        <p:nvCxnSpPr>
          <p:cNvPr id="22" name="Connector: Elbow 21">
            <a:extLst>
              <a:ext uri="{FF2B5EF4-FFF2-40B4-BE49-F238E27FC236}">
                <a16:creationId xmlns:a16="http://schemas.microsoft.com/office/drawing/2014/main" id="{57CAE365-CED3-C5E5-3018-E209C838422A}"/>
              </a:ext>
            </a:extLst>
          </p:cNvPr>
          <p:cNvCxnSpPr>
            <a:cxnSpLocks/>
            <a:endCxn id="48" idx="1"/>
          </p:cNvCxnSpPr>
          <p:nvPr/>
        </p:nvCxnSpPr>
        <p:spPr>
          <a:xfrm flipV="1">
            <a:off x="7086257" y="3103877"/>
            <a:ext cx="1231486" cy="584127"/>
          </a:xfrm>
          <a:prstGeom prst="bentConnector3">
            <a:avLst/>
          </a:prstGeom>
          <a:ln w="76200">
            <a:solidFill>
              <a:schemeClr val="bg2">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25" name="Connector: Elbow 24">
            <a:extLst>
              <a:ext uri="{FF2B5EF4-FFF2-40B4-BE49-F238E27FC236}">
                <a16:creationId xmlns:a16="http://schemas.microsoft.com/office/drawing/2014/main" id="{2E55C6E9-872A-0E7A-511D-F236B5AC67F0}"/>
              </a:ext>
            </a:extLst>
          </p:cNvPr>
          <p:cNvCxnSpPr>
            <a:cxnSpLocks/>
            <a:stCxn id="44" idx="3"/>
          </p:cNvCxnSpPr>
          <p:nvPr/>
        </p:nvCxnSpPr>
        <p:spPr>
          <a:xfrm>
            <a:off x="3529716" y="3029996"/>
            <a:ext cx="1393609" cy="695180"/>
          </a:xfrm>
          <a:prstGeom prst="bentConnector3">
            <a:avLst/>
          </a:prstGeom>
          <a:ln w="76200">
            <a:solidFill>
              <a:schemeClr val="bg2">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31" name="Connector: Elbow 30">
            <a:extLst>
              <a:ext uri="{FF2B5EF4-FFF2-40B4-BE49-F238E27FC236}">
                <a16:creationId xmlns:a16="http://schemas.microsoft.com/office/drawing/2014/main" id="{AA9F2087-3F6D-0A48-54F7-1A50A4C28F5A}"/>
              </a:ext>
            </a:extLst>
          </p:cNvPr>
          <p:cNvCxnSpPr>
            <a:cxnSpLocks/>
            <a:stCxn id="28" idx="3"/>
            <a:endCxn id="44" idx="1"/>
          </p:cNvCxnSpPr>
          <p:nvPr/>
        </p:nvCxnSpPr>
        <p:spPr>
          <a:xfrm>
            <a:off x="1850713" y="1643443"/>
            <a:ext cx="481280" cy="1386553"/>
          </a:xfrm>
          <a:prstGeom prst="bentConnector3">
            <a:avLst/>
          </a:prstGeom>
          <a:ln w="76200">
            <a:solidFill>
              <a:schemeClr val="bg2">
                <a:lumMod val="7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34" name="Connector: Elbow 33">
            <a:extLst>
              <a:ext uri="{FF2B5EF4-FFF2-40B4-BE49-F238E27FC236}">
                <a16:creationId xmlns:a16="http://schemas.microsoft.com/office/drawing/2014/main" id="{6A9B87EB-8856-ED92-80CC-0B47A48C850A}"/>
              </a:ext>
            </a:extLst>
          </p:cNvPr>
          <p:cNvCxnSpPr>
            <a:cxnSpLocks/>
            <a:stCxn id="17" idx="3"/>
            <a:endCxn id="44" idx="1"/>
          </p:cNvCxnSpPr>
          <p:nvPr/>
        </p:nvCxnSpPr>
        <p:spPr>
          <a:xfrm>
            <a:off x="1850713" y="2753517"/>
            <a:ext cx="481280" cy="276479"/>
          </a:xfrm>
          <a:prstGeom prst="bentConnector3">
            <a:avLst/>
          </a:prstGeom>
          <a:ln w="76200">
            <a:solidFill>
              <a:schemeClr val="bg2">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56" name="Connector: Elbow 55">
            <a:extLst>
              <a:ext uri="{FF2B5EF4-FFF2-40B4-BE49-F238E27FC236}">
                <a16:creationId xmlns:a16="http://schemas.microsoft.com/office/drawing/2014/main" id="{2A0A63CB-0061-C85F-0557-C7AB014A1C14}"/>
              </a:ext>
            </a:extLst>
          </p:cNvPr>
          <p:cNvCxnSpPr>
            <a:cxnSpLocks/>
            <a:stCxn id="8" idx="3"/>
            <a:endCxn id="43" idx="1"/>
          </p:cNvCxnSpPr>
          <p:nvPr/>
        </p:nvCxnSpPr>
        <p:spPr>
          <a:xfrm>
            <a:off x="1850713" y="486333"/>
            <a:ext cx="650613" cy="1375974"/>
          </a:xfrm>
          <a:prstGeom prst="bentConnector3">
            <a:avLst/>
          </a:prstGeom>
          <a:ln w="76200">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59" name="Connector: Elbow 58">
            <a:extLst>
              <a:ext uri="{FF2B5EF4-FFF2-40B4-BE49-F238E27FC236}">
                <a16:creationId xmlns:a16="http://schemas.microsoft.com/office/drawing/2014/main" id="{6C46E76C-B40D-C344-817A-CDC4E043C8A2}"/>
              </a:ext>
            </a:extLst>
          </p:cNvPr>
          <p:cNvCxnSpPr>
            <a:cxnSpLocks/>
            <a:stCxn id="13" idx="3"/>
            <a:endCxn id="46" idx="1"/>
          </p:cNvCxnSpPr>
          <p:nvPr/>
        </p:nvCxnSpPr>
        <p:spPr>
          <a:xfrm>
            <a:off x="1850713" y="3929444"/>
            <a:ext cx="481279" cy="778397"/>
          </a:xfrm>
          <a:prstGeom prst="bentConnector3">
            <a:avLst/>
          </a:prstGeom>
          <a:ln w="76200">
            <a:solidFill>
              <a:schemeClr val="accent4">
                <a:lumMod val="60000"/>
                <a:lumOff val="4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62" name="Connector: Elbow 61">
            <a:extLst>
              <a:ext uri="{FF2B5EF4-FFF2-40B4-BE49-F238E27FC236}">
                <a16:creationId xmlns:a16="http://schemas.microsoft.com/office/drawing/2014/main" id="{D5763CE0-B074-C0A2-A492-4379CBCB42E0}"/>
              </a:ext>
            </a:extLst>
          </p:cNvPr>
          <p:cNvCxnSpPr>
            <a:cxnSpLocks/>
            <a:stCxn id="14" idx="3"/>
            <a:endCxn id="46" idx="1"/>
          </p:cNvCxnSpPr>
          <p:nvPr/>
        </p:nvCxnSpPr>
        <p:spPr>
          <a:xfrm flipV="1">
            <a:off x="1850713" y="4707841"/>
            <a:ext cx="481279" cy="406936"/>
          </a:xfrm>
          <a:prstGeom prst="bentConnector3">
            <a:avLst/>
          </a:prstGeom>
          <a:ln w="76200">
            <a:solidFill>
              <a:schemeClr val="tx2">
                <a:lumMod val="50000"/>
                <a:lumOff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65" name="Connector: Elbow 64">
            <a:extLst>
              <a:ext uri="{FF2B5EF4-FFF2-40B4-BE49-F238E27FC236}">
                <a16:creationId xmlns:a16="http://schemas.microsoft.com/office/drawing/2014/main" id="{C38973B9-A7BD-C516-01ED-F8EACE544B08}"/>
              </a:ext>
            </a:extLst>
          </p:cNvPr>
          <p:cNvCxnSpPr>
            <a:cxnSpLocks/>
            <a:stCxn id="16" idx="3"/>
            <a:endCxn id="47" idx="1"/>
          </p:cNvCxnSpPr>
          <p:nvPr/>
        </p:nvCxnSpPr>
        <p:spPr>
          <a:xfrm flipV="1">
            <a:off x="1850712" y="6137595"/>
            <a:ext cx="650614" cy="153108"/>
          </a:xfrm>
          <a:prstGeom prst="bentConnector3">
            <a:avLst>
              <a:gd name="adj1" fmla="val 50000"/>
            </a:avLst>
          </a:prstGeom>
          <a:ln w="76200">
            <a:solidFill>
              <a:schemeClr val="accent1"/>
            </a:solidFill>
            <a:tailEnd type="triangle"/>
          </a:ln>
        </p:spPr>
        <p:style>
          <a:lnRef idx="2">
            <a:schemeClr val="accent1"/>
          </a:lnRef>
          <a:fillRef idx="0">
            <a:schemeClr val="accent1"/>
          </a:fillRef>
          <a:effectRef idx="1">
            <a:schemeClr val="accent1"/>
          </a:effectRef>
          <a:fontRef idx="minor">
            <a:schemeClr val="tx1"/>
          </a:fontRef>
        </p:style>
      </p:cxnSp>
      <p:cxnSp>
        <p:nvCxnSpPr>
          <p:cNvPr id="69" name="Connector: Elbow 68">
            <a:extLst>
              <a:ext uri="{FF2B5EF4-FFF2-40B4-BE49-F238E27FC236}">
                <a16:creationId xmlns:a16="http://schemas.microsoft.com/office/drawing/2014/main" id="{B2A32A58-DE2A-F566-52CA-D5F841A92AC1}"/>
              </a:ext>
            </a:extLst>
          </p:cNvPr>
          <p:cNvCxnSpPr>
            <a:cxnSpLocks/>
          </p:cNvCxnSpPr>
          <p:nvPr/>
        </p:nvCxnSpPr>
        <p:spPr>
          <a:xfrm flipV="1">
            <a:off x="3696066" y="4911674"/>
            <a:ext cx="2397005" cy="1255694"/>
          </a:xfrm>
          <a:prstGeom prst="bentConnector2">
            <a:avLst/>
          </a:prstGeom>
          <a:ln w="76200">
            <a:solidFill>
              <a:schemeClr val="accent1"/>
            </a:solidFill>
            <a:tailEnd type="triangle"/>
          </a:ln>
        </p:spPr>
        <p:style>
          <a:lnRef idx="2">
            <a:schemeClr val="accent1"/>
          </a:lnRef>
          <a:fillRef idx="0">
            <a:schemeClr val="accent1"/>
          </a:fillRef>
          <a:effectRef idx="1">
            <a:schemeClr val="accent1"/>
          </a:effectRef>
          <a:fontRef idx="minor">
            <a:schemeClr val="tx1"/>
          </a:fontRef>
        </p:style>
      </p:cxnSp>
      <p:cxnSp>
        <p:nvCxnSpPr>
          <p:cNvPr id="71" name="Connector: Elbow 70">
            <a:extLst>
              <a:ext uri="{FF2B5EF4-FFF2-40B4-BE49-F238E27FC236}">
                <a16:creationId xmlns:a16="http://schemas.microsoft.com/office/drawing/2014/main" id="{337F16B0-2539-562C-1E93-DA673F6854DC}"/>
              </a:ext>
            </a:extLst>
          </p:cNvPr>
          <p:cNvCxnSpPr>
            <a:cxnSpLocks/>
            <a:stCxn id="46" idx="3"/>
          </p:cNvCxnSpPr>
          <p:nvPr/>
        </p:nvCxnSpPr>
        <p:spPr>
          <a:xfrm flipV="1">
            <a:off x="3836371" y="3725176"/>
            <a:ext cx="1086953" cy="982665"/>
          </a:xfrm>
          <a:prstGeom prst="bentConnector3">
            <a:avLst>
              <a:gd name="adj1" fmla="val 50000"/>
            </a:avLst>
          </a:prstGeom>
          <a:ln w="76200">
            <a:solidFill>
              <a:schemeClr val="tx2">
                <a:lumMod val="50000"/>
                <a:lumOff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77" name="Connector: Elbow 76">
            <a:extLst>
              <a:ext uri="{FF2B5EF4-FFF2-40B4-BE49-F238E27FC236}">
                <a16:creationId xmlns:a16="http://schemas.microsoft.com/office/drawing/2014/main" id="{753C20AF-0963-5A57-AFD8-15D89136ED31}"/>
              </a:ext>
            </a:extLst>
          </p:cNvPr>
          <p:cNvCxnSpPr>
            <a:cxnSpLocks/>
            <a:stCxn id="43" idx="3"/>
          </p:cNvCxnSpPr>
          <p:nvPr/>
        </p:nvCxnSpPr>
        <p:spPr>
          <a:xfrm>
            <a:off x="3696066" y="1862307"/>
            <a:ext cx="2462053" cy="478986"/>
          </a:xfrm>
          <a:prstGeom prst="bentConnector2">
            <a:avLst/>
          </a:prstGeom>
          <a:ln w="76200">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81" name="Connector: Elbow 80">
            <a:extLst>
              <a:ext uri="{FF2B5EF4-FFF2-40B4-BE49-F238E27FC236}">
                <a16:creationId xmlns:a16="http://schemas.microsoft.com/office/drawing/2014/main" id="{D9D4608B-A393-587D-7D87-E7E3DD2109D2}"/>
              </a:ext>
            </a:extLst>
          </p:cNvPr>
          <p:cNvCxnSpPr>
            <a:cxnSpLocks/>
          </p:cNvCxnSpPr>
          <p:nvPr/>
        </p:nvCxnSpPr>
        <p:spPr>
          <a:xfrm flipV="1">
            <a:off x="6158118" y="1669422"/>
            <a:ext cx="2346971" cy="209475"/>
          </a:xfrm>
          <a:prstGeom prst="bentConnector3">
            <a:avLst>
              <a:gd name="adj1" fmla="val 50000"/>
            </a:avLst>
          </a:prstGeom>
          <a:ln w="76200">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84" name="Connector: Elbow 83">
            <a:extLst>
              <a:ext uri="{FF2B5EF4-FFF2-40B4-BE49-F238E27FC236}">
                <a16:creationId xmlns:a16="http://schemas.microsoft.com/office/drawing/2014/main" id="{272B19BC-9E36-F617-EB4A-59E03766D332}"/>
              </a:ext>
            </a:extLst>
          </p:cNvPr>
          <p:cNvCxnSpPr>
            <a:cxnSpLocks/>
            <a:endCxn id="45" idx="1"/>
          </p:cNvCxnSpPr>
          <p:nvPr/>
        </p:nvCxnSpPr>
        <p:spPr>
          <a:xfrm rot="16200000" flipH="1">
            <a:off x="6706854" y="4297891"/>
            <a:ext cx="1295505" cy="2523070"/>
          </a:xfrm>
          <a:prstGeom prst="bentConnector2">
            <a:avLst/>
          </a:prstGeom>
          <a:ln w="76200">
            <a:solidFill>
              <a:schemeClr val="accent1"/>
            </a:solidFill>
            <a:tailEnd type="triangle"/>
          </a:ln>
        </p:spPr>
        <p:style>
          <a:lnRef idx="2">
            <a:schemeClr val="accent1"/>
          </a:lnRef>
          <a:fillRef idx="0">
            <a:schemeClr val="accent1"/>
          </a:fillRef>
          <a:effectRef idx="1">
            <a:schemeClr val="accent1"/>
          </a:effectRef>
          <a:fontRef idx="minor">
            <a:schemeClr val="tx1"/>
          </a:fontRef>
        </p:style>
      </p:cxnSp>
      <p:cxnSp>
        <p:nvCxnSpPr>
          <p:cNvPr id="87" name="Connector: Elbow 86">
            <a:extLst>
              <a:ext uri="{FF2B5EF4-FFF2-40B4-BE49-F238E27FC236}">
                <a16:creationId xmlns:a16="http://schemas.microsoft.com/office/drawing/2014/main" id="{5F31B2C2-44E8-24E7-FD65-231CCE18969E}"/>
              </a:ext>
            </a:extLst>
          </p:cNvPr>
          <p:cNvCxnSpPr>
            <a:cxnSpLocks/>
            <a:endCxn id="49" idx="1"/>
          </p:cNvCxnSpPr>
          <p:nvPr/>
        </p:nvCxnSpPr>
        <p:spPr>
          <a:xfrm>
            <a:off x="6853940" y="3678713"/>
            <a:ext cx="1473151" cy="1174828"/>
          </a:xfrm>
          <a:prstGeom prst="bentConnector3">
            <a:avLst>
              <a:gd name="adj1" fmla="val 50000"/>
            </a:avLst>
          </a:prstGeom>
          <a:ln w="76200">
            <a:solidFill>
              <a:schemeClr val="tx2">
                <a:lumMod val="50000"/>
                <a:lumOff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94" name="Connector: Elbow 93">
            <a:extLst>
              <a:ext uri="{FF2B5EF4-FFF2-40B4-BE49-F238E27FC236}">
                <a16:creationId xmlns:a16="http://schemas.microsoft.com/office/drawing/2014/main" id="{654907F1-D7E1-6A6B-92C4-F4646C88DA61}"/>
              </a:ext>
            </a:extLst>
          </p:cNvPr>
          <p:cNvCxnSpPr>
            <a:cxnSpLocks/>
            <a:stCxn id="42" idx="3"/>
            <a:endCxn id="35" idx="1"/>
          </p:cNvCxnSpPr>
          <p:nvPr/>
        </p:nvCxnSpPr>
        <p:spPr>
          <a:xfrm flipV="1">
            <a:off x="9737711" y="514555"/>
            <a:ext cx="603727" cy="1164160"/>
          </a:xfrm>
          <a:prstGeom prst="bentConnector3">
            <a:avLst>
              <a:gd name="adj1" fmla="val 50000"/>
            </a:avLst>
          </a:prstGeom>
          <a:ln w="76200">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98" name="Connector: Elbow 97">
            <a:extLst>
              <a:ext uri="{FF2B5EF4-FFF2-40B4-BE49-F238E27FC236}">
                <a16:creationId xmlns:a16="http://schemas.microsoft.com/office/drawing/2014/main" id="{F2D05B16-1D1D-D80B-C705-FE57E8F872E2}"/>
              </a:ext>
            </a:extLst>
          </p:cNvPr>
          <p:cNvCxnSpPr>
            <a:cxnSpLocks/>
            <a:stCxn id="48" idx="3"/>
            <a:endCxn id="40" idx="1"/>
          </p:cNvCxnSpPr>
          <p:nvPr/>
        </p:nvCxnSpPr>
        <p:spPr>
          <a:xfrm flipV="1">
            <a:off x="9854149" y="1671665"/>
            <a:ext cx="487289" cy="1432212"/>
          </a:xfrm>
          <a:prstGeom prst="bentConnector3">
            <a:avLst/>
          </a:prstGeom>
          <a:ln w="76200">
            <a:solidFill>
              <a:schemeClr val="bg2">
                <a:lumMod val="7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101" name="Connector: Elbow 100">
            <a:extLst>
              <a:ext uri="{FF2B5EF4-FFF2-40B4-BE49-F238E27FC236}">
                <a16:creationId xmlns:a16="http://schemas.microsoft.com/office/drawing/2014/main" id="{0D7B8B74-1EB8-3666-57D4-ED9B7990CDC2}"/>
              </a:ext>
            </a:extLst>
          </p:cNvPr>
          <p:cNvCxnSpPr>
            <a:cxnSpLocks/>
            <a:stCxn id="48" idx="3"/>
            <a:endCxn id="39" idx="1"/>
          </p:cNvCxnSpPr>
          <p:nvPr/>
        </p:nvCxnSpPr>
        <p:spPr>
          <a:xfrm flipV="1">
            <a:off x="9854149" y="2781739"/>
            <a:ext cx="487289" cy="322138"/>
          </a:xfrm>
          <a:prstGeom prst="bentConnector3">
            <a:avLst>
              <a:gd name="adj1" fmla="val 50000"/>
            </a:avLst>
          </a:prstGeom>
          <a:ln w="76200">
            <a:solidFill>
              <a:schemeClr val="bg2">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106" name="Connector: Elbow 105">
            <a:extLst>
              <a:ext uri="{FF2B5EF4-FFF2-40B4-BE49-F238E27FC236}">
                <a16:creationId xmlns:a16="http://schemas.microsoft.com/office/drawing/2014/main" id="{02D50D27-A368-BCF4-DE4A-8334C772EB59}"/>
              </a:ext>
            </a:extLst>
          </p:cNvPr>
          <p:cNvCxnSpPr>
            <a:cxnSpLocks/>
          </p:cNvCxnSpPr>
          <p:nvPr/>
        </p:nvCxnSpPr>
        <p:spPr>
          <a:xfrm flipV="1">
            <a:off x="9596555" y="3957554"/>
            <a:ext cx="747234" cy="886582"/>
          </a:xfrm>
          <a:prstGeom prst="bentConnector3">
            <a:avLst/>
          </a:prstGeom>
          <a:ln w="76200">
            <a:solidFill>
              <a:schemeClr val="accent4">
                <a:lumMod val="60000"/>
                <a:lumOff val="4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109" name="Connector: Elbow 108">
            <a:extLst>
              <a:ext uri="{FF2B5EF4-FFF2-40B4-BE49-F238E27FC236}">
                <a16:creationId xmlns:a16="http://schemas.microsoft.com/office/drawing/2014/main" id="{382E51B1-0F35-1FF1-717C-AF806C56E901}"/>
              </a:ext>
            </a:extLst>
          </p:cNvPr>
          <p:cNvCxnSpPr>
            <a:cxnSpLocks/>
            <a:stCxn id="49" idx="3"/>
            <a:endCxn id="37" idx="1"/>
          </p:cNvCxnSpPr>
          <p:nvPr/>
        </p:nvCxnSpPr>
        <p:spPr>
          <a:xfrm>
            <a:off x="9631375" y="4853541"/>
            <a:ext cx="710063" cy="289458"/>
          </a:xfrm>
          <a:prstGeom prst="bentConnector3">
            <a:avLst>
              <a:gd name="adj1" fmla="val 50000"/>
            </a:avLst>
          </a:prstGeom>
          <a:ln w="76200">
            <a:solidFill>
              <a:schemeClr val="tx2">
                <a:lumMod val="50000"/>
                <a:lumOff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112" name="Connector: Elbow 111">
            <a:extLst>
              <a:ext uri="{FF2B5EF4-FFF2-40B4-BE49-F238E27FC236}">
                <a16:creationId xmlns:a16="http://schemas.microsoft.com/office/drawing/2014/main" id="{8AF8E0D2-B293-596C-62EA-9A9A0C8D3B93}"/>
              </a:ext>
            </a:extLst>
          </p:cNvPr>
          <p:cNvCxnSpPr>
            <a:cxnSpLocks/>
            <a:stCxn id="45" idx="3"/>
            <a:endCxn id="38" idx="1"/>
          </p:cNvCxnSpPr>
          <p:nvPr/>
        </p:nvCxnSpPr>
        <p:spPr>
          <a:xfrm>
            <a:off x="9690674" y="6207179"/>
            <a:ext cx="650763" cy="111746"/>
          </a:xfrm>
          <a:prstGeom prst="bentConnector3">
            <a:avLst>
              <a:gd name="adj1" fmla="val 50000"/>
            </a:avLst>
          </a:prstGeom>
          <a:ln w="76200">
            <a:solidFill>
              <a:schemeClr val="accent1"/>
            </a:solidFill>
            <a:tailEnd type="triangle"/>
          </a:ln>
        </p:spPr>
        <p:style>
          <a:lnRef idx="2">
            <a:schemeClr val="accent1"/>
          </a:lnRef>
          <a:fillRef idx="0">
            <a:schemeClr val="accent1"/>
          </a:fillRef>
          <a:effectRef idx="1">
            <a:schemeClr val="accent1"/>
          </a:effectRef>
          <a:fontRef idx="minor">
            <a:schemeClr val="tx1"/>
          </a:fontRef>
        </p:style>
      </p:cxnSp>
      <p:pic>
        <p:nvPicPr>
          <p:cNvPr id="5" name="Picture 4" descr="A wind turbine in the water&#10;&#10;Description automatically generated">
            <a:extLst>
              <a:ext uri="{FF2B5EF4-FFF2-40B4-BE49-F238E27FC236}">
                <a16:creationId xmlns:a16="http://schemas.microsoft.com/office/drawing/2014/main" id="{2D00D0D2-22AD-BDD7-C549-A2DC8B7DE5D2}"/>
              </a:ext>
            </a:extLst>
          </p:cNvPr>
          <p:cNvPicPr>
            <a:picLocks noChangeAspect="1"/>
          </p:cNvPicPr>
          <p:nvPr/>
        </p:nvPicPr>
        <p:blipFill>
          <a:blip r:embed="rId3"/>
          <a:stretch>
            <a:fillRect/>
          </a:stretch>
        </p:blipFill>
        <p:spPr>
          <a:xfrm>
            <a:off x="4952735" y="2345707"/>
            <a:ext cx="2137847" cy="3077494"/>
          </a:xfrm>
          <a:prstGeom prst="rect">
            <a:avLst/>
          </a:prstGeom>
        </p:spPr>
      </p:pic>
    </p:spTree>
    <p:extLst>
      <p:ext uri="{BB962C8B-B14F-4D97-AF65-F5344CB8AC3E}">
        <p14:creationId xmlns:p14="http://schemas.microsoft.com/office/powerpoint/2010/main" val="115481101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DACDE5-AF1F-2C60-C68C-ED1CB8C8827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85EF4C0-5FC7-7673-EFB9-32145C672F1D}"/>
              </a:ext>
            </a:extLst>
          </p:cNvPr>
          <p:cNvSpPr/>
          <p:nvPr/>
        </p:nvSpPr>
        <p:spPr>
          <a:xfrm>
            <a:off x="0" y="703943"/>
            <a:ext cx="4622800" cy="649870"/>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8FBFE"/>
              </a:solidFill>
              <a:effectLst/>
              <a:uLnTx/>
              <a:uFillTx/>
              <a:latin typeface="Aptos"/>
              <a:ea typeface="+mn-ea"/>
              <a:cs typeface="+mn-cs"/>
            </a:endParaRPr>
          </a:p>
        </p:txBody>
      </p:sp>
      <p:sp>
        <p:nvSpPr>
          <p:cNvPr id="7" name="TextBox 6">
            <a:extLst>
              <a:ext uri="{FF2B5EF4-FFF2-40B4-BE49-F238E27FC236}">
                <a16:creationId xmlns:a16="http://schemas.microsoft.com/office/drawing/2014/main" id="{C21EED7B-8856-DE37-AD3A-DA7D9C4699BE}"/>
              </a:ext>
            </a:extLst>
          </p:cNvPr>
          <p:cNvSpPr txBox="1"/>
          <p:nvPr/>
        </p:nvSpPr>
        <p:spPr>
          <a:xfrm>
            <a:off x="0" y="289027"/>
            <a:ext cx="5248145"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mj-lt"/>
                <a:ea typeface="+mn-ea"/>
                <a:cs typeface="+mn-cs"/>
              </a:rPr>
              <a:t>P</a:t>
            </a:r>
            <a:r>
              <a:rPr lang="en-GB" sz="4400" b="1">
                <a:solidFill>
                  <a:prstClr val="black"/>
                </a:solidFill>
                <a:effectLst>
                  <a:outerShdw blurRad="38100" dist="38100" dir="2700000" algn="tl">
                    <a:srgbClr val="000000">
                      <a:alpha val="43137"/>
                    </a:srgbClr>
                  </a:outerShdw>
                </a:effectLst>
                <a:latin typeface="+mj-lt"/>
              </a:rPr>
              <a:t>OINT ABSORBER</a:t>
            </a:r>
            <a:br>
              <a:rPr kumimoji="0" lang="en-GB" sz="3600" b="1"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mj-lt"/>
                <a:ea typeface="+mn-ea"/>
                <a:cs typeface="+mn-cs"/>
              </a:rPr>
            </a:br>
            <a:r>
              <a:rPr kumimoji="0" lang="en-GB" sz="3600" b="1"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mj-lt"/>
                <a:ea typeface="+mn-ea"/>
                <a:cs typeface="+mn-cs"/>
              </a:rPr>
              <a:t>		     	         </a:t>
            </a:r>
            <a:r>
              <a:rPr kumimoji="0" lang="en-GB" sz="3600" b="0"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mj-lt"/>
                <a:ea typeface="+mn-ea"/>
                <a:cs typeface="+mn-cs"/>
              </a:rPr>
              <a:t>WEC</a:t>
            </a:r>
            <a:endParaRPr kumimoji="0" lang="en-GB" sz="3600" b="1"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mj-lt"/>
              <a:ea typeface="+mn-ea"/>
              <a:cs typeface="+mn-cs"/>
            </a:endParaRPr>
          </a:p>
        </p:txBody>
      </p:sp>
      <p:sp>
        <p:nvSpPr>
          <p:cNvPr id="9" name="TextBox 8">
            <a:extLst>
              <a:ext uri="{FF2B5EF4-FFF2-40B4-BE49-F238E27FC236}">
                <a16:creationId xmlns:a16="http://schemas.microsoft.com/office/drawing/2014/main" id="{D577315C-78ED-BB4E-9DCC-64DCE437B159}"/>
              </a:ext>
            </a:extLst>
          </p:cNvPr>
          <p:cNvSpPr txBox="1"/>
          <p:nvPr/>
        </p:nvSpPr>
        <p:spPr>
          <a:xfrm>
            <a:off x="201969" y="1612466"/>
            <a:ext cx="4420831" cy="2308324"/>
          </a:xfrm>
          <a:prstGeom prst="rect">
            <a:avLst/>
          </a:prstGeom>
          <a:noFill/>
        </p:spPr>
        <p:txBody>
          <a:bodyPr wrap="square">
            <a:spAutoFit/>
          </a:bodyPr>
          <a:lstStyle/>
          <a:p>
            <a:pPr algn="l" rtl="0" fontAlgn="base">
              <a:buFont typeface="Arial" panose="020B0604020202020204" pitchFamily="34" charset="0"/>
              <a:buChar char="•"/>
            </a:pPr>
            <a:r>
              <a:rPr lang="en-GB">
                <a:solidFill>
                  <a:srgbClr val="000000"/>
                </a:solidFill>
                <a:latin typeface="Aptos" panose="020B0004020202020204" pitchFamily="34" charset="0"/>
              </a:rPr>
              <a:t> A Point Absorber</a:t>
            </a:r>
            <a:r>
              <a:rPr lang="en-GB" sz="1800" b="0" i="0" u="none" strike="noStrike">
                <a:solidFill>
                  <a:srgbClr val="000000"/>
                </a:solidFill>
                <a:effectLst/>
                <a:latin typeface="Aptos" panose="020B0004020202020204" pitchFamily="34" charset="0"/>
              </a:rPr>
              <a:t> is a wave energy converter (WEC) designed to harness energy from ocean waves</a:t>
            </a:r>
            <a:endParaRPr lang="en-GB" sz="1800">
              <a:solidFill>
                <a:srgbClr val="000000"/>
              </a:solidFill>
              <a:latin typeface="Aptos" panose="020B0004020202020204" pitchFamily="34" charset="0"/>
            </a:endParaRPr>
          </a:p>
          <a:p>
            <a:pPr algn="l" rtl="0" fontAlgn="base"/>
            <a:endParaRPr lang="en-GB">
              <a:solidFill>
                <a:srgbClr val="000000"/>
              </a:solidFill>
              <a:latin typeface="Aptos" panose="020B0004020202020204" pitchFamily="34" charset="0"/>
            </a:endParaRPr>
          </a:p>
          <a:p>
            <a:pPr algn="l" rtl="0" fontAlgn="base">
              <a:buFont typeface="Arial" panose="020B0604020202020204" pitchFamily="34" charset="0"/>
              <a:buChar char="•"/>
            </a:pPr>
            <a:r>
              <a:rPr lang="en-GB">
                <a:solidFill>
                  <a:srgbClr val="000000"/>
                </a:solidFill>
                <a:latin typeface="Aptos" panose="020B0004020202020204" pitchFamily="34" charset="0"/>
              </a:rPr>
              <a:t> They convert the kinetic energy from waves into electricity, providing a consistent and sustainable source of energy</a:t>
            </a:r>
            <a:endParaRPr lang="en-GB" sz="1800">
              <a:solidFill>
                <a:srgbClr val="000000"/>
              </a:solidFill>
              <a:latin typeface="Aptos" panose="020B0004020202020204" pitchFamily="34" charset="0"/>
            </a:endParaRPr>
          </a:p>
        </p:txBody>
      </p:sp>
      <p:sp>
        <p:nvSpPr>
          <p:cNvPr id="14" name="Rectangle 13">
            <a:extLst>
              <a:ext uri="{FF2B5EF4-FFF2-40B4-BE49-F238E27FC236}">
                <a16:creationId xmlns:a16="http://schemas.microsoft.com/office/drawing/2014/main" id="{21AC0E0D-C42D-B34C-A659-3C1CE43D5C50}"/>
              </a:ext>
            </a:extLst>
          </p:cNvPr>
          <p:cNvSpPr/>
          <p:nvPr/>
        </p:nvSpPr>
        <p:spPr>
          <a:xfrm>
            <a:off x="5777809" y="7330"/>
            <a:ext cx="6503581" cy="6858002"/>
          </a:xfrm>
          <a:prstGeom prst="rect">
            <a:avLst/>
          </a:prstGeom>
          <a:solidFill>
            <a:srgbClr val="13587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8FBFE"/>
              </a:solidFill>
              <a:effectLst/>
              <a:uLnTx/>
              <a:uFillTx/>
              <a:latin typeface="Aptos"/>
              <a:ea typeface="+mn-ea"/>
              <a:cs typeface="+mn-cs"/>
            </a:endParaRPr>
          </a:p>
        </p:txBody>
      </p:sp>
      <p:pic>
        <p:nvPicPr>
          <p:cNvPr id="3" name="Picture 8" descr="A yellow buoy in the water&#10;&#10;Description automatically generated">
            <a:extLst>
              <a:ext uri="{FF2B5EF4-FFF2-40B4-BE49-F238E27FC236}">
                <a16:creationId xmlns:a16="http://schemas.microsoft.com/office/drawing/2014/main" id="{1D691752-BDEA-459A-8C8A-881263710B4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0948" r="31231" b="1"/>
          <a:stretch/>
        </p:blipFill>
        <p:spPr bwMode="auto">
          <a:xfrm>
            <a:off x="6619912" y="609600"/>
            <a:ext cx="4819374" cy="5542969"/>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1026" name="Picture 2" descr="A yellow sign with a light and a circle with a power button&#10;&#10;Description automatically generated">
            <a:extLst>
              <a:ext uri="{FF2B5EF4-FFF2-40B4-BE49-F238E27FC236}">
                <a16:creationId xmlns:a16="http://schemas.microsoft.com/office/drawing/2014/main" id="{52BB572B-55F0-5748-A05E-128A8CBCCD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6420" y="4400114"/>
            <a:ext cx="1019394" cy="977501"/>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a:extLst>
              <a:ext uri="{FF2B5EF4-FFF2-40B4-BE49-F238E27FC236}">
                <a16:creationId xmlns:a16="http://schemas.microsoft.com/office/drawing/2014/main" id="{59606273-8F91-8749-B583-FE3DBCD63E67}"/>
              </a:ext>
            </a:extLst>
          </p:cNvPr>
          <p:cNvPicPr>
            <a:picLocks noChangeAspect="1"/>
          </p:cNvPicPr>
          <p:nvPr/>
        </p:nvPicPr>
        <p:blipFill rotWithShape="1">
          <a:blip r:embed="rId4"/>
          <a:srcRect l="2079" t="2451" r="1730"/>
          <a:stretch/>
        </p:blipFill>
        <p:spPr>
          <a:xfrm>
            <a:off x="1896750" y="4400114"/>
            <a:ext cx="1041223" cy="977501"/>
          </a:xfrm>
          <a:prstGeom prst="rect">
            <a:avLst/>
          </a:prstGeom>
        </p:spPr>
      </p:pic>
      <p:pic>
        <p:nvPicPr>
          <p:cNvPr id="20" name="Picture 19" descr="A yellow sign with white text and buildings&#10;&#10;Description automatically generated">
            <a:extLst>
              <a:ext uri="{FF2B5EF4-FFF2-40B4-BE49-F238E27FC236}">
                <a16:creationId xmlns:a16="http://schemas.microsoft.com/office/drawing/2014/main" id="{EAAE53D4-903D-6C42-BF2E-2FA03B1782A6}"/>
              </a:ext>
            </a:extLst>
          </p:cNvPr>
          <p:cNvPicPr>
            <a:picLocks noChangeAspect="1"/>
          </p:cNvPicPr>
          <p:nvPr/>
        </p:nvPicPr>
        <p:blipFill rotWithShape="1">
          <a:blip r:embed="rId5"/>
          <a:srcRect l="1168" t="1125" b="1784"/>
          <a:stretch/>
        </p:blipFill>
        <p:spPr>
          <a:xfrm>
            <a:off x="3288516" y="4400114"/>
            <a:ext cx="1014116" cy="977501"/>
          </a:xfrm>
          <a:prstGeom prst="rect">
            <a:avLst/>
          </a:prstGeom>
          <a:solidFill>
            <a:schemeClr val="accent2">
              <a:lumMod val="75000"/>
            </a:schemeClr>
          </a:solidFill>
        </p:spPr>
      </p:pic>
      <p:pic>
        <p:nvPicPr>
          <p:cNvPr id="21" name="Picture 20" descr="A green and white sign with a globe and text&#10;&#10;Description automatically generated">
            <a:extLst>
              <a:ext uri="{FF2B5EF4-FFF2-40B4-BE49-F238E27FC236}">
                <a16:creationId xmlns:a16="http://schemas.microsoft.com/office/drawing/2014/main" id="{9F5BCB35-3A15-2140-9377-2A55D44ADA3A}"/>
              </a:ext>
            </a:extLst>
          </p:cNvPr>
          <p:cNvPicPr>
            <a:picLocks noChangeAspect="1"/>
          </p:cNvPicPr>
          <p:nvPr/>
        </p:nvPicPr>
        <p:blipFill rotWithShape="1">
          <a:blip r:embed="rId6"/>
          <a:srcRect l="1630" t="3243" r="2249" b="1892"/>
          <a:stretch/>
        </p:blipFill>
        <p:spPr>
          <a:xfrm>
            <a:off x="1233718" y="5482933"/>
            <a:ext cx="972000" cy="1037474"/>
          </a:xfrm>
          <a:prstGeom prst="rect">
            <a:avLst/>
          </a:prstGeom>
          <a:solidFill>
            <a:schemeClr val="accent2">
              <a:lumMod val="75000"/>
            </a:schemeClr>
          </a:solidFill>
        </p:spPr>
      </p:pic>
      <p:pic>
        <p:nvPicPr>
          <p:cNvPr id="22" name="Picture 21">
            <a:extLst>
              <a:ext uri="{FF2B5EF4-FFF2-40B4-BE49-F238E27FC236}">
                <a16:creationId xmlns:a16="http://schemas.microsoft.com/office/drawing/2014/main" id="{323D98AB-58BF-1744-B6EF-E7E05E01CD47}"/>
              </a:ext>
            </a:extLst>
          </p:cNvPr>
          <p:cNvPicPr>
            <a:picLocks noChangeAspect="1"/>
          </p:cNvPicPr>
          <p:nvPr/>
        </p:nvPicPr>
        <p:blipFill rotWithShape="1">
          <a:blip r:embed="rId7"/>
          <a:srcRect l="1019" t="1351" r="1962" b="1485"/>
          <a:stretch/>
        </p:blipFill>
        <p:spPr>
          <a:xfrm>
            <a:off x="2794550" y="5482933"/>
            <a:ext cx="1025668" cy="1036679"/>
          </a:xfrm>
          <a:prstGeom prst="rect">
            <a:avLst/>
          </a:prstGeom>
        </p:spPr>
      </p:pic>
      <p:sp>
        <p:nvSpPr>
          <p:cNvPr id="4" name="TextBox 3">
            <a:extLst>
              <a:ext uri="{FF2B5EF4-FFF2-40B4-BE49-F238E27FC236}">
                <a16:creationId xmlns:a16="http://schemas.microsoft.com/office/drawing/2014/main" id="{E8A82027-584B-ACB1-A15E-FEBE9FC32FE3}"/>
              </a:ext>
            </a:extLst>
          </p:cNvPr>
          <p:cNvSpPr txBox="1"/>
          <p:nvPr/>
        </p:nvSpPr>
        <p:spPr>
          <a:xfrm>
            <a:off x="9037607" y="6564702"/>
            <a:ext cx="472727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solidFill>
                  <a:schemeClr val="bg1"/>
                </a:solidFill>
              </a:rPr>
              <a:t>https://oceanpowertechnologies.com/</a:t>
            </a:r>
          </a:p>
        </p:txBody>
      </p:sp>
    </p:spTree>
    <p:extLst>
      <p:ext uri="{BB962C8B-B14F-4D97-AF65-F5344CB8AC3E}">
        <p14:creationId xmlns:p14="http://schemas.microsoft.com/office/powerpoint/2010/main" val="404014339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6CD818-1A9D-E267-8582-7D6984B75217}"/>
            </a:ext>
          </a:extLst>
        </p:cNvPr>
        <p:cNvGrpSpPr/>
        <p:nvPr/>
      </p:nvGrpSpPr>
      <p:grpSpPr>
        <a:xfrm>
          <a:off x="0" y="0"/>
          <a:ext cx="0" cy="0"/>
          <a:chOff x="0" y="0"/>
          <a:chExt cx="0" cy="0"/>
        </a:xfrm>
      </p:grpSpPr>
      <p:sp>
        <p:nvSpPr>
          <p:cNvPr id="8" name="Wave 7">
            <a:extLst>
              <a:ext uri="{FF2B5EF4-FFF2-40B4-BE49-F238E27FC236}">
                <a16:creationId xmlns:a16="http://schemas.microsoft.com/office/drawing/2014/main" id="{DCBB0BF8-907A-B9EE-B5AF-3F46679F2FB3}"/>
              </a:ext>
            </a:extLst>
          </p:cNvPr>
          <p:cNvSpPr/>
          <p:nvPr/>
        </p:nvSpPr>
        <p:spPr>
          <a:xfrm rot="5400000" flipV="1">
            <a:off x="6173956" y="-1278686"/>
            <a:ext cx="6997701" cy="9275672"/>
          </a:xfrm>
          <a:prstGeom prst="wave">
            <a:avLst>
              <a:gd name="adj1" fmla="val 6269"/>
              <a:gd name="adj2" fmla="val 0"/>
            </a:avLst>
          </a:prstGeom>
          <a:solidFill>
            <a:srgbClr val="13587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2C7F04A6-EE39-0C9F-561B-199075D9C0D4}"/>
              </a:ext>
            </a:extLst>
          </p:cNvPr>
          <p:cNvSpPr/>
          <p:nvPr/>
        </p:nvSpPr>
        <p:spPr>
          <a:xfrm>
            <a:off x="-95943" y="419755"/>
            <a:ext cx="4917855" cy="472822"/>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D8160DB4-7A14-100A-C120-F4A0908303BD}"/>
              </a:ext>
            </a:extLst>
          </p:cNvPr>
          <p:cNvSpPr txBox="1"/>
          <p:nvPr/>
        </p:nvSpPr>
        <p:spPr>
          <a:xfrm>
            <a:off x="235876" y="65812"/>
            <a:ext cx="4816254" cy="707886"/>
          </a:xfrm>
          <a:prstGeom prst="rect">
            <a:avLst/>
          </a:prstGeom>
          <a:noFill/>
        </p:spPr>
        <p:txBody>
          <a:bodyPr wrap="square" rtlCol="0">
            <a:spAutoFit/>
          </a:bodyPr>
          <a:lstStyle/>
          <a:p>
            <a:r>
              <a:rPr lang="en-GB" sz="4000" b="1">
                <a:effectLst>
                  <a:outerShdw blurRad="38100" dist="38100" dir="2700000" algn="tl">
                    <a:srgbClr val="000000">
                      <a:alpha val="43137"/>
                    </a:srgbClr>
                  </a:outerShdw>
                </a:effectLst>
              </a:rPr>
              <a:t>ARRAY LAYOUT</a:t>
            </a:r>
          </a:p>
        </p:txBody>
      </p:sp>
      <p:sp>
        <p:nvSpPr>
          <p:cNvPr id="5" name="Rectangle 4">
            <a:extLst>
              <a:ext uri="{FF2B5EF4-FFF2-40B4-BE49-F238E27FC236}">
                <a16:creationId xmlns:a16="http://schemas.microsoft.com/office/drawing/2014/main" id="{D1885D8F-73BC-9894-D041-B41D8DC6E798}"/>
              </a:ext>
            </a:extLst>
          </p:cNvPr>
          <p:cNvSpPr/>
          <p:nvPr/>
        </p:nvSpPr>
        <p:spPr>
          <a:xfrm>
            <a:off x="-107687" y="1942483"/>
            <a:ext cx="2533650" cy="472822"/>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0283DFBE-5239-BD45-8280-2308F02A9EDF}"/>
              </a:ext>
            </a:extLst>
          </p:cNvPr>
          <p:cNvSpPr txBox="1"/>
          <p:nvPr/>
        </p:nvSpPr>
        <p:spPr>
          <a:xfrm>
            <a:off x="466909" y="1978839"/>
            <a:ext cx="1914604" cy="400110"/>
          </a:xfrm>
          <a:prstGeom prst="rect">
            <a:avLst/>
          </a:prstGeom>
          <a:noFill/>
        </p:spPr>
        <p:txBody>
          <a:bodyPr wrap="square" rtlCol="0">
            <a:spAutoFit/>
          </a:bodyPr>
          <a:lstStyle/>
          <a:p>
            <a:r>
              <a:rPr lang="en-GB" sz="2000" b="1"/>
              <a:t>Main Features</a:t>
            </a:r>
            <a:endParaRPr lang="en-GB" b="1"/>
          </a:p>
        </p:txBody>
      </p:sp>
      <p:cxnSp>
        <p:nvCxnSpPr>
          <p:cNvPr id="9" name="Straight Connector 8">
            <a:extLst>
              <a:ext uri="{FF2B5EF4-FFF2-40B4-BE49-F238E27FC236}">
                <a16:creationId xmlns:a16="http://schemas.microsoft.com/office/drawing/2014/main" id="{747303F4-1911-5F80-0756-26CDBFBC3629}"/>
              </a:ext>
            </a:extLst>
          </p:cNvPr>
          <p:cNvCxnSpPr/>
          <p:nvPr/>
        </p:nvCxnSpPr>
        <p:spPr>
          <a:xfrm>
            <a:off x="362213" y="2524365"/>
            <a:ext cx="4678173" cy="0"/>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498FFC9F-AD57-D38B-54CB-C2FF9835E431}"/>
              </a:ext>
            </a:extLst>
          </p:cNvPr>
          <p:cNvSpPr txBox="1"/>
          <p:nvPr/>
        </p:nvSpPr>
        <p:spPr>
          <a:xfrm>
            <a:off x="457922" y="2967335"/>
            <a:ext cx="4355003" cy="1200329"/>
          </a:xfrm>
          <a:prstGeom prst="rect">
            <a:avLst/>
          </a:prstGeom>
          <a:noFill/>
        </p:spPr>
        <p:txBody>
          <a:bodyPr wrap="square" rtlCol="0">
            <a:spAutoFit/>
          </a:bodyPr>
          <a:lstStyle/>
          <a:p>
            <a:pPr marL="285750" indent="-285750">
              <a:buFont typeface="Arial" panose="020B0604020202020204" pitchFamily="34" charset="0"/>
              <a:buChar char="•"/>
            </a:pPr>
            <a:r>
              <a:rPr lang="en-GB"/>
              <a:t>Point absorbers arranged on a rack-like layout.</a:t>
            </a:r>
          </a:p>
          <a:p>
            <a:endParaRPr lang="en-GB"/>
          </a:p>
          <a:p>
            <a:pPr marL="285750" indent="-285750">
              <a:buFont typeface="Arial" panose="020B0604020202020204" pitchFamily="34" charset="0"/>
              <a:buChar char="•"/>
            </a:pPr>
            <a:r>
              <a:rPr lang="en-GB"/>
              <a:t>3 racks attached to a single turbine.</a:t>
            </a:r>
          </a:p>
        </p:txBody>
      </p:sp>
      <p:pic>
        <p:nvPicPr>
          <p:cNvPr id="1026" name="Picture 2" descr="Fig. 1">
            <a:extLst>
              <a:ext uri="{FF2B5EF4-FFF2-40B4-BE49-F238E27FC236}">
                <a16:creationId xmlns:a16="http://schemas.microsoft.com/office/drawing/2014/main" id="{25A37286-4C6B-7D13-6AA9-3CC60E8FBA4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633" t="46668" r="9580" b="3606"/>
          <a:stretch/>
        </p:blipFill>
        <p:spPr bwMode="auto">
          <a:xfrm>
            <a:off x="6628200" y="1668867"/>
            <a:ext cx="5201587" cy="292783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FE9AD92-C595-8BE8-02AF-10F2CC5DB7A0}"/>
              </a:ext>
            </a:extLst>
          </p:cNvPr>
          <p:cNvSpPr txBox="1"/>
          <p:nvPr/>
        </p:nvSpPr>
        <p:spPr>
          <a:xfrm>
            <a:off x="12700" y="6400800"/>
            <a:ext cx="537210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t>https://www.researchgate.net/figure/Artists-impression-of-a-bottom-fixed-hybrid-3-Essentially-a-bottom-fixed-hybrid-can_fig3_335902647</a:t>
            </a:r>
          </a:p>
        </p:txBody>
      </p:sp>
    </p:spTree>
    <p:extLst>
      <p:ext uri="{BB962C8B-B14F-4D97-AF65-F5344CB8AC3E}">
        <p14:creationId xmlns:p14="http://schemas.microsoft.com/office/powerpoint/2010/main" val="396697354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796222-22BD-ADC5-E31C-010C79B12664}"/>
            </a:ext>
          </a:extLst>
        </p:cNvPr>
        <p:cNvGrpSpPr/>
        <p:nvPr/>
      </p:nvGrpSpPr>
      <p:grpSpPr>
        <a:xfrm>
          <a:off x="0" y="0"/>
          <a:ext cx="0" cy="0"/>
          <a:chOff x="0" y="0"/>
          <a:chExt cx="0" cy="0"/>
        </a:xfrm>
      </p:grpSpPr>
      <p:sp>
        <p:nvSpPr>
          <p:cNvPr id="8" name="Wave 7">
            <a:extLst>
              <a:ext uri="{FF2B5EF4-FFF2-40B4-BE49-F238E27FC236}">
                <a16:creationId xmlns:a16="http://schemas.microsoft.com/office/drawing/2014/main" id="{881D4752-D902-531A-F805-68D8116C68F6}"/>
              </a:ext>
            </a:extLst>
          </p:cNvPr>
          <p:cNvSpPr/>
          <p:nvPr/>
        </p:nvSpPr>
        <p:spPr>
          <a:xfrm rot="5400000" flipV="1">
            <a:off x="6173956" y="-1278686"/>
            <a:ext cx="6997701" cy="9275672"/>
          </a:xfrm>
          <a:prstGeom prst="wave">
            <a:avLst>
              <a:gd name="adj1" fmla="val 6269"/>
              <a:gd name="adj2" fmla="val 0"/>
            </a:avLst>
          </a:prstGeom>
          <a:solidFill>
            <a:srgbClr val="13587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14" name="Rectangle 13">
            <a:extLst>
              <a:ext uri="{FF2B5EF4-FFF2-40B4-BE49-F238E27FC236}">
                <a16:creationId xmlns:a16="http://schemas.microsoft.com/office/drawing/2014/main" id="{A19701C6-8D0C-9E56-F7E9-7C894B7B44F6}"/>
              </a:ext>
            </a:extLst>
          </p:cNvPr>
          <p:cNvSpPr/>
          <p:nvPr/>
        </p:nvSpPr>
        <p:spPr>
          <a:xfrm>
            <a:off x="219386" y="1096945"/>
            <a:ext cx="4464998" cy="640329"/>
          </a:xfrm>
          <a:prstGeom prst="rect">
            <a:avLst/>
          </a:prstGeom>
          <a:solidFill>
            <a:srgbClr val="135877">
              <a:alpha val="63000"/>
            </a:srgbClr>
          </a:solidFill>
          <a:ln>
            <a:solidFill>
              <a:srgbClr val="13587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2" name="Rectangle 1">
            <a:extLst>
              <a:ext uri="{FF2B5EF4-FFF2-40B4-BE49-F238E27FC236}">
                <a16:creationId xmlns:a16="http://schemas.microsoft.com/office/drawing/2014/main" id="{0F05AF20-0AF3-BEBD-50E0-12580642E6FC}"/>
              </a:ext>
            </a:extLst>
          </p:cNvPr>
          <p:cNvSpPr/>
          <p:nvPr/>
        </p:nvSpPr>
        <p:spPr>
          <a:xfrm>
            <a:off x="-95943" y="419755"/>
            <a:ext cx="4917855" cy="472822"/>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7" name="TextBox 6">
            <a:extLst>
              <a:ext uri="{FF2B5EF4-FFF2-40B4-BE49-F238E27FC236}">
                <a16:creationId xmlns:a16="http://schemas.microsoft.com/office/drawing/2014/main" id="{2EC0C7B0-5C69-0F35-1F14-75F1FA1418D8}"/>
              </a:ext>
            </a:extLst>
          </p:cNvPr>
          <p:cNvSpPr txBox="1"/>
          <p:nvPr/>
        </p:nvSpPr>
        <p:spPr>
          <a:xfrm>
            <a:off x="112187" y="109190"/>
            <a:ext cx="481625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Aptos" panose="020B0004020202020204"/>
                <a:ea typeface="+mn-ea"/>
                <a:cs typeface="+mn-cs"/>
              </a:rPr>
              <a:t>BUOY</a:t>
            </a:r>
            <a:endParaRPr kumimoji="0" lang="en-GB" sz="4000" b="1"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Aptos" panose="020B0004020202020204"/>
              <a:ea typeface="+mn-ea"/>
              <a:cs typeface="+mn-cs"/>
            </a:endParaRPr>
          </a:p>
        </p:txBody>
      </p:sp>
      <p:sp>
        <p:nvSpPr>
          <p:cNvPr id="5" name="Rectangle 4">
            <a:extLst>
              <a:ext uri="{FF2B5EF4-FFF2-40B4-BE49-F238E27FC236}">
                <a16:creationId xmlns:a16="http://schemas.microsoft.com/office/drawing/2014/main" id="{68E66D80-0D92-1193-1170-D7525288922B}"/>
              </a:ext>
            </a:extLst>
          </p:cNvPr>
          <p:cNvSpPr/>
          <p:nvPr/>
        </p:nvSpPr>
        <p:spPr>
          <a:xfrm>
            <a:off x="-107687" y="1942483"/>
            <a:ext cx="2533650" cy="472822"/>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6" name="TextBox 5">
            <a:extLst>
              <a:ext uri="{FF2B5EF4-FFF2-40B4-BE49-F238E27FC236}">
                <a16:creationId xmlns:a16="http://schemas.microsoft.com/office/drawing/2014/main" id="{A7909C00-3C97-8811-4114-C779A0FE571D}"/>
              </a:ext>
            </a:extLst>
          </p:cNvPr>
          <p:cNvSpPr txBox="1"/>
          <p:nvPr/>
        </p:nvSpPr>
        <p:spPr>
          <a:xfrm>
            <a:off x="466909" y="1978839"/>
            <a:ext cx="191460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Aptos" panose="020B0004020202020204"/>
                <a:ea typeface="+mn-ea"/>
                <a:cs typeface="+mn-cs"/>
              </a:rPr>
              <a:t>Main Features</a:t>
            </a:r>
          </a:p>
        </p:txBody>
      </p:sp>
      <p:cxnSp>
        <p:nvCxnSpPr>
          <p:cNvPr id="9" name="Straight Connector 8">
            <a:extLst>
              <a:ext uri="{FF2B5EF4-FFF2-40B4-BE49-F238E27FC236}">
                <a16:creationId xmlns:a16="http://schemas.microsoft.com/office/drawing/2014/main" id="{E77652D5-97B2-4BE1-4C14-E114D251E127}"/>
              </a:ext>
            </a:extLst>
          </p:cNvPr>
          <p:cNvCxnSpPr/>
          <p:nvPr/>
        </p:nvCxnSpPr>
        <p:spPr>
          <a:xfrm>
            <a:off x="362213" y="2524365"/>
            <a:ext cx="4678173" cy="0"/>
          </a:xfrm>
          <a:prstGeom prst="line">
            <a:avLst/>
          </a:prstGeom>
          <a:ln w="38100">
            <a:solidFill>
              <a:srgbClr val="135877"/>
            </a:solidFill>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D601B881-6EF5-C0F0-3FBD-18A808FFA66C}"/>
              </a:ext>
            </a:extLst>
          </p:cNvPr>
          <p:cNvSpPr txBox="1"/>
          <p:nvPr/>
        </p:nvSpPr>
        <p:spPr>
          <a:xfrm>
            <a:off x="174936" y="1164126"/>
            <a:ext cx="4464998"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1" u="none" strike="noStrike" kern="1200" cap="none" spc="0" normalizeH="0" baseline="0" noProof="0">
                <a:ln>
                  <a:noFill/>
                </a:ln>
                <a:solidFill>
                  <a:prstClr val="black"/>
                </a:solidFill>
                <a:effectLst/>
                <a:uLnTx/>
                <a:uFillTx/>
                <a:ea typeface="+mn-ea"/>
                <a:cs typeface="Arial" panose="020B0604020202020204" pitchFamily="34" charset="0"/>
              </a:rPr>
              <a:t>The buoy is designed to respond to the up-and-down motion of passing waves.</a:t>
            </a:r>
          </a:p>
        </p:txBody>
      </p:sp>
      <p:sp>
        <p:nvSpPr>
          <p:cNvPr id="13" name="TextBox 12">
            <a:extLst>
              <a:ext uri="{FF2B5EF4-FFF2-40B4-BE49-F238E27FC236}">
                <a16:creationId xmlns:a16="http://schemas.microsoft.com/office/drawing/2014/main" id="{87851E6E-97A5-D512-37DE-6C2FAEEFB62C}"/>
              </a:ext>
            </a:extLst>
          </p:cNvPr>
          <p:cNvSpPr txBox="1"/>
          <p:nvPr/>
        </p:nvSpPr>
        <p:spPr>
          <a:xfrm>
            <a:off x="362213" y="2858947"/>
            <a:ext cx="4672757" cy="3416320"/>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GB"/>
              <a:t>The buoy takes a conical shape, to increase buoyancy and maximize energy capture from the waves.</a:t>
            </a:r>
            <a:endParaRPr lang="en-US"/>
          </a:p>
          <a:p>
            <a:pPr marL="285750" indent="-285750">
              <a:buFont typeface="Arial" panose="020B0604020202020204" pitchFamily="34" charset="0"/>
              <a:buChar char="•"/>
            </a:pPr>
            <a:endParaRPr lang="en-GB"/>
          </a:p>
          <a:p>
            <a:pPr marL="285750" indent="-285750">
              <a:buFont typeface="Arial" panose="020B0604020202020204" pitchFamily="34" charset="0"/>
              <a:buChar char="•"/>
            </a:pPr>
            <a:r>
              <a:rPr lang="en-GB"/>
              <a:t>Designed to have maintenance every 3 years</a:t>
            </a:r>
          </a:p>
          <a:p>
            <a:endParaRPr lang="en-GB"/>
          </a:p>
          <a:p>
            <a:pPr marL="285750" indent="-285750">
              <a:buFont typeface="Arial" panose="020B0604020202020204" pitchFamily="34" charset="0"/>
              <a:buChar char="•"/>
            </a:pPr>
            <a:r>
              <a:rPr lang="en-GB"/>
              <a:t>Will have a bright flashing lighting rod to alert ships of the buoy to avoid any collisions</a:t>
            </a:r>
          </a:p>
          <a:p>
            <a:pPr marL="285750" indent="-285750">
              <a:buFont typeface="Arial" panose="020B0604020202020204" pitchFamily="34" charset="0"/>
              <a:buChar char="•"/>
            </a:pPr>
            <a:endParaRPr lang="en-GB"/>
          </a:p>
          <a:p>
            <a:pPr marL="285750" indent="-285750">
              <a:buFont typeface="Arial" panose="020B0604020202020204" pitchFamily="34" charset="0"/>
              <a:buChar char="•"/>
            </a:pPr>
            <a:r>
              <a:rPr lang="en-GB"/>
              <a:t>Diameter: 3m </a:t>
            </a:r>
          </a:p>
        </p:txBody>
      </p:sp>
      <p:pic>
        <p:nvPicPr>
          <p:cNvPr id="16" name="Picture 15">
            <a:extLst>
              <a:ext uri="{FF2B5EF4-FFF2-40B4-BE49-F238E27FC236}">
                <a16:creationId xmlns:a16="http://schemas.microsoft.com/office/drawing/2014/main" id="{ADDD47E3-C043-10B2-2E6F-5E9089E2CACB}"/>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7098720" y="693965"/>
            <a:ext cx="3924425" cy="4934612"/>
          </a:xfrm>
          <a:prstGeom prst="rect">
            <a:avLst/>
          </a:prstGeom>
          <a:ln>
            <a:noFill/>
          </a:ln>
          <a:effectLst>
            <a:outerShdw blurRad="292100" dist="139700" dir="2700000" algn="tl" rotWithShape="0">
              <a:srgbClr val="333333">
                <a:alpha val="65000"/>
              </a:srgbClr>
            </a:outerShdw>
          </a:effectLst>
        </p:spPr>
      </p:pic>
      <p:sp>
        <p:nvSpPr>
          <p:cNvPr id="3" name="TextBox 2">
            <a:extLst>
              <a:ext uri="{FF2B5EF4-FFF2-40B4-BE49-F238E27FC236}">
                <a16:creationId xmlns:a16="http://schemas.microsoft.com/office/drawing/2014/main" id="{B5B4EAAC-8248-2977-4BEF-7BA1AB55F0E4}"/>
              </a:ext>
            </a:extLst>
          </p:cNvPr>
          <p:cNvSpPr txBox="1"/>
          <p:nvPr/>
        </p:nvSpPr>
        <p:spPr>
          <a:xfrm>
            <a:off x="9486900" y="6578600"/>
            <a:ext cx="37846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solidFill>
                  <a:schemeClr val="bg1"/>
                </a:solidFill>
              </a:rPr>
              <a:t>https://oceanpowertechnologies.com/platforms/</a:t>
            </a:r>
          </a:p>
        </p:txBody>
      </p:sp>
    </p:spTree>
    <p:extLst>
      <p:ext uri="{BB962C8B-B14F-4D97-AF65-F5344CB8AC3E}">
        <p14:creationId xmlns:p14="http://schemas.microsoft.com/office/powerpoint/2010/main" val="58725016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6CD818-1A9D-E267-8582-7D6984B75217}"/>
            </a:ext>
          </a:extLst>
        </p:cNvPr>
        <p:cNvGrpSpPr/>
        <p:nvPr/>
      </p:nvGrpSpPr>
      <p:grpSpPr>
        <a:xfrm>
          <a:off x="0" y="0"/>
          <a:ext cx="0" cy="0"/>
          <a:chOff x="0" y="0"/>
          <a:chExt cx="0" cy="0"/>
        </a:xfrm>
      </p:grpSpPr>
      <p:sp>
        <p:nvSpPr>
          <p:cNvPr id="8" name="Wave 7">
            <a:extLst>
              <a:ext uri="{FF2B5EF4-FFF2-40B4-BE49-F238E27FC236}">
                <a16:creationId xmlns:a16="http://schemas.microsoft.com/office/drawing/2014/main" id="{DCBB0BF8-907A-B9EE-B5AF-3F46679F2FB3}"/>
              </a:ext>
            </a:extLst>
          </p:cNvPr>
          <p:cNvSpPr/>
          <p:nvPr/>
        </p:nvSpPr>
        <p:spPr>
          <a:xfrm rot="5400000" flipV="1">
            <a:off x="6173956" y="-1278686"/>
            <a:ext cx="6997701" cy="9275672"/>
          </a:xfrm>
          <a:prstGeom prst="wave">
            <a:avLst>
              <a:gd name="adj1" fmla="val 6269"/>
              <a:gd name="adj2" fmla="val 0"/>
            </a:avLst>
          </a:prstGeom>
          <a:solidFill>
            <a:srgbClr val="13587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14" name="Rectangle 13">
            <a:extLst>
              <a:ext uri="{FF2B5EF4-FFF2-40B4-BE49-F238E27FC236}">
                <a16:creationId xmlns:a16="http://schemas.microsoft.com/office/drawing/2014/main" id="{0EC06322-A0C0-CF90-249F-63CEB45098DF}"/>
              </a:ext>
            </a:extLst>
          </p:cNvPr>
          <p:cNvSpPr/>
          <p:nvPr/>
        </p:nvSpPr>
        <p:spPr>
          <a:xfrm>
            <a:off x="219386" y="1096945"/>
            <a:ext cx="4464998" cy="640329"/>
          </a:xfrm>
          <a:prstGeom prst="rect">
            <a:avLst/>
          </a:prstGeom>
          <a:solidFill>
            <a:srgbClr val="135877">
              <a:alpha val="63000"/>
            </a:srgbClr>
          </a:solidFill>
          <a:ln>
            <a:solidFill>
              <a:srgbClr val="13587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2" name="Rectangle 1">
            <a:extLst>
              <a:ext uri="{FF2B5EF4-FFF2-40B4-BE49-F238E27FC236}">
                <a16:creationId xmlns:a16="http://schemas.microsoft.com/office/drawing/2014/main" id="{2C7F04A6-EE39-0C9F-561B-199075D9C0D4}"/>
              </a:ext>
            </a:extLst>
          </p:cNvPr>
          <p:cNvSpPr/>
          <p:nvPr/>
        </p:nvSpPr>
        <p:spPr>
          <a:xfrm>
            <a:off x="-95943" y="419755"/>
            <a:ext cx="4917855" cy="472822"/>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7" name="TextBox 6">
            <a:extLst>
              <a:ext uri="{FF2B5EF4-FFF2-40B4-BE49-F238E27FC236}">
                <a16:creationId xmlns:a16="http://schemas.microsoft.com/office/drawing/2014/main" id="{D8160DB4-7A14-100A-C120-F4A0908303BD}"/>
              </a:ext>
            </a:extLst>
          </p:cNvPr>
          <p:cNvSpPr txBox="1"/>
          <p:nvPr/>
        </p:nvSpPr>
        <p:spPr>
          <a:xfrm>
            <a:off x="-44046" y="114885"/>
            <a:ext cx="704013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Aptos" panose="020B0004020202020204"/>
                <a:ea typeface="+mn-ea"/>
                <a:cs typeface="+mn-cs"/>
              </a:rPr>
              <a:t>PTO LINKING MECHANISM</a:t>
            </a:r>
          </a:p>
        </p:txBody>
      </p:sp>
      <p:sp>
        <p:nvSpPr>
          <p:cNvPr id="5" name="Rectangle 4">
            <a:extLst>
              <a:ext uri="{FF2B5EF4-FFF2-40B4-BE49-F238E27FC236}">
                <a16:creationId xmlns:a16="http://schemas.microsoft.com/office/drawing/2014/main" id="{D1885D8F-73BC-9894-D041-B41D8DC6E798}"/>
              </a:ext>
            </a:extLst>
          </p:cNvPr>
          <p:cNvSpPr/>
          <p:nvPr/>
        </p:nvSpPr>
        <p:spPr>
          <a:xfrm>
            <a:off x="-107687" y="1942483"/>
            <a:ext cx="2533650" cy="472822"/>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6" name="TextBox 5">
            <a:extLst>
              <a:ext uri="{FF2B5EF4-FFF2-40B4-BE49-F238E27FC236}">
                <a16:creationId xmlns:a16="http://schemas.microsoft.com/office/drawing/2014/main" id="{0283DFBE-5239-BD45-8280-2308F02A9EDF}"/>
              </a:ext>
            </a:extLst>
          </p:cNvPr>
          <p:cNvSpPr txBox="1"/>
          <p:nvPr/>
        </p:nvSpPr>
        <p:spPr>
          <a:xfrm>
            <a:off x="466909" y="1978839"/>
            <a:ext cx="191460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Aptos" panose="020B0004020202020204"/>
                <a:ea typeface="+mn-ea"/>
                <a:cs typeface="+mn-cs"/>
              </a:rPr>
              <a:t>Main Features</a:t>
            </a:r>
          </a:p>
        </p:txBody>
      </p:sp>
      <p:cxnSp>
        <p:nvCxnSpPr>
          <p:cNvPr id="9" name="Straight Connector 8">
            <a:extLst>
              <a:ext uri="{FF2B5EF4-FFF2-40B4-BE49-F238E27FC236}">
                <a16:creationId xmlns:a16="http://schemas.microsoft.com/office/drawing/2014/main" id="{747303F4-1911-5F80-0756-26CDBFBC3629}"/>
              </a:ext>
            </a:extLst>
          </p:cNvPr>
          <p:cNvCxnSpPr/>
          <p:nvPr/>
        </p:nvCxnSpPr>
        <p:spPr>
          <a:xfrm>
            <a:off x="362213" y="2524365"/>
            <a:ext cx="4678173" cy="0"/>
          </a:xfrm>
          <a:prstGeom prst="line">
            <a:avLst/>
          </a:prstGeom>
          <a:ln w="38100">
            <a:solidFill>
              <a:srgbClr val="135877"/>
            </a:solidFill>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3901FA9A-4E91-C871-E125-81B814EF0D48}"/>
              </a:ext>
            </a:extLst>
          </p:cNvPr>
          <p:cNvSpPr txBox="1"/>
          <p:nvPr/>
        </p:nvSpPr>
        <p:spPr>
          <a:xfrm>
            <a:off x="174936" y="1164126"/>
            <a:ext cx="4464998"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1" u="none" strike="noStrike" kern="1200" cap="none" spc="0" normalizeH="0" baseline="0" noProof="0">
                <a:ln>
                  <a:noFill/>
                </a:ln>
                <a:solidFill>
                  <a:prstClr val="black"/>
                </a:solidFill>
                <a:effectLst/>
                <a:uLnTx/>
                <a:uFillTx/>
                <a:ea typeface="+mn-ea"/>
                <a:cs typeface="Arial" panose="020B0604020202020204" pitchFamily="34" charset="0"/>
              </a:rPr>
              <a:t>The linking mechanism of the PTO will convert linear motion into rotary motion</a:t>
            </a:r>
          </a:p>
        </p:txBody>
      </p:sp>
      <p:grpSp>
        <p:nvGrpSpPr>
          <p:cNvPr id="3" name="Group 2">
            <a:extLst>
              <a:ext uri="{FF2B5EF4-FFF2-40B4-BE49-F238E27FC236}">
                <a16:creationId xmlns:a16="http://schemas.microsoft.com/office/drawing/2014/main" id="{9952473A-BD46-B25F-D7BB-33DD0AB1B179}"/>
              </a:ext>
            </a:extLst>
          </p:cNvPr>
          <p:cNvGrpSpPr/>
          <p:nvPr/>
        </p:nvGrpSpPr>
        <p:grpSpPr>
          <a:xfrm>
            <a:off x="66002" y="4946666"/>
            <a:ext cx="7313398" cy="1907055"/>
            <a:chOff x="355036" y="4456183"/>
            <a:chExt cx="7313398" cy="1907055"/>
          </a:xfrm>
        </p:grpSpPr>
        <p:sp>
          <p:nvSpPr>
            <p:cNvPr id="19" name="Rectangle 18">
              <a:extLst>
                <a:ext uri="{FF2B5EF4-FFF2-40B4-BE49-F238E27FC236}">
                  <a16:creationId xmlns:a16="http://schemas.microsoft.com/office/drawing/2014/main" id="{6CA25C84-D71D-F70F-35AF-511A091439C1}"/>
                </a:ext>
              </a:extLst>
            </p:cNvPr>
            <p:cNvSpPr/>
            <p:nvPr/>
          </p:nvSpPr>
          <p:spPr>
            <a:xfrm>
              <a:off x="355036" y="4456183"/>
              <a:ext cx="7313398" cy="1907055"/>
            </a:xfrm>
            <a:prstGeom prst="rect">
              <a:avLst/>
            </a:prstGeom>
            <a:solidFill>
              <a:schemeClr val="bg1">
                <a:lumMod val="75000"/>
                <a:alpha val="92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grpSp>
          <p:nvGrpSpPr>
            <p:cNvPr id="20" name="Group 19">
              <a:extLst>
                <a:ext uri="{FF2B5EF4-FFF2-40B4-BE49-F238E27FC236}">
                  <a16:creationId xmlns:a16="http://schemas.microsoft.com/office/drawing/2014/main" id="{C0F38D8F-A230-C694-9B86-553524EF4A4F}"/>
                </a:ext>
              </a:extLst>
            </p:cNvPr>
            <p:cNvGrpSpPr/>
            <p:nvPr/>
          </p:nvGrpSpPr>
          <p:grpSpPr>
            <a:xfrm>
              <a:off x="712698" y="4735455"/>
              <a:ext cx="6726070" cy="1392864"/>
              <a:chOff x="276446" y="5119780"/>
              <a:chExt cx="8228925" cy="1498738"/>
            </a:xfrm>
          </p:grpSpPr>
          <p:grpSp>
            <p:nvGrpSpPr>
              <p:cNvPr id="21" name="Group 20">
                <a:extLst>
                  <a:ext uri="{FF2B5EF4-FFF2-40B4-BE49-F238E27FC236}">
                    <a16:creationId xmlns:a16="http://schemas.microsoft.com/office/drawing/2014/main" id="{58C90F19-1862-454D-B689-4A91DEDDEB5D}"/>
                  </a:ext>
                </a:extLst>
              </p:cNvPr>
              <p:cNvGrpSpPr/>
              <p:nvPr/>
            </p:nvGrpSpPr>
            <p:grpSpPr>
              <a:xfrm>
                <a:off x="276446" y="5119780"/>
                <a:ext cx="8228925" cy="1498738"/>
                <a:chOff x="581247" y="4314233"/>
                <a:chExt cx="10125729" cy="1832365"/>
              </a:xfrm>
            </p:grpSpPr>
            <p:sp>
              <p:nvSpPr>
                <p:cNvPr id="23" name="Flowchart: Process 22">
                  <a:extLst>
                    <a:ext uri="{FF2B5EF4-FFF2-40B4-BE49-F238E27FC236}">
                      <a16:creationId xmlns:a16="http://schemas.microsoft.com/office/drawing/2014/main" id="{86476DAF-B45B-A773-C54D-80167AB74C77}"/>
                    </a:ext>
                  </a:extLst>
                </p:cNvPr>
                <p:cNvSpPr/>
                <p:nvPr/>
              </p:nvSpPr>
              <p:spPr>
                <a:xfrm>
                  <a:off x="581247" y="4761087"/>
                  <a:ext cx="1580444" cy="959555"/>
                </a:xfrm>
                <a:prstGeom prst="flowChartProcess">
                  <a:avLst/>
                </a:prstGeom>
                <a:solidFill>
                  <a:srgbClr val="135877"/>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t>Buoy</a:t>
                  </a:r>
                </a:p>
              </p:txBody>
            </p:sp>
            <p:sp>
              <p:nvSpPr>
                <p:cNvPr id="24" name="Flowchart: Process 23">
                  <a:extLst>
                    <a:ext uri="{FF2B5EF4-FFF2-40B4-BE49-F238E27FC236}">
                      <a16:creationId xmlns:a16="http://schemas.microsoft.com/office/drawing/2014/main" id="{C1915EA5-FB13-1C72-8A55-77C919F76284}"/>
                    </a:ext>
                  </a:extLst>
                </p:cNvPr>
                <p:cNvSpPr/>
                <p:nvPr/>
              </p:nvSpPr>
              <p:spPr>
                <a:xfrm>
                  <a:off x="2720285" y="4762808"/>
                  <a:ext cx="1580444" cy="959555"/>
                </a:xfrm>
                <a:prstGeom prst="flowChartProcess">
                  <a:avLst/>
                </a:prstGeom>
                <a:solidFill>
                  <a:srgbClr val="135877"/>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t>Linear Motion</a:t>
                  </a:r>
                </a:p>
              </p:txBody>
            </p:sp>
            <p:sp>
              <p:nvSpPr>
                <p:cNvPr id="25" name="Flowchart: Process 24">
                  <a:extLst>
                    <a:ext uri="{FF2B5EF4-FFF2-40B4-BE49-F238E27FC236}">
                      <a16:creationId xmlns:a16="http://schemas.microsoft.com/office/drawing/2014/main" id="{C7532B60-C47F-B0D7-08B2-169B7608D82F}"/>
                    </a:ext>
                  </a:extLst>
                </p:cNvPr>
                <p:cNvSpPr/>
                <p:nvPr/>
              </p:nvSpPr>
              <p:spPr>
                <a:xfrm>
                  <a:off x="4855882" y="4761087"/>
                  <a:ext cx="1580444" cy="959555"/>
                </a:xfrm>
                <a:prstGeom prst="flowChartProcess">
                  <a:avLst/>
                </a:prstGeom>
                <a:solidFill>
                  <a:srgbClr val="135877"/>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t>Push Tube</a:t>
                  </a:r>
                </a:p>
              </p:txBody>
            </p:sp>
            <p:sp>
              <p:nvSpPr>
                <p:cNvPr id="26" name="Flowchart: Process 25">
                  <a:extLst>
                    <a:ext uri="{FF2B5EF4-FFF2-40B4-BE49-F238E27FC236}">
                      <a16:creationId xmlns:a16="http://schemas.microsoft.com/office/drawing/2014/main" id="{5D803AB3-1E58-1D28-DF18-BBE6A6BAEEFA}"/>
                    </a:ext>
                  </a:extLst>
                </p:cNvPr>
                <p:cNvSpPr/>
                <p:nvPr/>
              </p:nvSpPr>
              <p:spPr>
                <a:xfrm>
                  <a:off x="6994806" y="4747978"/>
                  <a:ext cx="1580444" cy="959555"/>
                </a:xfrm>
                <a:prstGeom prst="flowChartProcess">
                  <a:avLst/>
                </a:prstGeom>
                <a:solidFill>
                  <a:srgbClr val="135877"/>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t>Ball Screw</a:t>
                  </a:r>
                </a:p>
              </p:txBody>
            </p:sp>
            <p:cxnSp>
              <p:nvCxnSpPr>
                <p:cNvPr id="27" name="Straight Arrow Connector 26">
                  <a:extLst>
                    <a:ext uri="{FF2B5EF4-FFF2-40B4-BE49-F238E27FC236}">
                      <a16:creationId xmlns:a16="http://schemas.microsoft.com/office/drawing/2014/main" id="{C3ABA46B-9395-8274-E5D8-AC8E38A9E16F}"/>
                    </a:ext>
                  </a:extLst>
                </p:cNvPr>
                <p:cNvCxnSpPr>
                  <a:cxnSpLocks/>
                </p:cNvCxnSpPr>
                <p:nvPr/>
              </p:nvCxnSpPr>
              <p:spPr>
                <a:xfrm>
                  <a:off x="2166071" y="5247194"/>
                  <a:ext cx="551984" cy="3717"/>
                </a:xfrm>
                <a:prstGeom prst="straightConnector1">
                  <a:avLst/>
                </a:prstGeom>
                <a:ln w="57150"/>
              </p:spPr>
              <p:style>
                <a:lnRef idx="1">
                  <a:schemeClr val="dk1"/>
                </a:lnRef>
                <a:fillRef idx="0">
                  <a:schemeClr val="dk1"/>
                </a:fillRef>
                <a:effectRef idx="0">
                  <a:schemeClr val="dk1"/>
                </a:effectRef>
                <a:fontRef idx="minor">
                  <a:schemeClr val="tx1"/>
                </a:fontRef>
              </p:style>
            </p:cxnSp>
            <p:cxnSp>
              <p:nvCxnSpPr>
                <p:cNvPr id="28" name="Straight Arrow Connector 27">
                  <a:extLst>
                    <a:ext uri="{FF2B5EF4-FFF2-40B4-BE49-F238E27FC236}">
                      <a16:creationId xmlns:a16="http://schemas.microsoft.com/office/drawing/2014/main" id="{4C1D6114-DE79-0361-BD4A-880144B20CBE}"/>
                    </a:ext>
                  </a:extLst>
                </p:cNvPr>
                <p:cNvCxnSpPr>
                  <a:cxnSpLocks/>
                </p:cNvCxnSpPr>
                <p:nvPr/>
              </p:nvCxnSpPr>
              <p:spPr>
                <a:xfrm>
                  <a:off x="4294095" y="5200730"/>
                  <a:ext cx="551984" cy="3717"/>
                </a:xfrm>
                <a:prstGeom prst="straightConnector1">
                  <a:avLst/>
                </a:prstGeom>
                <a:ln w="57150"/>
              </p:spPr>
              <p:style>
                <a:lnRef idx="1">
                  <a:schemeClr val="dk1"/>
                </a:lnRef>
                <a:fillRef idx="0">
                  <a:schemeClr val="dk1"/>
                </a:fillRef>
                <a:effectRef idx="0">
                  <a:schemeClr val="dk1"/>
                </a:effectRef>
                <a:fontRef idx="minor">
                  <a:schemeClr val="tx1"/>
                </a:fontRef>
              </p:style>
            </p:cxnSp>
            <p:cxnSp>
              <p:nvCxnSpPr>
                <p:cNvPr id="29" name="Straight Arrow Connector 28">
                  <a:extLst>
                    <a:ext uri="{FF2B5EF4-FFF2-40B4-BE49-F238E27FC236}">
                      <a16:creationId xmlns:a16="http://schemas.microsoft.com/office/drawing/2014/main" id="{E36FD96B-57B6-9F46-9CAC-497BA5D5BDED}"/>
                    </a:ext>
                  </a:extLst>
                </p:cNvPr>
                <p:cNvCxnSpPr>
                  <a:cxnSpLocks/>
                </p:cNvCxnSpPr>
                <p:nvPr/>
              </p:nvCxnSpPr>
              <p:spPr>
                <a:xfrm>
                  <a:off x="6440704" y="5200730"/>
                  <a:ext cx="551984" cy="3717"/>
                </a:xfrm>
                <a:prstGeom prst="straightConnector1">
                  <a:avLst/>
                </a:prstGeom>
                <a:ln w="57150"/>
              </p:spPr>
              <p:style>
                <a:lnRef idx="1">
                  <a:schemeClr val="dk1"/>
                </a:lnRef>
                <a:fillRef idx="0">
                  <a:schemeClr val="dk1"/>
                </a:fillRef>
                <a:effectRef idx="0">
                  <a:schemeClr val="dk1"/>
                </a:effectRef>
                <a:fontRef idx="minor">
                  <a:schemeClr val="tx1"/>
                </a:fontRef>
              </p:style>
            </p:cxnSp>
            <p:sp>
              <p:nvSpPr>
                <p:cNvPr id="30" name="Flowchart: Process 29">
                  <a:extLst>
                    <a:ext uri="{FF2B5EF4-FFF2-40B4-BE49-F238E27FC236}">
                      <a16:creationId xmlns:a16="http://schemas.microsoft.com/office/drawing/2014/main" id="{5BB80B6F-CED2-2FC5-8501-D0C0685D449F}"/>
                    </a:ext>
                  </a:extLst>
                </p:cNvPr>
                <p:cNvSpPr/>
                <p:nvPr/>
              </p:nvSpPr>
              <p:spPr>
                <a:xfrm>
                  <a:off x="9126532" y="4724800"/>
                  <a:ext cx="1580444" cy="959555"/>
                </a:xfrm>
                <a:prstGeom prst="flowChartProcess">
                  <a:avLst/>
                </a:prstGeom>
                <a:solidFill>
                  <a:srgbClr val="135877"/>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t>MMR Gearbox</a:t>
                  </a:r>
                </a:p>
              </p:txBody>
            </p:sp>
            <p:sp>
              <p:nvSpPr>
                <p:cNvPr id="31" name="Flowchart: Process 30">
                  <a:extLst>
                    <a:ext uri="{FF2B5EF4-FFF2-40B4-BE49-F238E27FC236}">
                      <a16:creationId xmlns:a16="http://schemas.microsoft.com/office/drawing/2014/main" id="{AADF7043-B98D-B360-2CEB-E5BDE6A7C02B}"/>
                    </a:ext>
                  </a:extLst>
                </p:cNvPr>
                <p:cNvSpPr/>
                <p:nvPr/>
              </p:nvSpPr>
              <p:spPr>
                <a:xfrm>
                  <a:off x="2343803" y="4314233"/>
                  <a:ext cx="6561434" cy="1832365"/>
                </a:xfrm>
                <a:prstGeom prst="flowChartProcess">
                  <a:avLst/>
                </a:prstGeom>
                <a:noFill/>
                <a:ln w="38100">
                  <a:solidFill>
                    <a:srgbClr val="13587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cxnSp>
            <p:nvCxnSpPr>
              <p:cNvPr id="22" name="Straight Arrow Connector 21">
                <a:extLst>
                  <a:ext uri="{FF2B5EF4-FFF2-40B4-BE49-F238E27FC236}">
                    <a16:creationId xmlns:a16="http://schemas.microsoft.com/office/drawing/2014/main" id="{D3D72254-5C2C-24E9-A3C0-0C4A8F187C99}"/>
                  </a:ext>
                </a:extLst>
              </p:cNvPr>
              <p:cNvCxnSpPr>
                <a:cxnSpLocks/>
              </p:cNvCxnSpPr>
              <p:nvPr/>
            </p:nvCxnSpPr>
            <p:spPr>
              <a:xfrm>
                <a:off x="6785076" y="5844864"/>
                <a:ext cx="448583" cy="3040"/>
              </a:xfrm>
              <a:prstGeom prst="straightConnector1">
                <a:avLst/>
              </a:prstGeom>
              <a:ln w="57150"/>
            </p:spPr>
            <p:style>
              <a:lnRef idx="1">
                <a:schemeClr val="dk1"/>
              </a:lnRef>
              <a:fillRef idx="0">
                <a:schemeClr val="dk1"/>
              </a:fillRef>
              <a:effectRef idx="0">
                <a:schemeClr val="dk1"/>
              </a:effectRef>
              <a:fontRef idx="minor">
                <a:schemeClr val="tx1"/>
              </a:fontRef>
            </p:style>
          </p:cxnSp>
        </p:grpSp>
      </p:grpSp>
      <p:pic>
        <p:nvPicPr>
          <p:cNvPr id="33" name="Picture 32">
            <a:extLst>
              <a:ext uri="{FF2B5EF4-FFF2-40B4-BE49-F238E27FC236}">
                <a16:creationId xmlns:a16="http://schemas.microsoft.com/office/drawing/2014/main" id="{99C40148-AB9B-BF7C-097E-7C86E0FD943E}"/>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7172043" y="1041505"/>
            <a:ext cx="4380114" cy="3602850"/>
          </a:xfrm>
          <a:prstGeom prst="rect">
            <a:avLst/>
          </a:prstGeom>
          <a:ln>
            <a:noFill/>
          </a:ln>
          <a:effectLst>
            <a:outerShdw blurRad="292100" dist="139700" dir="2700000" algn="tl" rotWithShape="0">
              <a:srgbClr val="333333">
                <a:alpha val="65000"/>
              </a:srgbClr>
            </a:outerShdw>
          </a:effectLst>
        </p:spPr>
      </p:pic>
      <p:sp>
        <p:nvSpPr>
          <p:cNvPr id="34" name="TextBox 33">
            <a:extLst>
              <a:ext uri="{FF2B5EF4-FFF2-40B4-BE49-F238E27FC236}">
                <a16:creationId xmlns:a16="http://schemas.microsoft.com/office/drawing/2014/main" id="{D709FCCA-C1F0-FAC9-EEF8-0D4D82350AF6}"/>
              </a:ext>
            </a:extLst>
          </p:cNvPr>
          <p:cNvSpPr txBox="1"/>
          <p:nvPr/>
        </p:nvSpPr>
        <p:spPr>
          <a:xfrm>
            <a:off x="362213" y="2915556"/>
            <a:ext cx="4672757" cy="1477328"/>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GB"/>
              <a:t>High efficiency</a:t>
            </a:r>
          </a:p>
          <a:p>
            <a:pPr marL="285750" indent="-285750">
              <a:buFont typeface="Arial" panose="020B0604020202020204" pitchFamily="34" charset="0"/>
              <a:buChar char="•"/>
            </a:pPr>
            <a:r>
              <a:rPr lang="en-GB"/>
              <a:t>Low friction</a:t>
            </a:r>
          </a:p>
          <a:p>
            <a:pPr marL="285750" indent="-285750">
              <a:buFont typeface="Arial" panose="020B0604020202020204" pitchFamily="34" charset="0"/>
              <a:buChar char="•"/>
            </a:pPr>
            <a:r>
              <a:rPr lang="en-GB"/>
              <a:t>Less motor power is required to run the ball screw mechanism compared to rack mechanism</a:t>
            </a:r>
          </a:p>
        </p:txBody>
      </p:sp>
      <p:sp>
        <p:nvSpPr>
          <p:cNvPr id="4" name="TextBox 3">
            <a:extLst>
              <a:ext uri="{FF2B5EF4-FFF2-40B4-BE49-F238E27FC236}">
                <a16:creationId xmlns:a16="http://schemas.microsoft.com/office/drawing/2014/main" id="{16D34A91-943B-0CD6-975D-FABC1DF54405}"/>
              </a:ext>
            </a:extLst>
          </p:cNvPr>
          <p:cNvSpPr txBox="1"/>
          <p:nvPr/>
        </p:nvSpPr>
        <p:spPr>
          <a:xfrm>
            <a:off x="7556500" y="6578600"/>
            <a:ext cx="74041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solidFill>
                  <a:schemeClr val="bg1"/>
                </a:solidFill>
              </a:rPr>
              <a:t>https://www.sciencedirect.com/science/article/pii/S0306261920309715</a:t>
            </a:r>
          </a:p>
        </p:txBody>
      </p:sp>
    </p:spTree>
    <p:extLst>
      <p:ext uri="{BB962C8B-B14F-4D97-AF65-F5344CB8AC3E}">
        <p14:creationId xmlns:p14="http://schemas.microsoft.com/office/powerpoint/2010/main" val="147631442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6F8150-51DA-5BC2-5D16-AA8506313D0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6248965-D159-34A4-41D2-002D8AE6C030}"/>
              </a:ext>
            </a:extLst>
          </p:cNvPr>
          <p:cNvSpPr/>
          <p:nvPr/>
        </p:nvSpPr>
        <p:spPr>
          <a:xfrm>
            <a:off x="-95942" y="419755"/>
            <a:ext cx="4475128" cy="565602"/>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2" name="Wave 1">
            <a:extLst>
              <a:ext uri="{FF2B5EF4-FFF2-40B4-BE49-F238E27FC236}">
                <a16:creationId xmlns:a16="http://schemas.microsoft.com/office/drawing/2014/main" id="{BEAF1BB4-8333-EB52-01E9-D7EF83CF9A6B}"/>
              </a:ext>
            </a:extLst>
          </p:cNvPr>
          <p:cNvSpPr/>
          <p:nvPr/>
        </p:nvSpPr>
        <p:spPr>
          <a:xfrm rot="5400000" flipV="1">
            <a:off x="6173956" y="-1278686"/>
            <a:ext cx="6997701" cy="9275672"/>
          </a:xfrm>
          <a:prstGeom prst="wave">
            <a:avLst>
              <a:gd name="adj1" fmla="val 6269"/>
              <a:gd name="adj2" fmla="val 0"/>
            </a:avLst>
          </a:prstGeom>
          <a:solidFill>
            <a:srgbClr val="13587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55" name="Rectangle 54">
            <a:extLst>
              <a:ext uri="{FF2B5EF4-FFF2-40B4-BE49-F238E27FC236}">
                <a16:creationId xmlns:a16="http://schemas.microsoft.com/office/drawing/2014/main" id="{1061162A-078A-40F0-4C1D-715339FA4419}"/>
              </a:ext>
            </a:extLst>
          </p:cNvPr>
          <p:cNvSpPr/>
          <p:nvPr/>
        </p:nvSpPr>
        <p:spPr>
          <a:xfrm>
            <a:off x="107992" y="4967031"/>
            <a:ext cx="11549851" cy="2052017"/>
          </a:xfrm>
          <a:prstGeom prst="rect">
            <a:avLst/>
          </a:prstGeom>
          <a:solidFill>
            <a:schemeClr val="bg1">
              <a:lumMod val="75000"/>
              <a:alpha val="92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8FBFE"/>
              </a:solidFill>
              <a:effectLst/>
              <a:uLnTx/>
              <a:uFillTx/>
              <a:latin typeface="Aptos"/>
              <a:ea typeface="+mn-ea"/>
              <a:cs typeface="+mn-cs"/>
            </a:endParaRPr>
          </a:p>
        </p:txBody>
      </p:sp>
      <p:sp>
        <p:nvSpPr>
          <p:cNvPr id="7" name="TextBox 6">
            <a:extLst>
              <a:ext uri="{FF2B5EF4-FFF2-40B4-BE49-F238E27FC236}">
                <a16:creationId xmlns:a16="http://schemas.microsoft.com/office/drawing/2014/main" id="{30A64312-2BFA-AEEA-D263-04580823B6FF}"/>
              </a:ext>
            </a:extLst>
          </p:cNvPr>
          <p:cNvSpPr txBox="1"/>
          <p:nvPr/>
        </p:nvSpPr>
        <p:spPr>
          <a:xfrm>
            <a:off x="-1729349" y="76675"/>
            <a:ext cx="5819340" cy="126188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Aptos"/>
                <a:ea typeface="+mn-ea"/>
                <a:cs typeface="+mn-cs"/>
              </a:rPr>
              <a:t>	PTO SYSTEM</a:t>
            </a:r>
            <a:br>
              <a:rPr kumimoji="0" lang="en-GB" sz="3600" b="1"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Aptos"/>
                <a:ea typeface="+mn-ea"/>
                <a:cs typeface="+mn-cs"/>
              </a:rPr>
            </a:br>
            <a:r>
              <a:rPr kumimoji="0" lang="en-GB" sz="3600" b="1"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Aptos"/>
                <a:ea typeface="+mn-ea"/>
                <a:cs typeface="+mn-cs"/>
              </a:rPr>
              <a:t>                                       </a:t>
            </a:r>
            <a:r>
              <a:rPr kumimoji="0" lang="en-GB" sz="3600"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Aptos"/>
                <a:ea typeface="+mn-ea"/>
                <a:cs typeface="+mn-cs"/>
              </a:rPr>
              <a:t>GEARBOX  </a:t>
            </a:r>
          </a:p>
        </p:txBody>
      </p:sp>
      <p:sp>
        <p:nvSpPr>
          <p:cNvPr id="8" name="TextBox 7">
            <a:extLst>
              <a:ext uri="{FF2B5EF4-FFF2-40B4-BE49-F238E27FC236}">
                <a16:creationId xmlns:a16="http://schemas.microsoft.com/office/drawing/2014/main" id="{66976AA6-2FE1-4054-D2A9-5155DA24ABBD}"/>
              </a:ext>
            </a:extLst>
          </p:cNvPr>
          <p:cNvSpPr txBox="1"/>
          <p:nvPr/>
        </p:nvSpPr>
        <p:spPr>
          <a:xfrm>
            <a:off x="305642" y="1323003"/>
            <a:ext cx="4475128" cy="3791872"/>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b="0" i="0" u="none" strike="noStrike" kern="1200" cap="none" spc="0" normalizeH="0" baseline="0" noProof="0">
                <a:ln>
                  <a:noFill/>
                </a:ln>
                <a:solidFill>
                  <a:prstClr val="black"/>
                </a:solidFill>
                <a:effectLst/>
                <a:uLnTx/>
                <a:uFillTx/>
                <a:ea typeface="+mn-ea"/>
                <a:cs typeface="+mn-cs"/>
              </a:rPr>
              <a:t>Material Selection - Choose suitable materials for gears and housing based on factors like strength, wear resistance, and durability under operating conditions.</a:t>
            </a:r>
          </a:p>
          <a:p>
            <a:pPr marL="285750" marR="0" lvl="0" indent="-285750" algn="l" defTabSz="914400" rtl="0" eaLnBrk="1" fontAlgn="auto" latinLnBrk="0" hangingPunct="1">
              <a:lnSpc>
                <a:spcPct val="150000"/>
              </a:lnSpc>
              <a:spcBef>
                <a:spcPts val="0"/>
              </a:spcBef>
              <a:spcAft>
                <a:spcPts val="0"/>
              </a:spcAft>
              <a:buClrTx/>
              <a:buSzTx/>
              <a:buFont typeface="Arial,Sans-Serif"/>
              <a:buChar char="•"/>
              <a:tabLst/>
              <a:defRPr/>
            </a:pPr>
            <a:r>
              <a:rPr kumimoji="0" lang="en-GB" b="0" i="0" u="none" strike="noStrike" kern="1200" cap="none" spc="0" normalizeH="0" baseline="0" noProof="0">
                <a:ln>
                  <a:noFill/>
                </a:ln>
                <a:solidFill>
                  <a:prstClr val="black"/>
                </a:solidFill>
                <a:effectLst/>
                <a:uLnTx/>
                <a:uFillTx/>
                <a:ea typeface="+mn-ea"/>
                <a:cs typeface="+mn-cs"/>
              </a:rPr>
              <a:t>Design an effective lubrication system</a:t>
            </a:r>
          </a:p>
          <a:p>
            <a:pPr marL="285750" marR="0" lvl="0" indent="-285750" algn="l" defTabSz="914400" rtl="0" eaLnBrk="1" fontAlgn="auto" latinLnBrk="0" hangingPunct="1">
              <a:lnSpc>
                <a:spcPct val="150000"/>
              </a:lnSpc>
              <a:spcBef>
                <a:spcPts val="0"/>
              </a:spcBef>
              <a:spcAft>
                <a:spcPts val="0"/>
              </a:spcAft>
              <a:buClrTx/>
              <a:buSzTx/>
              <a:buFont typeface="Arial,Sans-Serif"/>
              <a:buChar char="•"/>
              <a:tabLst/>
              <a:defRPr/>
            </a:pPr>
            <a:r>
              <a:rPr kumimoji="0" lang="en-GB" b="0" i="0" u="none" strike="noStrike" kern="1200" cap="none" spc="0" normalizeH="0" baseline="0" noProof="0">
                <a:ln>
                  <a:noFill/>
                </a:ln>
                <a:solidFill>
                  <a:prstClr val="black"/>
                </a:solidFill>
                <a:effectLst/>
                <a:uLnTx/>
                <a:uFillTx/>
                <a:ea typeface="+mn-ea"/>
                <a:cs typeface="Arial"/>
              </a:rPr>
              <a:t>Mounting and Vibrations – Design a robust mounting system.</a:t>
            </a:r>
            <a:endParaRPr kumimoji="0" lang="en-GB" b="0" i="0" u="none" strike="noStrike" kern="1200" cap="none" spc="0" normalizeH="0" baseline="0" noProof="0">
              <a:ln>
                <a:noFill/>
              </a:ln>
              <a:solidFill>
                <a:prstClr val="black"/>
              </a:solidFill>
              <a:effectLst/>
              <a:uLnTx/>
              <a:uFillTx/>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pic>
        <p:nvPicPr>
          <p:cNvPr id="27" name="Picture 26">
            <a:extLst>
              <a:ext uri="{FF2B5EF4-FFF2-40B4-BE49-F238E27FC236}">
                <a16:creationId xmlns:a16="http://schemas.microsoft.com/office/drawing/2014/main" id="{A1A9E023-CD37-4A95-1B34-30427B5EBB0D}"/>
              </a:ext>
            </a:extLst>
          </p:cNvPr>
          <p:cNvPicPr>
            <a:picLocks noChangeAspect="1"/>
          </p:cNvPicPr>
          <p:nvPr/>
        </p:nvPicPr>
        <p:blipFill>
          <a:blip r:embed="rId3"/>
          <a:stretch>
            <a:fillRect/>
          </a:stretch>
        </p:blipFill>
        <p:spPr>
          <a:xfrm>
            <a:off x="6985830" y="879387"/>
            <a:ext cx="3883077" cy="3475885"/>
          </a:xfrm>
          <a:prstGeom prst="rect">
            <a:avLst/>
          </a:prstGeom>
          <a:ln>
            <a:noFill/>
          </a:ln>
          <a:effectLst>
            <a:outerShdw blurRad="190500" algn="tl" rotWithShape="0">
              <a:srgbClr val="000000">
                <a:alpha val="70000"/>
              </a:srgbClr>
            </a:outerShdw>
          </a:effectLst>
        </p:spPr>
      </p:pic>
      <p:sp>
        <p:nvSpPr>
          <p:cNvPr id="30" name="Flowchart: Process 29">
            <a:extLst>
              <a:ext uri="{FF2B5EF4-FFF2-40B4-BE49-F238E27FC236}">
                <a16:creationId xmlns:a16="http://schemas.microsoft.com/office/drawing/2014/main" id="{ED7E643A-7FE1-17AD-BBB9-991371B65E64}"/>
              </a:ext>
            </a:extLst>
          </p:cNvPr>
          <p:cNvSpPr/>
          <p:nvPr/>
        </p:nvSpPr>
        <p:spPr>
          <a:xfrm>
            <a:off x="1802763" y="5072076"/>
            <a:ext cx="8111258" cy="1578982"/>
          </a:xfrm>
          <a:prstGeom prst="flowChartProcess">
            <a:avLst/>
          </a:prstGeom>
          <a:noFill/>
          <a:ln w="38100" cap="flat" cmpd="sng" algn="ctr">
            <a:solidFill>
              <a:srgbClr val="156082"/>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grpSp>
        <p:nvGrpSpPr>
          <p:cNvPr id="97" name="Group 96">
            <a:extLst>
              <a:ext uri="{FF2B5EF4-FFF2-40B4-BE49-F238E27FC236}">
                <a16:creationId xmlns:a16="http://schemas.microsoft.com/office/drawing/2014/main" id="{3C5C6096-13D3-D999-8415-EE94BA2C1069}"/>
              </a:ext>
            </a:extLst>
          </p:cNvPr>
          <p:cNvGrpSpPr/>
          <p:nvPr/>
        </p:nvGrpSpPr>
        <p:grpSpPr>
          <a:xfrm>
            <a:off x="229674" y="5452521"/>
            <a:ext cx="11324873" cy="855909"/>
            <a:chOff x="855316" y="5471742"/>
            <a:chExt cx="11324873" cy="855909"/>
          </a:xfrm>
        </p:grpSpPr>
        <p:sp>
          <p:nvSpPr>
            <p:cNvPr id="28" name="Flowchart: Process 27">
              <a:extLst>
                <a:ext uri="{FF2B5EF4-FFF2-40B4-BE49-F238E27FC236}">
                  <a16:creationId xmlns:a16="http://schemas.microsoft.com/office/drawing/2014/main" id="{82D94D7C-37A2-DB56-9064-523158C79595}"/>
                </a:ext>
              </a:extLst>
            </p:cNvPr>
            <p:cNvSpPr/>
            <p:nvPr/>
          </p:nvSpPr>
          <p:spPr>
            <a:xfrm>
              <a:off x="2663539" y="5471742"/>
              <a:ext cx="1371279" cy="850956"/>
            </a:xfrm>
            <a:prstGeom prst="flowChartProcess">
              <a:avLst/>
            </a:prstGeom>
            <a:solidFill>
              <a:srgbClr val="156082"/>
            </a:solidFill>
            <a:ln w="19050" cap="flat" cmpd="sng" algn="ctr">
              <a:solidFill>
                <a:srgbClr val="156082"/>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Aptos"/>
                  <a:ea typeface="+mn-ea"/>
                  <a:cs typeface="+mn-cs"/>
                </a:rPr>
                <a:t>Input Shaft</a:t>
              </a:r>
            </a:p>
          </p:txBody>
        </p:sp>
        <p:sp>
          <p:nvSpPr>
            <p:cNvPr id="31" name="Flowchart: Process 30">
              <a:extLst>
                <a:ext uri="{FF2B5EF4-FFF2-40B4-BE49-F238E27FC236}">
                  <a16:creationId xmlns:a16="http://schemas.microsoft.com/office/drawing/2014/main" id="{FC16285A-E3E3-D354-2E6E-F85C53AAE234}"/>
                </a:ext>
              </a:extLst>
            </p:cNvPr>
            <p:cNvSpPr/>
            <p:nvPr/>
          </p:nvSpPr>
          <p:spPr>
            <a:xfrm>
              <a:off x="7421864" y="5476695"/>
              <a:ext cx="1371279" cy="850956"/>
            </a:xfrm>
            <a:prstGeom prst="flowChartProcess">
              <a:avLst/>
            </a:prstGeom>
            <a:solidFill>
              <a:srgbClr val="156082"/>
            </a:solidFill>
            <a:ln w="19050" cap="flat" cmpd="sng" algn="ctr">
              <a:solidFill>
                <a:srgbClr val="156082"/>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Aptos"/>
                  <a:ea typeface="+mn-ea"/>
                  <a:cs typeface="+mn-cs"/>
                </a:rPr>
                <a:t>One-way Clutch</a:t>
              </a:r>
            </a:p>
          </p:txBody>
        </p:sp>
        <p:sp>
          <p:nvSpPr>
            <p:cNvPr id="32" name="Flowchart: Process 31">
              <a:extLst>
                <a:ext uri="{FF2B5EF4-FFF2-40B4-BE49-F238E27FC236}">
                  <a16:creationId xmlns:a16="http://schemas.microsoft.com/office/drawing/2014/main" id="{376E206A-5D0D-4FF4-CC53-FF31F0F88FE1}"/>
                </a:ext>
              </a:extLst>
            </p:cNvPr>
            <p:cNvSpPr/>
            <p:nvPr/>
          </p:nvSpPr>
          <p:spPr>
            <a:xfrm>
              <a:off x="5822921" y="5471742"/>
              <a:ext cx="1371279" cy="850956"/>
            </a:xfrm>
            <a:prstGeom prst="flowChartProcess">
              <a:avLst/>
            </a:prstGeom>
            <a:solidFill>
              <a:srgbClr val="156082"/>
            </a:solidFill>
            <a:ln w="19050" cap="flat" cmpd="sng" algn="ctr">
              <a:solidFill>
                <a:srgbClr val="156082"/>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Aptos"/>
                  <a:ea typeface="+mn-ea"/>
                  <a:cs typeface="+mn-cs"/>
                </a:rPr>
                <a:t>Gears</a:t>
              </a:r>
            </a:p>
          </p:txBody>
        </p:sp>
        <p:sp>
          <p:nvSpPr>
            <p:cNvPr id="33" name="Flowchart: Process 32">
              <a:extLst>
                <a:ext uri="{FF2B5EF4-FFF2-40B4-BE49-F238E27FC236}">
                  <a16:creationId xmlns:a16="http://schemas.microsoft.com/office/drawing/2014/main" id="{730D48B2-B1B9-29CB-A570-C646D81523F0}"/>
                </a:ext>
              </a:extLst>
            </p:cNvPr>
            <p:cNvSpPr/>
            <p:nvPr/>
          </p:nvSpPr>
          <p:spPr>
            <a:xfrm>
              <a:off x="4243230" y="5471742"/>
              <a:ext cx="1371279" cy="850956"/>
            </a:xfrm>
            <a:prstGeom prst="flowChartProcess">
              <a:avLst/>
            </a:prstGeom>
            <a:solidFill>
              <a:srgbClr val="156082"/>
            </a:solidFill>
            <a:ln w="19050" cap="flat" cmpd="sng" algn="ctr">
              <a:solidFill>
                <a:srgbClr val="156082"/>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Aptos"/>
                  <a:ea typeface="+mn-ea"/>
                  <a:cs typeface="+mn-cs"/>
                </a:rPr>
                <a:t>One-way Clutch</a:t>
              </a:r>
            </a:p>
          </p:txBody>
        </p:sp>
        <p:sp>
          <p:nvSpPr>
            <p:cNvPr id="34" name="Flowchart: Process 33">
              <a:extLst>
                <a:ext uri="{FF2B5EF4-FFF2-40B4-BE49-F238E27FC236}">
                  <a16:creationId xmlns:a16="http://schemas.microsoft.com/office/drawing/2014/main" id="{82D1C040-EBA1-9327-9384-C9C2F7B68613}"/>
                </a:ext>
              </a:extLst>
            </p:cNvPr>
            <p:cNvSpPr/>
            <p:nvPr/>
          </p:nvSpPr>
          <p:spPr>
            <a:xfrm>
              <a:off x="9020807" y="5476695"/>
              <a:ext cx="1397152" cy="850956"/>
            </a:xfrm>
            <a:prstGeom prst="flowChartProcess">
              <a:avLst/>
            </a:prstGeom>
            <a:solidFill>
              <a:srgbClr val="156082"/>
            </a:solidFill>
            <a:ln w="19050" cap="flat" cmpd="sng" algn="ctr">
              <a:solidFill>
                <a:srgbClr val="156082"/>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Aptos"/>
                  <a:ea typeface="+mn-ea"/>
                  <a:cs typeface="+mn-cs"/>
                </a:rPr>
                <a:t>Output Shaft</a:t>
              </a:r>
            </a:p>
          </p:txBody>
        </p:sp>
        <p:sp>
          <p:nvSpPr>
            <p:cNvPr id="35" name="Flowchart: Process 34">
              <a:extLst>
                <a:ext uri="{FF2B5EF4-FFF2-40B4-BE49-F238E27FC236}">
                  <a16:creationId xmlns:a16="http://schemas.microsoft.com/office/drawing/2014/main" id="{8023707D-3E3E-B17B-C27B-CFB0E23B27D0}"/>
                </a:ext>
              </a:extLst>
            </p:cNvPr>
            <p:cNvSpPr/>
            <p:nvPr/>
          </p:nvSpPr>
          <p:spPr>
            <a:xfrm>
              <a:off x="10808910" y="5471742"/>
              <a:ext cx="1371279" cy="850956"/>
            </a:xfrm>
            <a:prstGeom prst="flowChartProcess">
              <a:avLst/>
            </a:prstGeom>
            <a:solidFill>
              <a:srgbClr val="156082"/>
            </a:solidFill>
            <a:ln w="19050" cap="flat" cmpd="sng" algn="ctr">
              <a:solidFill>
                <a:srgbClr val="156082"/>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Aptos"/>
                  <a:ea typeface="+mn-ea"/>
                  <a:cs typeface="+mn-cs"/>
                </a:rPr>
                <a:t>Generator</a:t>
              </a:r>
            </a:p>
          </p:txBody>
        </p:sp>
        <p:sp>
          <p:nvSpPr>
            <p:cNvPr id="36" name="Flowchart: Process 35">
              <a:extLst>
                <a:ext uri="{FF2B5EF4-FFF2-40B4-BE49-F238E27FC236}">
                  <a16:creationId xmlns:a16="http://schemas.microsoft.com/office/drawing/2014/main" id="{43E995A3-463D-81AA-55A3-2AD6A5285937}"/>
                </a:ext>
              </a:extLst>
            </p:cNvPr>
            <p:cNvSpPr/>
            <p:nvPr/>
          </p:nvSpPr>
          <p:spPr>
            <a:xfrm>
              <a:off x="855316" y="5471742"/>
              <a:ext cx="1371279" cy="850956"/>
            </a:xfrm>
            <a:prstGeom prst="flowChartProcess">
              <a:avLst/>
            </a:prstGeom>
            <a:solidFill>
              <a:srgbClr val="156082"/>
            </a:solidFill>
            <a:ln w="19050" cap="flat" cmpd="sng" algn="ctr">
              <a:solidFill>
                <a:srgbClr val="156082"/>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Aptos"/>
                  <a:ea typeface="+mn-ea"/>
                  <a:cs typeface="+mn-cs"/>
                </a:rPr>
                <a:t>Ball Screw</a:t>
              </a:r>
            </a:p>
          </p:txBody>
        </p:sp>
        <p:cxnSp>
          <p:nvCxnSpPr>
            <p:cNvPr id="40" name="Straight Arrow Connector 39">
              <a:extLst>
                <a:ext uri="{FF2B5EF4-FFF2-40B4-BE49-F238E27FC236}">
                  <a16:creationId xmlns:a16="http://schemas.microsoft.com/office/drawing/2014/main" id="{4ED9EC5A-824A-200C-7947-FB3D1C150C26}"/>
                </a:ext>
              </a:extLst>
            </p:cNvPr>
            <p:cNvCxnSpPr>
              <a:cxnSpLocks/>
              <a:stCxn id="33" idx="1"/>
              <a:endCxn id="28" idx="3"/>
            </p:cNvCxnSpPr>
            <p:nvPr/>
          </p:nvCxnSpPr>
          <p:spPr>
            <a:xfrm flipH="1">
              <a:off x="4034818" y="5897220"/>
              <a:ext cx="208412" cy="0"/>
            </a:xfrm>
            <a:prstGeom prst="straightConnector1">
              <a:avLst/>
            </a:prstGeom>
            <a:noFill/>
            <a:ln w="57150" cap="flat" cmpd="sng" algn="ctr">
              <a:solidFill>
                <a:srgbClr val="156082"/>
              </a:solidFill>
              <a:prstDash val="solid"/>
              <a:miter lim="800000"/>
            </a:ln>
            <a:effectLst/>
          </p:spPr>
        </p:cxnSp>
        <p:cxnSp>
          <p:nvCxnSpPr>
            <p:cNvPr id="41" name="Straight Arrow Connector 40">
              <a:extLst>
                <a:ext uri="{FF2B5EF4-FFF2-40B4-BE49-F238E27FC236}">
                  <a16:creationId xmlns:a16="http://schemas.microsoft.com/office/drawing/2014/main" id="{8E323677-7BCA-D797-B017-BC63F493E0AD}"/>
                </a:ext>
              </a:extLst>
            </p:cNvPr>
            <p:cNvCxnSpPr>
              <a:cxnSpLocks/>
              <a:stCxn id="36" idx="3"/>
              <a:endCxn id="28" idx="1"/>
            </p:cNvCxnSpPr>
            <p:nvPr/>
          </p:nvCxnSpPr>
          <p:spPr>
            <a:xfrm>
              <a:off x="2226595" y="5897220"/>
              <a:ext cx="436944" cy="0"/>
            </a:xfrm>
            <a:prstGeom prst="straightConnector1">
              <a:avLst/>
            </a:prstGeom>
            <a:noFill/>
            <a:ln w="57150" cap="flat" cmpd="sng" algn="ctr">
              <a:solidFill>
                <a:srgbClr val="156082"/>
              </a:solidFill>
              <a:prstDash val="solid"/>
              <a:miter lim="800000"/>
            </a:ln>
            <a:effectLst/>
          </p:spPr>
        </p:cxnSp>
        <p:cxnSp>
          <p:nvCxnSpPr>
            <p:cNvPr id="51" name="Straight Arrow Connector 50">
              <a:extLst>
                <a:ext uri="{FF2B5EF4-FFF2-40B4-BE49-F238E27FC236}">
                  <a16:creationId xmlns:a16="http://schemas.microsoft.com/office/drawing/2014/main" id="{419399C9-9687-52AD-7A8C-F15D530EC874}"/>
                </a:ext>
              </a:extLst>
            </p:cNvPr>
            <p:cNvCxnSpPr>
              <a:cxnSpLocks/>
              <a:stCxn id="32" idx="1"/>
              <a:endCxn id="33" idx="3"/>
            </p:cNvCxnSpPr>
            <p:nvPr/>
          </p:nvCxnSpPr>
          <p:spPr>
            <a:xfrm flipH="1">
              <a:off x="5614509" y="5897220"/>
              <a:ext cx="208412" cy="0"/>
            </a:xfrm>
            <a:prstGeom prst="straightConnector1">
              <a:avLst/>
            </a:prstGeom>
            <a:noFill/>
            <a:ln w="57150" cap="flat" cmpd="sng" algn="ctr">
              <a:solidFill>
                <a:srgbClr val="156082"/>
              </a:solidFill>
              <a:prstDash val="solid"/>
              <a:miter lim="800000"/>
            </a:ln>
            <a:effectLst/>
          </p:spPr>
        </p:cxnSp>
        <p:cxnSp>
          <p:nvCxnSpPr>
            <p:cNvPr id="69" name="Straight Arrow Connector 68">
              <a:extLst>
                <a:ext uri="{FF2B5EF4-FFF2-40B4-BE49-F238E27FC236}">
                  <a16:creationId xmlns:a16="http://schemas.microsoft.com/office/drawing/2014/main" id="{96431F35-A063-296E-8460-AC840E311BAD}"/>
                </a:ext>
              </a:extLst>
            </p:cNvPr>
            <p:cNvCxnSpPr>
              <a:cxnSpLocks/>
              <a:endCxn id="32" idx="3"/>
            </p:cNvCxnSpPr>
            <p:nvPr/>
          </p:nvCxnSpPr>
          <p:spPr>
            <a:xfrm flipH="1">
              <a:off x="7194200" y="5897220"/>
              <a:ext cx="227664" cy="0"/>
            </a:xfrm>
            <a:prstGeom prst="straightConnector1">
              <a:avLst/>
            </a:prstGeom>
            <a:noFill/>
            <a:ln w="57150" cap="flat" cmpd="sng" algn="ctr">
              <a:solidFill>
                <a:srgbClr val="156082"/>
              </a:solidFill>
              <a:prstDash val="solid"/>
              <a:miter lim="800000"/>
            </a:ln>
            <a:effectLst/>
          </p:spPr>
        </p:cxnSp>
        <p:cxnSp>
          <p:nvCxnSpPr>
            <p:cNvPr id="86" name="Straight Arrow Connector 85">
              <a:extLst>
                <a:ext uri="{FF2B5EF4-FFF2-40B4-BE49-F238E27FC236}">
                  <a16:creationId xmlns:a16="http://schemas.microsoft.com/office/drawing/2014/main" id="{DE2B9118-1F9B-A9EF-A6D4-3B4344BCB0F1}"/>
                </a:ext>
              </a:extLst>
            </p:cNvPr>
            <p:cNvCxnSpPr>
              <a:cxnSpLocks/>
              <a:stCxn id="34" idx="1"/>
              <a:endCxn id="31" idx="3"/>
            </p:cNvCxnSpPr>
            <p:nvPr/>
          </p:nvCxnSpPr>
          <p:spPr>
            <a:xfrm flipH="1">
              <a:off x="8793143" y="5902173"/>
              <a:ext cx="227664" cy="0"/>
            </a:xfrm>
            <a:prstGeom prst="straightConnector1">
              <a:avLst/>
            </a:prstGeom>
            <a:noFill/>
            <a:ln w="57150" cap="flat" cmpd="sng" algn="ctr">
              <a:solidFill>
                <a:srgbClr val="156082"/>
              </a:solidFill>
              <a:prstDash val="solid"/>
              <a:miter lim="800000"/>
            </a:ln>
            <a:effectLst/>
          </p:spPr>
        </p:cxnSp>
        <p:cxnSp>
          <p:nvCxnSpPr>
            <p:cNvPr id="93" name="Straight Arrow Connector 92">
              <a:extLst>
                <a:ext uri="{FF2B5EF4-FFF2-40B4-BE49-F238E27FC236}">
                  <a16:creationId xmlns:a16="http://schemas.microsoft.com/office/drawing/2014/main" id="{182A8EE4-B57B-6224-ED71-D5074BF64B99}"/>
                </a:ext>
              </a:extLst>
            </p:cNvPr>
            <p:cNvCxnSpPr>
              <a:cxnSpLocks/>
              <a:endCxn id="34" idx="3"/>
            </p:cNvCxnSpPr>
            <p:nvPr/>
          </p:nvCxnSpPr>
          <p:spPr>
            <a:xfrm flipH="1">
              <a:off x="10417959" y="5897220"/>
              <a:ext cx="502990" cy="4953"/>
            </a:xfrm>
            <a:prstGeom prst="straightConnector1">
              <a:avLst/>
            </a:prstGeom>
            <a:noFill/>
            <a:ln w="57150" cap="flat" cmpd="sng" algn="ctr">
              <a:solidFill>
                <a:srgbClr val="156082"/>
              </a:solidFill>
              <a:prstDash val="solid"/>
              <a:miter lim="800000"/>
            </a:ln>
            <a:effectLst/>
          </p:spPr>
        </p:cxnSp>
      </p:grpSp>
      <p:sp>
        <p:nvSpPr>
          <p:cNvPr id="4" name="TextBox 3">
            <a:extLst>
              <a:ext uri="{FF2B5EF4-FFF2-40B4-BE49-F238E27FC236}">
                <a16:creationId xmlns:a16="http://schemas.microsoft.com/office/drawing/2014/main" id="{713355B5-035C-96C5-3426-A8D2792B8C64}"/>
              </a:ext>
            </a:extLst>
          </p:cNvPr>
          <p:cNvSpPr txBox="1"/>
          <p:nvPr/>
        </p:nvSpPr>
        <p:spPr>
          <a:xfrm>
            <a:off x="6870700" y="-50800"/>
            <a:ext cx="6464300"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a:solidFill>
                  <a:schemeClr val="bg1"/>
                </a:solidFill>
              </a:rPr>
              <a:t>https://www.energy.gov/sites/prod/files/2017/04/f34/efficient-reliable-power-take-off-ocean-wave.pdf</a:t>
            </a:r>
          </a:p>
        </p:txBody>
      </p:sp>
    </p:spTree>
    <p:extLst>
      <p:ext uri="{BB962C8B-B14F-4D97-AF65-F5344CB8AC3E}">
        <p14:creationId xmlns:p14="http://schemas.microsoft.com/office/powerpoint/2010/main" val="115367794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51D0C5-4D7B-230F-771D-98C7D3B6ECEE}"/>
            </a:ext>
          </a:extLst>
        </p:cNvPr>
        <p:cNvGrpSpPr/>
        <p:nvPr/>
      </p:nvGrpSpPr>
      <p:grpSpPr>
        <a:xfrm>
          <a:off x="0" y="0"/>
          <a:ext cx="0" cy="0"/>
          <a:chOff x="0" y="0"/>
          <a:chExt cx="0" cy="0"/>
        </a:xfrm>
      </p:grpSpPr>
      <p:sp>
        <p:nvSpPr>
          <p:cNvPr id="8" name="Wave 7">
            <a:extLst>
              <a:ext uri="{FF2B5EF4-FFF2-40B4-BE49-F238E27FC236}">
                <a16:creationId xmlns:a16="http://schemas.microsoft.com/office/drawing/2014/main" id="{992CC87D-4DD8-D824-BE1A-81C37194D302}"/>
              </a:ext>
            </a:extLst>
          </p:cNvPr>
          <p:cNvSpPr/>
          <p:nvPr/>
        </p:nvSpPr>
        <p:spPr>
          <a:xfrm rot="5400000" flipV="1">
            <a:off x="6173956" y="-1278686"/>
            <a:ext cx="6997701" cy="9275672"/>
          </a:xfrm>
          <a:prstGeom prst="wave">
            <a:avLst>
              <a:gd name="adj1" fmla="val 6269"/>
              <a:gd name="adj2" fmla="val 0"/>
            </a:avLst>
          </a:prstGeom>
          <a:solidFill>
            <a:srgbClr val="13587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14" name="Rectangle 13">
            <a:extLst>
              <a:ext uri="{FF2B5EF4-FFF2-40B4-BE49-F238E27FC236}">
                <a16:creationId xmlns:a16="http://schemas.microsoft.com/office/drawing/2014/main" id="{D3CBD41D-FE4E-C086-7EE5-9C898A7E56B0}"/>
              </a:ext>
            </a:extLst>
          </p:cNvPr>
          <p:cNvSpPr/>
          <p:nvPr/>
        </p:nvSpPr>
        <p:spPr>
          <a:xfrm>
            <a:off x="219386" y="1096945"/>
            <a:ext cx="4464998" cy="640329"/>
          </a:xfrm>
          <a:prstGeom prst="rect">
            <a:avLst/>
          </a:prstGeom>
          <a:solidFill>
            <a:srgbClr val="135877">
              <a:alpha val="63000"/>
            </a:srgbClr>
          </a:solidFill>
          <a:ln>
            <a:solidFill>
              <a:srgbClr val="13587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i="1" u="none" strike="noStrike" kern="1200" cap="none" spc="0" normalizeH="0" baseline="0" noProof="0">
                <a:ln>
                  <a:noFill/>
                </a:ln>
                <a:solidFill>
                  <a:schemeClr val="tx1"/>
                </a:solidFill>
                <a:effectLst/>
                <a:uLnTx/>
                <a:uFillTx/>
                <a:latin typeface="Aptos" panose="020B0004020202020204"/>
                <a:ea typeface="+mn-ea"/>
                <a:cs typeface="+mn-cs"/>
              </a:rPr>
              <a:t>Responsible </a:t>
            </a:r>
            <a:r>
              <a:rPr lang="en-GB" i="1">
                <a:solidFill>
                  <a:schemeClr val="tx1"/>
                </a:solidFill>
                <a:latin typeface="Aptos" panose="020B0004020202020204"/>
              </a:rPr>
              <a:t>for</a:t>
            </a:r>
            <a:r>
              <a:rPr kumimoji="0" lang="en-GB" sz="1800" i="1" u="none" strike="noStrike" kern="1200" cap="none" spc="0" normalizeH="0" baseline="0" noProof="0">
                <a:ln>
                  <a:noFill/>
                </a:ln>
                <a:solidFill>
                  <a:schemeClr val="tx1"/>
                </a:solidFill>
                <a:effectLst/>
                <a:uLnTx/>
                <a:uFillTx/>
                <a:latin typeface="Aptos" panose="020B0004020202020204"/>
                <a:ea typeface="+mn-ea"/>
                <a:cs typeface="+mn-cs"/>
              </a:rPr>
              <a:t> converting mechanical energy to electrical energy </a:t>
            </a:r>
          </a:p>
        </p:txBody>
      </p:sp>
      <p:sp>
        <p:nvSpPr>
          <p:cNvPr id="2" name="Rectangle 1">
            <a:extLst>
              <a:ext uri="{FF2B5EF4-FFF2-40B4-BE49-F238E27FC236}">
                <a16:creationId xmlns:a16="http://schemas.microsoft.com/office/drawing/2014/main" id="{9982C922-BB5C-DF49-DF2A-B795E56B999D}"/>
              </a:ext>
            </a:extLst>
          </p:cNvPr>
          <p:cNvSpPr/>
          <p:nvPr/>
        </p:nvSpPr>
        <p:spPr>
          <a:xfrm>
            <a:off x="-95943" y="419755"/>
            <a:ext cx="3760631" cy="472822"/>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7" name="TextBox 6">
            <a:extLst>
              <a:ext uri="{FF2B5EF4-FFF2-40B4-BE49-F238E27FC236}">
                <a16:creationId xmlns:a16="http://schemas.microsoft.com/office/drawing/2014/main" id="{2DB1BD02-E6B7-AE57-0A94-1A95CE7B8957}"/>
              </a:ext>
            </a:extLst>
          </p:cNvPr>
          <p:cNvSpPr txBox="1"/>
          <p:nvPr/>
        </p:nvSpPr>
        <p:spPr>
          <a:xfrm>
            <a:off x="112187" y="109190"/>
            <a:ext cx="481625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Aptos" panose="020B0004020202020204"/>
                <a:ea typeface="+mn-ea"/>
                <a:cs typeface="+mn-cs"/>
              </a:rPr>
              <a:t>GENERATOR</a:t>
            </a:r>
          </a:p>
        </p:txBody>
      </p:sp>
      <p:sp>
        <p:nvSpPr>
          <p:cNvPr id="5" name="Rectangle 4">
            <a:extLst>
              <a:ext uri="{FF2B5EF4-FFF2-40B4-BE49-F238E27FC236}">
                <a16:creationId xmlns:a16="http://schemas.microsoft.com/office/drawing/2014/main" id="{133D215D-995D-78FF-2564-9F5E06F0C208}"/>
              </a:ext>
            </a:extLst>
          </p:cNvPr>
          <p:cNvSpPr/>
          <p:nvPr/>
        </p:nvSpPr>
        <p:spPr>
          <a:xfrm>
            <a:off x="-107687" y="1942483"/>
            <a:ext cx="2533650" cy="472822"/>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6" name="TextBox 5">
            <a:extLst>
              <a:ext uri="{FF2B5EF4-FFF2-40B4-BE49-F238E27FC236}">
                <a16:creationId xmlns:a16="http://schemas.microsoft.com/office/drawing/2014/main" id="{F2697B94-EA84-0279-E6D1-77FFBD4C7528}"/>
              </a:ext>
            </a:extLst>
          </p:cNvPr>
          <p:cNvSpPr txBox="1"/>
          <p:nvPr/>
        </p:nvSpPr>
        <p:spPr>
          <a:xfrm>
            <a:off x="466909" y="1978839"/>
            <a:ext cx="191460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Aptos" panose="020B0004020202020204"/>
                <a:ea typeface="+mn-ea"/>
                <a:cs typeface="+mn-cs"/>
              </a:rPr>
              <a:t>Main Features</a:t>
            </a:r>
          </a:p>
        </p:txBody>
      </p:sp>
      <p:cxnSp>
        <p:nvCxnSpPr>
          <p:cNvPr id="9" name="Straight Connector 8">
            <a:extLst>
              <a:ext uri="{FF2B5EF4-FFF2-40B4-BE49-F238E27FC236}">
                <a16:creationId xmlns:a16="http://schemas.microsoft.com/office/drawing/2014/main" id="{09B34985-4704-7AFB-2AD0-626B879A6C61}"/>
              </a:ext>
            </a:extLst>
          </p:cNvPr>
          <p:cNvCxnSpPr/>
          <p:nvPr/>
        </p:nvCxnSpPr>
        <p:spPr>
          <a:xfrm>
            <a:off x="362213" y="2524365"/>
            <a:ext cx="4678173" cy="0"/>
          </a:xfrm>
          <a:prstGeom prst="line">
            <a:avLst/>
          </a:prstGeom>
          <a:ln w="38100">
            <a:solidFill>
              <a:srgbClr val="135877"/>
            </a:solidFill>
          </a:ln>
        </p:spPr>
        <p:style>
          <a:lnRef idx="2">
            <a:schemeClr val="accent1"/>
          </a:lnRef>
          <a:fillRef idx="0">
            <a:schemeClr val="accent1"/>
          </a:fillRef>
          <a:effectRef idx="1">
            <a:schemeClr val="accent1"/>
          </a:effectRef>
          <a:fontRef idx="minor">
            <a:schemeClr val="tx1"/>
          </a:fontRef>
        </p:style>
      </p:cxnSp>
      <p:pic>
        <p:nvPicPr>
          <p:cNvPr id="4" name="Picture 3">
            <a:extLst>
              <a:ext uri="{FF2B5EF4-FFF2-40B4-BE49-F238E27FC236}">
                <a16:creationId xmlns:a16="http://schemas.microsoft.com/office/drawing/2014/main" id="{26072523-A499-C87B-C5BB-502755E81066}"/>
              </a:ext>
            </a:extLst>
          </p:cNvPr>
          <p:cNvPicPr>
            <a:picLocks noChangeAspect="1"/>
          </p:cNvPicPr>
          <p:nvPr/>
        </p:nvPicPr>
        <p:blipFill>
          <a:blip r:embed="rId3"/>
          <a:stretch>
            <a:fillRect/>
          </a:stretch>
        </p:blipFill>
        <p:spPr>
          <a:xfrm>
            <a:off x="6865917" y="892577"/>
            <a:ext cx="4503810" cy="4465707"/>
          </a:xfrm>
          <a:prstGeom prst="rect">
            <a:avLst/>
          </a:prstGeom>
          <a:ln>
            <a:noFill/>
          </a:ln>
          <a:effectLst>
            <a:outerShdw blurRad="292100" dist="139700" dir="2700000" algn="tl" rotWithShape="0">
              <a:srgbClr val="333333">
                <a:alpha val="65000"/>
              </a:srgbClr>
            </a:outerShdw>
          </a:effectLst>
        </p:spPr>
      </p:pic>
      <p:sp>
        <p:nvSpPr>
          <p:cNvPr id="11" name="TextBox 10">
            <a:extLst>
              <a:ext uri="{FF2B5EF4-FFF2-40B4-BE49-F238E27FC236}">
                <a16:creationId xmlns:a16="http://schemas.microsoft.com/office/drawing/2014/main" id="{B3924596-B2CF-C2A8-0A37-7501F30F3222}"/>
              </a:ext>
            </a:extLst>
          </p:cNvPr>
          <p:cNvSpPr txBox="1"/>
          <p:nvPr/>
        </p:nvSpPr>
        <p:spPr>
          <a:xfrm>
            <a:off x="466909" y="3150961"/>
            <a:ext cx="4355003" cy="2862322"/>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GB"/>
              <a:t>High efficiency</a:t>
            </a:r>
          </a:p>
          <a:p>
            <a:endParaRPr lang="en-GB"/>
          </a:p>
          <a:p>
            <a:pPr marL="285750" indent="-285750">
              <a:buFont typeface="Arial" panose="020B0604020202020204" pitchFamily="34" charset="0"/>
              <a:buChar char="•"/>
            </a:pPr>
            <a:r>
              <a:rPr lang="en-GB"/>
              <a:t>High reliability, therefore less maintenance is required.</a:t>
            </a:r>
          </a:p>
          <a:p>
            <a:pPr marL="285750" indent="-285750">
              <a:buFont typeface="Arial" panose="020B0604020202020204" pitchFamily="34" charset="0"/>
              <a:buChar char="•"/>
            </a:pPr>
            <a:endParaRPr lang="en-GB"/>
          </a:p>
          <a:p>
            <a:pPr marL="285750" indent="-285750">
              <a:buFont typeface="Arial" panose="020B0604020202020204" pitchFamily="34" charset="0"/>
              <a:buChar char="•"/>
            </a:pPr>
            <a:r>
              <a:rPr lang="en-GB"/>
              <a:t>Will be outsourced</a:t>
            </a:r>
          </a:p>
          <a:p>
            <a:pPr marL="285750" indent="-285750">
              <a:buFont typeface="Arial" panose="020B0604020202020204" pitchFamily="34" charset="0"/>
              <a:buChar char="•"/>
            </a:pPr>
            <a:endParaRPr lang="en-GB"/>
          </a:p>
          <a:p>
            <a:pPr marL="285750" indent="-285750">
              <a:buFont typeface="Arial" panose="020B0604020202020204" pitchFamily="34" charset="0"/>
              <a:buChar char="•"/>
            </a:pPr>
            <a:r>
              <a:rPr lang="en-GB"/>
              <a:t>Electrical team’s input – AC/DC converter into DC Load</a:t>
            </a:r>
          </a:p>
          <a:p>
            <a:pPr marL="285750" indent="-285750">
              <a:buFont typeface="Arial" panose="020B0604020202020204" pitchFamily="34" charset="0"/>
              <a:buChar char="•"/>
            </a:pPr>
            <a:endParaRPr lang="en-GB"/>
          </a:p>
        </p:txBody>
      </p:sp>
    </p:spTree>
    <p:extLst>
      <p:ext uri="{BB962C8B-B14F-4D97-AF65-F5344CB8AC3E}">
        <p14:creationId xmlns:p14="http://schemas.microsoft.com/office/powerpoint/2010/main" val="306810829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6CD818-1A9D-E267-8582-7D6984B75217}"/>
            </a:ext>
          </a:extLst>
        </p:cNvPr>
        <p:cNvGrpSpPr/>
        <p:nvPr/>
      </p:nvGrpSpPr>
      <p:grpSpPr>
        <a:xfrm>
          <a:off x="0" y="0"/>
          <a:ext cx="0" cy="0"/>
          <a:chOff x="0" y="0"/>
          <a:chExt cx="0" cy="0"/>
        </a:xfrm>
      </p:grpSpPr>
      <p:sp>
        <p:nvSpPr>
          <p:cNvPr id="8" name="Wave 7">
            <a:extLst>
              <a:ext uri="{FF2B5EF4-FFF2-40B4-BE49-F238E27FC236}">
                <a16:creationId xmlns:a16="http://schemas.microsoft.com/office/drawing/2014/main" id="{DCBB0BF8-907A-B9EE-B5AF-3F46679F2FB3}"/>
              </a:ext>
            </a:extLst>
          </p:cNvPr>
          <p:cNvSpPr/>
          <p:nvPr/>
        </p:nvSpPr>
        <p:spPr>
          <a:xfrm rot="5400000" flipV="1">
            <a:off x="6173956" y="-1278686"/>
            <a:ext cx="6997701" cy="9275672"/>
          </a:xfrm>
          <a:prstGeom prst="wave">
            <a:avLst>
              <a:gd name="adj1" fmla="val 6269"/>
              <a:gd name="adj2" fmla="val 0"/>
            </a:avLst>
          </a:prstGeom>
          <a:solidFill>
            <a:srgbClr val="13587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14" name="Rectangle 13">
            <a:extLst>
              <a:ext uri="{FF2B5EF4-FFF2-40B4-BE49-F238E27FC236}">
                <a16:creationId xmlns:a16="http://schemas.microsoft.com/office/drawing/2014/main" id="{0EC06322-A0C0-CF90-249F-63CEB45098DF}"/>
              </a:ext>
            </a:extLst>
          </p:cNvPr>
          <p:cNvSpPr/>
          <p:nvPr/>
        </p:nvSpPr>
        <p:spPr>
          <a:xfrm>
            <a:off x="219386" y="1096945"/>
            <a:ext cx="4464998" cy="640329"/>
          </a:xfrm>
          <a:prstGeom prst="rect">
            <a:avLst/>
          </a:prstGeom>
          <a:solidFill>
            <a:srgbClr val="0F455D">
              <a:alpha val="63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2" name="Rectangle 1">
            <a:extLst>
              <a:ext uri="{FF2B5EF4-FFF2-40B4-BE49-F238E27FC236}">
                <a16:creationId xmlns:a16="http://schemas.microsoft.com/office/drawing/2014/main" id="{2C7F04A6-EE39-0C9F-561B-199075D9C0D4}"/>
              </a:ext>
            </a:extLst>
          </p:cNvPr>
          <p:cNvSpPr/>
          <p:nvPr/>
        </p:nvSpPr>
        <p:spPr>
          <a:xfrm>
            <a:off x="-95943" y="419755"/>
            <a:ext cx="4917855" cy="472822"/>
          </a:xfrm>
          <a:prstGeom prst="rect">
            <a:avLst/>
          </a:prstGeom>
          <a:solidFill>
            <a:srgbClr val="B6D5F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7" name="TextBox 6">
            <a:extLst>
              <a:ext uri="{FF2B5EF4-FFF2-40B4-BE49-F238E27FC236}">
                <a16:creationId xmlns:a16="http://schemas.microsoft.com/office/drawing/2014/main" id="{D8160DB4-7A14-100A-C120-F4A0908303BD}"/>
              </a:ext>
            </a:extLst>
          </p:cNvPr>
          <p:cNvSpPr txBox="1"/>
          <p:nvPr/>
        </p:nvSpPr>
        <p:spPr>
          <a:xfrm>
            <a:off x="5658" y="12705"/>
            <a:ext cx="4816254"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Aptos" panose="020B0004020202020204"/>
                <a:ea typeface="+mn-ea"/>
                <a:cs typeface="+mn-cs"/>
              </a:rPr>
              <a:t>CONCEPT DESIGN I</a:t>
            </a:r>
          </a:p>
        </p:txBody>
      </p:sp>
      <p:sp>
        <p:nvSpPr>
          <p:cNvPr id="5" name="Rectangle 4">
            <a:extLst>
              <a:ext uri="{FF2B5EF4-FFF2-40B4-BE49-F238E27FC236}">
                <a16:creationId xmlns:a16="http://schemas.microsoft.com/office/drawing/2014/main" id="{D1885D8F-73BC-9894-D041-B41D8DC6E798}"/>
              </a:ext>
            </a:extLst>
          </p:cNvPr>
          <p:cNvSpPr/>
          <p:nvPr/>
        </p:nvSpPr>
        <p:spPr>
          <a:xfrm>
            <a:off x="-107687" y="1942483"/>
            <a:ext cx="2533650" cy="472822"/>
          </a:xfrm>
          <a:prstGeom prst="rect">
            <a:avLst/>
          </a:prstGeom>
          <a:solidFill>
            <a:srgbClr val="B6D5F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6" name="TextBox 5">
            <a:extLst>
              <a:ext uri="{FF2B5EF4-FFF2-40B4-BE49-F238E27FC236}">
                <a16:creationId xmlns:a16="http://schemas.microsoft.com/office/drawing/2014/main" id="{0283DFBE-5239-BD45-8280-2308F02A9EDF}"/>
              </a:ext>
            </a:extLst>
          </p:cNvPr>
          <p:cNvSpPr txBox="1"/>
          <p:nvPr/>
        </p:nvSpPr>
        <p:spPr>
          <a:xfrm>
            <a:off x="466909" y="1978839"/>
            <a:ext cx="191460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Aptos" panose="020B0004020202020204"/>
                <a:ea typeface="+mn-ea"/>
                <a:cs typeface="+mn-cs"/>
              </a:rPr>
              <a:t>Main Features</a:t>
            </a:r>
          </a:p>
        </p:txBody>
      </p:sp>
      <p:cxnSp>
        <p:nvCxnSpPr>
          <p:cNvPr id="9" name="Straight Connector 8">
            <a:extLst>
              <a:ext uri="{FF2B5EF4-FFF2-40B4-BE49-F238E27FC236}">
                <a16:creationId xmlns:a16="http://schemas.microsoft.com/office/drawing/2014/main" id="{747303F4-1911-5F80-0756-26CDBFBC3629}"/>
              </a:ext>
            </a:extLst>
          </p:cNvPr>
          <p:cNvCxnSpPr/>
          <p:nvPr/>
        </p:nvCxnSpPr>
        <p:spPr>
          <a:xfrm>
            <a:off x="362213" y="2524365"/>
            <a:ext cx="4678173" cy="0"/>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3901FA9A-4E91-C871-E125-81B814EF0D48}"/>
              </a:ext>
            </a:extLst>
          </p:cNvPr>
          <p:cNvSpPr txBox="1"/>
          <p:nvPr/>
        </p:nvSpPr>
        <p:spPr>
          <a:xfrm>
            <a:off x="325226" y="1032992"/>
            <a:ext cx="4219264" cy="73866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1" u="none" strike="noStrike" kern="1200" cap="none" spc="0" normalizeH="0" baseline="0" noProof="0">
                <a:ln>
                  <a:noFill/>
                </a:ln>
                <a:solidFill>
                  <a:prstClr val="black"/>
                </a:solidFill>
                <a:effectLst/>
                <a:uLnTx/>
                <a:uFillTx/>
                <a:ea typeface="+mn-ea"/>
                <a:cs typeface="Arial" panose="020B0604020202020204" pitchFamily="34" charset="0"/>
              </a:rPr>
              <a:t>Oscillating wave surge converters are optimized to enhance efficiency by maximizing the extraction of power from oceanic wave oscillations </a:t>
            </a:r>
          </a:p>
        </p:txBody>
      </p:sp>
      <p:sp>
        <p:nvSpPr>
          <p:cNvPr id="11" name="Rectangle 10">
            <a:extLst>
              <a:ext uri="{FF2B5EF4-FFF2-40B4-BE49-F238E27FC236}">
                <a16:creationId xmlns:a16="http://schemas.microsoft.com/office/drawing/2014/main" id="{EE823069-B97B-F0C7-F25A-4FD85D686BEB}"/>
              </a:ext>
            </a:extLst>
          </p:cNvPr>
          <p:cNvSpPr/>
          <p:nvPr/>
        </p:nvSpPr>
        <p:spPr>
          <a:xfrm>
            <a:off x="-126215" y="4710733"/>
            <a:ext cx="2533650" cy="472822"/>
          </a:xfrm>
          <a:prstGeom prst="rect">
            <a:avLst/>
          </a:prstGeom>
          <a:solidFill>
            <a:srgbClr val="B6D5F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12" name="TextBox 11">
            <a:extLst>
              <a:ext uri="{FF2B5EF4-FFF2-40B4-BE49-F238E27FC236}">
                <a16:creationId xmlns:a16="http://schemas.microsoft.com/office/drawing/2014/main" id="{A24A8A35-9D23-3BD9-AB5A-8B80217B5FE0}"/>
              </a:ext>
            </a:extLst>
          </p:cNvPr>
          <p:cNvSpPr txBox="1"/>
          <p:nvPr/>
        </p:nvSpPr>
        <p:spPr>
          <a:xfrm>
            <a:off x="448381" y="4747089"/>
            <a:ext cx="191460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Aptos" panose="020B0004020202020204"/>
                <a:ea typeface="+mn-ea"/>
                <a:cs typeface="+mn-cs"/>
              </a:rPr>
              <a:t>Cons</a:t>
            </a:r>
            <a:endParaRPr kumimoji="0" lang="en-GB" sz="1800" b="1" i="0" u="none" strike="noStrike" kern="1200" cap="none" spc="0" normalizeH="0" baseline="0" noProof="0">
              <a:ln>
                <a:noFill/>
              </a:ln>
              <a:solidFill>
                <a:prstClr val="black"/>
              </a:solidFill>
              <a:effectLst/>
              <a:uLnTx/>
              <a:uFillTx/>
              <a:latin typeface="Aptos" panose="020B0004020202020204"/>
              <a:ea typeface="+mn-ea"/>
              <a:cs typeface="+mn-cs"/>
            </a:endParaRPr>
          </a:p>
        </p:txBody>
      </p:sp>
      <p:cxnSp>
        <p:nvCxnSpPr>
          <p:cNvPr id="13" name="Straight Connector 12">
            <a:extLst>
              <a:ext uri="{FF2B5EF4-FFF2-40B4-BE49-F238E27FC236}">
                <a16:creationId xmlns:a16="http://schemas.microsoft.com/office/drawing/2014/main" id="{E183AE0A-DA29-D397-71B6-C5725C7AC2EA}"/>
              </a:ext>
            </a:extLst>
          </p:cNvPr>
          <p:cNvCxnSpPr/>
          <p:nvPr/>
        </p:nvCxnSpPr>
        <p:spPr>
          <a:xfrm>
            <a:off x="343685" y="5292615"/>
            <a:ext cx="4678173" cy="0"/>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863E174E-4C59-5445-7C80-4129C80B7FB9}"/>
              </a:ext>
            </a:extLst>
          </p:cNvPr>
          <p:cNvSpPr txBox="1"/>
          <p:nvPr/>
        </p:nvSpPr>
        <p:spPr>
          <a:xfrm>
            <a:off x="284435" y="2835580"/>
            <a:ext cx="4537477" cy="1754326"/>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b="0" i="0" u="none" strike="noStrike" kern="1200" cap="none" spc="0" normalizeH="0" baseline="0" noProof="0">
                <a:ln>
                  <a:noFill/>
                </a:ln>
                <a:solidFill>
                  <a:prstClr val="black"/>
                </a:solidFill>
                <a:effectLst/>
                <a:uLnTx/>
                <a:uFillTx/>
                <a:ea typeface="+mn-ea"/>
                <a:cs typeface="Arial" panose="020B0604020202020204" pitchFamily="34" charset="0"/>
              </a:rPr>
              <a:t>Modular design allows for scalability and ease of maintenance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b="0" i="0" u="none" strike="noStrike" kern="1200" cap="none" spc="0" normalizeH="0" baseline="0" noProof="0">
              <a:ln>
                <a:noFill/>
              </a:ln>
              <a:solidFill>
                <a:prstClr val="black"/>
              </a:solidFill>
              <a:effectLst/>
              <a:uLnTx/>
              <a:uFillTx/>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b="0" i="0" u="none" strike="noStrike" kern="1200" cap="none" spc="0" normalizeH="0" baseline="0" noProof="0">
                <a:ln>
                  <a:noFill/>
                </a:ln>
                <a:solidFill>
                  <a:prstClr val="black"/>
                </a:solidFill>
                <a:effectLst/>
                <a:uLnTx/>
                <a:uFillTx/>
                <a:ea typeface="+mn-ea"/>
                <a:cs typeface="Arial" panose="020B0604020202020204" pitchFamily="34" charset="0"/>
              </a:rPr>
              <a:t>Low maintenance requirements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b="0" i="0" u="none" strike="noStrike" kern="1200" cap="none" spc="0" normalizeH="0" baseline="0" noProof="0">
              <a:ln>
                <a:noFill/>
              </a:ln>
              <a:solidFill>
                <a:prstClr val="black"/>
              </a:solidFill>
              <a:effectLst/>
              <a:uLnTx/>
              <a:uFillTx/>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b="0" i="0" u="none" strike="noStrike" kern="1200" cap="none" spc="0" normalizeH="0" baseline="0" noProof="0">
                <a:ln>
                  <a:noFill/>
                </a:ln>
                <a:solidFill>
                  <a:prstClr val="black"/>
                </a:solidFill>
                <a:effectLst/>
                <a:uLnTx/>
                <a:uFillTx/>
                <a:ea typeface="+mn-ea"/>
                <a:cs typeface="Arial" panose="020B0604020202020204" pitchFamily="34" charset="0"/>
              </a:rPr>
              <a:t>Robust construction</a:t>
            </a:r>
          </a:p>
        </p:txBody>
      </p:sp>
      <p:sp>
        <p:nvSpPr>
          <p:cNvPr id="15" name="TextBox 14">
            <a:extLst>
              <a:ext uri="{FF2B5EF4-FFF2-40B4-BE49-F238E27FC236}">
                <a16:creationId xmlns:a16="http://schemas.microsoft.com/office/drawing/2014/main" id="{EAFD4364-EB19-6CC6-8C8A-D666CCFA33F4}"/>
              </a:ext>
            </a:extLst>
          </p:cNvPr>
          <p:cNvSpPr txBox="1"/>
          <p:nvPr/>
        </p:nvSpPr>
        <p:spPr>
          <a:xfrm>
            <a:off x="340480" y="5409711"/>
            <a:ext cx="4537477" cy="1477328"/>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b="0" i="0" u="none" strike="noStrike" kern="1200" cap="none" spc="0" normalizeH="0" baseline="0" noProof="0">
                <a:ln>
                  <a:noFill/>
                </a:ln>
                <a:solidFill>
                  <a:prstClr val="black"/>
                </a:solidFill>
                <a:effectLst/>
                <a:uLnTx/>
                <a:uFillTx/>
                <a:ea typeface="+mn-ea"/>
                <a:cs typeface="Arial" panose="020B0604020202020204" pitchFamily="34" charset="0"/>
              </a:rPr>
              <a:t>Reliability Concerns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b="0" i="0" u="none" strike="noStrike" kern="1200" cap="none" spc="0" normalizeH="0" baseline="0" noProof="0">
              <a:ln>
                <a:noFill/>
              </a:ln>
              <a:solidFill>
                <a:prstClr val="black"/>
              </a:solidFill>
              <a:effectLst/>
              <a:uLnTx/>
              <a:uFillTx/>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b="0" i="0" u="none" strike="noStrike" kern="1200" cap="none" spc="0" normalizeH="0" baseline="0" noProof="0">
                <a:ln>
                  <a:noFill/>
                </a:ln>
                <a:solidFill>
                  <a:prstClr val="black"/>
                </a:solidFill>
                <a:effectLst/>
                <a:uLnTx/>
                <a:uFillTx/>
                <a:ea typeface="+mn-ea"/>
                <a:cs typeface="Arial" panose="020B0604020202020204" pitchFamily="34" charset="0"/>
              </a:rPr>
              <a:t>Anchoring Complexity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b="0" i="0" u="none" strike="noStrike" kern="1200" cap="none" spc="0" normalizeH="0" baseline="0" noProof="0">
              <a:ln>
                <a:noFill/>
              </a:ln>
              <a:solidFill>
                <a:prstClr val="black"/>
              </a:solidFill>
              <a:effectLst/>
              <a:uLnTx/>
              <a:uFillTx/>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b="0" i="0" u="none" strike="noStrike" kern="1200" cap="none" spc="0" normalizeH="0" baseline="0" noProof="0">
                <a:ln>
                  <a:noFill/>
                </a:ln>
                <a:solidFill>
                  <a:prstClr val="black"/>
                </a:solidFill>
                <a:effectLst/>
                <a:uLnTx/>
                <a:uFillTx/>
                <a:ea typeface="+mn-ea"/>
                <a:cs typeface="Arial" panose="020B0604020202020204" pitchFamily="34" charset="0"/>
              </a:rPr>
              <a:t>Environmental Impact</a:t>
            </a:r>
            <a:endParaRPr kumimoji="0" lang="en-GB" b="0" i="0" u="none" strike="noStrike" kern="1200" cap="none" spc="0" normalizeH="0" baseline="0" noProof="0">
              <a:ln>
                <a:noFill/>
              </a:ln>
              <a:solidFill>
                <a:prstClr val="black"/>
              </a:solidFill>
              <a:effectLst/>
              <a:uLnTx/>
              <a:uFillTx/>
              <a:ea typeface="+mn-ea"/>
              <a:cs typeface="+mn-cs"/>
            </a:endParaRPr>
          </a:p>
        </p:txBody>
      </p:sp>
      <p:grpSp>
        <p:nvGrpSpPr>
          <p:cNvPr id="18" name="Group 17">
            <a:extLst>
              <a:ext uri="{FF2B5EF4-FFF2-40B4-BE49-F238E27FC236}">
                <a16:creationId xmlns:a16="http://schemas.microsoft.com/office/drawing/2014/main" id="{A2857B2B-0F48-87BC-0215-F655180FB946}"/>
              </a:ext>
            </a:extLst>
          </p:cNvPr>
          <p:cNvGrpSpPr/>
          <p:nvPr/>
        </p:nvGrpSpPr>
        <p:grpSpPr>
          <a:xfrm>
            <a:off x="6682630" y="1396472"/>
            <a:ext cx="4649401" cy="3550672"/>
            <a:chOff x="7486963" y="1296787"/>
            <a:chExt cx="4649401" cy="3550672"/>
          </a:xfrm>
        </p:grpSpPr>
        <p:pic>
          <p:nvPicPr>
            <p:cNvPr id="31" name="Picture 30">
              <a:extLst>
                <a:ext uri="{FF2B5EF4-FFF2-40B4-BE49-F238E27FC236}">
                  <a16:creationId xmlns:a16="http://schemas.microsoft.com/office/drawing/2014/main" id="{0605DC7B-516D-3F5F-3C65-A3D357614B9D}"/>
                </a:ext>
              </a:extLst>
            </p:cNvPr>
            <p:cNvPicPr>
              <a:picLocks noChangeAspect="1"/>
            </p:cNvPicPr>
            <p:nvPr/>
          </p:nvPicPr>
          <p:blipFill>
            <a:blip r:embed="rId3"/>
            <a:stretch>
              <a:fillRect/>
            </a:stretch>
          </p:blipFill>
          <p:spPr>
            <a:xfrm>
              <a:off x="7486963" y="1296787"/>
              <a:ext cx="4649401" cy="3550672"/>
            </a:xfrm>
            <a:prstGeom prst="rect">
              <a:avLst/>
            </a:prstGeom>
            <a:ln>
              <a:noFill/>
            </a:ln>
            <a:effectLst>
              <a:outerShdw blurRad="292100" dist="139700" dir="2700000" algn="tl" rotWithShape="0">
                <a:srgbClr val="333333">
                  <a:alpha val="65000"/>
                </a:srgbClr>
              </a:outerShdw>
            </a:effectLst>
          </p:spPr>
        </p:pic>
        <p:sp>
          <p:nvSpPr>
            <p:cNvPr id="4" name="TextBox 3">
              <a:extLst>
                <a:ext uri="{FF2B5EF4-FFF2-40B4-BE49-F238E27FC236}">
                  <a16:creationId xmlns:a16="http://schemas.microsoft.com/office/drawing/2014/main" id="{E14F7044-EDBA-644D-FBFC-94AD06CB5A01}"/>
                </a:ext>
              </a:extLst>
            </p:cNvPr>
            <p:cNvSpPr txBox="1"/>
            <p:nvPr/>
          </p:nvSpPr>
          <p:spPr>
            <a:xfrm>
              <a:off x="9391338" y="1296787"/>
              <a:ext cx="1622102" cy="307777"/>
            </a:xfrm>
            <a:prstGeom prst="rect">
              <a:avLst/>
            </a:prstGeom>
            <a:solidFill>
              <a:schemeClr val="bg1"/>
            </a:solidFill>
            <a:ln>
              <a:solidFill>
                <a:schemeClr val="bg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Aptos" panose="020B0004020202020204"/>
                  <a:ea typeface="+mn-ea"/>
                  <a:cs typeface="+mn-cs"/>
                </a:rPr>
                <a:t>Wave Propagation</a:t>
              </a:r>
            </a:p>
          </p:txBody>
        </p:sp>
        <p:sp>
          <p:nvSpPr>
            <p:cNvPr id="21" name="Rectangle 20">
              <a:extLst>
                <a:ext uri="{FF2B5EF4-FFF2-40B4-BE49-F238E27FC236}">
                  <a16:creationId xmlns:a16="http://schemas.microsoft.com/office/drawing/2014/main" id="{63383044-4ADE-A6EF-88EB-DBFF3A60603F}"/>
                </a:ext>
              </a:extLst>
            </p:cNvPr>
            <p:cNvSpPr/>
            <p:nvPr/>
          </p:nvSpPr>
          <p:spPr>
            <a:xfrm>
              <a:off x="9024061" y="1596453"/>
              <a:ext cx="1484044" cy="92791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19" name="Arrow: Left 18">
              <a:extLst>
                <a:ext uri="{FF2B5EF4-FFF2-40B4-BE49-F238E27FC236}">
                  <a16:creationId xmlns:a16="http://schemas.microsoft.com/office/drawing/2014/main" id="{6646D651-7601-A486-A575-75BF343277DE}"/>
                </a:ext>
              </a:extLst>
            </p:cNvPr>
            <p:cNvSpPr/>
            <p:nvPr/>
          </p:nvSpPr>
          <p:spPr>
            <a:xfrm rot="17264225">
              <a:off x="9490275" y="2046037"/>
              <a:ext cx="756295" cy="181130"/>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23" name="Arrow: Left 22">
              <a:extLst>
                <a:ext uri="{FF2B5EF4-FFF2-40B4-BE49-F238E27FC236}">
                  <a16:creationId xmlns:a16="http://schemas.microsoft.com/office/drawing/2014/main" id="{0F67F380-84D0-EAEB-6C50-8B874A477B91}"/>
                </a:ext>
              </a:extLst>
            </p:cNvPr>
            <p:cNvSpPr/>
            <p:nvPr/>
          </p:nvSpPr>
          <p:spPr>
            <a:xfrm rot="17264225">
              <a:off x="9820432" y="2128757"/>
              <a:ext cx="756295" cy="181130"/>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24" name="Arrow: Left 23">
              <a:extLst>
                <a:ext uri="{FF2B5EF4-FFF2-40B4-BE49-F238E27FC236}">
                  <a16:creationId xmlns:a16="http://schemas.microsoft.com/office/drawing/2014/main" id="{8E800BD5-846D-C626-8EB3-85C305E391E4}"/>
                </a:ext>
              </a:extLst>
            </p:cNvPr>
            <p:cNvSpPr/>
            <p:nvPr/>
          </p:nvSpPr>
          <p:spPr>
            <a:xfrm rot="17264225">
              <a:off x="9177532" y="1956326"/>
              <a:ext cx="756295" cy="181130"/>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25" name="Rectangle 24">
              <a:extLst>
                <a:ext uri="{FF2B5EF4-FFF2-40B4-BE49-F238E27FC236}">
                  <a16:creationId xmlns:a16="http://schemas.microsoft.com/office/drawing/2014/main" id="{42ED7231-661F-D28F-1543-11FB79A31711}"/>
                </a:ext>
              </a:extLst>
            </p:cNvPr>
            <p:cNvSpPr/>
            <p:nvPr/>
          </p:nvSpPr>
          <p:spPr>
            <a:xfrm>
              <a:off x="10939463" y="3222885"/>
              <a:ext cx="1045173" cy="36933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26" name="Rectangle 25">
              <a:extLst>
                <a:ext uri="{FF2B5EF4-FFF2-40B4-BE49-F238E27FC236}">
                  <a16:creationId xmlns:a16="http://schemas.microsoft.com/office/drawing/2014/main" id="{4AAC3983-FA82-3009-E2C0-E20C986B3538}"/>
                </a:ext>
              </a:extLst>
            </p:cNvPr>
            <p:cNvSpPr/>
            <p:nvPr/>
          </p:nvSpPr>
          <p:spPr>
            <a:xfrm>
              <a:off x="10186151" y="3249786"/>
              <a:ext cx="643774" cy="26317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27" name="Rectangle 26">
              <a:extLst>
                <a:ext uri="{FF2B5EF4-FFF2-40B4-BE49-F238E27FC236}">
                  <a16:creationId xmlns:a16="http://schemas.microsoft.com/office/drawing/2014/main" id="{9592F5F5-F903-1932-68D4-8D1FF938CEAE}"/>
                </a:ext>
              </a:extLst>
            </p:cNvPr>
            <p:cNvSpPr/>
            <p:nvPr/>
          </p:nvSpPr>
          <p:spPr>
            <a:xfrm>
              <a:off x="7675033" y="3644901"/>
              <a:ext cx="796925" cy="31679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28" name="Rectangle 27">
              <a:extLst>
                <a:ext uri="{FF2B5EF4-FFF2-40B4-BE49-F238E27FC236}">
                  <a16:creationId xmlns:a16="http://schemas.microsoft.com/office/drawing/2014/main" id="{F385E8ED-BFAF-5C22-1022-23DA6DFED7AE}"/>
                </a:ext>
              </a:extLst>
            </p:cNvPr>
            <p:cNvSpPr/>
            <p:nvPr/>
          </p:nvSpPr>
          <p:spPr>
            <a:xfrm>
              <a:off x="8521700" y="3712744"/>
              <a:ext cx="796925" cy="31679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cxnSp>
          <p:nvCxnSpPr>
            <p:cNvPr id="32" name="Straight Arrow Connector 31">
              <a:extLst>
                <a:ext uri="{FF2B5EF4-FFF2-40B4-BE49-F238E27FC236}">
                  <a16:creationId xmlns:a16="http://schemas.microsoft.com/office/drawing/2014/main" id="{E7654254-1032-C20C-9AC4-97B4C27A9C1B}"/>
                </a:ext>
              </a:extLst>
            </p:cNvPr>
            <p:cNvCxnSpPr>
              <a:cxnSpLocks/>
            </p:cNvCxnSpPr>
            <p:nvPr/>
          </p:nvCxnSpPr>
          <p:spPr>
            <a:xfrm>
              <a:off x="8175625" y="3778250"/>
              <a:ext cx="1460921" cy="358775"/>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35" name="TextBox 34">
              <a:extLst>
                <a:ext uri="{FF2B5EF4-FFF2-40B4-BE49-F238E27FC236}">
                  <a16:creationId xmlns:a16="http://schemas.microsoft.com/office/drawing/2014/main" id="{24545A68-C3A3-7C1A-B6EA-7A47E316D337}"/>
                </a:ext>
              </a:extLst>
            </p:cNvPr>
            <p:cNvSpPr txBox="1"/>
            <p:nvPr/>
          </p:nvSpPr>
          <p:spPr>
            <a:xfrm>
              <a:off x="7614570" y="3613058"/>
              <a:ext cx="586105" cy="276999"/>
            </a:xfrm>
            <a:prstGeom prst="rect">
              <a:avLst/>
            </a:prstGeom>
            <a:solidFill>
              <a:schemeClr val="bg1"/>
            </a:solidFill>
            <a:ln>
              <a:solidFill>
                <a:schemeClr val="bg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ptos" panose="020B0004020202020204"/>
                  <a:ea typeface="+mn-ea"/>
                  <a:cs typeface="+mn-cs"/>
                </a:rPr>
                <a:t>Hinge</a:t>
              </a:r>
            </a:p>
          </p:txBody>
        </p:sp>
        <p:sp>
          <p:nvSpPr>
            <p:cNvPr id="36" name="TextBox 35">
              <a:extLst>
                <a:ext uri="{FF2B5EF4-FFF2-40B4-BE49-F238E27FC236}">
                  <a16:creationId xmlns:a16="http://schemas.microsoft.com/office/drawing/2014/main" id="{1F471061-2BA2-3FA2-3614-2555AC8968E6}"/>
                </a:ext>
              </a:extLst>
            </p:cNvPr>
            <p:cNvSpPr txBox="1"/>
            <p:nvPr/>
          </p:nvSpPr>
          <p:spPr>
            <a:xfrm>
              <a:off x="11114690" y="3173421"/>
              <a:ext cx="586105" cy="276999"/>
            </a:xfrm>
            <a:prstGeom prst="rect">
              <a:avLst/>
            </a:prstGeom>
            <a:solidFill>
              <a:schemeClr val="bg1"/>
            </a:solidFill>
            <a:ln>
              <a:solidFill>
                <a:schemeClr val="bg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ptos" panose="020B0004020202020204"/>
                  <a:ea typeface="+mn-ea"/>
                  <a:cs typeface="+mn-cs"/>
                </a:rPr>
                <a:t>Flap</a:t>
              </a:r>
            </a:p>
          </p:txBody>
        </p:sp>
        <p:cxnSp>
          <p:nvCxnSpPr>
            <p:cNvPr id="37" name="Straight Arrow Connector 36">
              <a:extLst>
                <a:ext uri="{FF2B5EF4-FFF2-40B4-BE49-F238E27FC236}">
                  <a16:creationId xmlns:a16="http://schemas.microsoft.com/office/drawing/2014/main" id="{79B910D8-3EDB-5BE6-4F1F-967C652B4E24}"/>
                </a:ext>
              </a:extLst>
            </p:cNvPr>
            <p:cNvCxnSpPr>
              <a:cxnSpLocks/>
              <a:stCxn id="36" idx="1"/>
            </p:cNvCxnSpPr>
            <p:nvPr/>
          </p:nvCxnSpPr>
          <p:spPr>
            <a:xfrm flipH="1">
              <a:off x="10647252" y="3311921"/>
              <a:ext cx="467438" cy="69453"/>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40" name="TextBox 39">
              <a:extLst>
                <a:ext uri="{FF2B5EF4-FFF2-40B4-BE49-F238E27FC236}">
                  <a16:creationId xmlns:a16="http://schemas.microsoft.com/office/drawing/2014/main" id="{21170DF1-E3EE-AAFF-42DD-5AC92D7F8914}"/>
                </a:ext>
              </a:extLst>
            </p:cNvPr>
            <p:cNvSpPr txBox="1"/>
            <p:nvPr/>
          </p:nvSpPr>
          <p:spPr>
            <a:xfrm>
              <a:off x="7575751" y="4383431"/>
              <a:ext cx="855567" cy="253916"/>
            </a:xfrm>
            <a:prstGeom prst="rect">
              <a:avLst/>
            </a:prstGeom>
            <a:solidFill>
              <a:schemeClr val="bg1"/>
            </a:solidFill>
            <a:ln>
              <a:solidFill>
                <a:schemeClr val="bg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Aptos" panose="020B0004020202020204"/>
                  <a:ea typeface="+mn-ea"/>
                  <a:cs typeface="+mn-cs"/>
                </a:rPr>
                <a:t>Foundation</a:t>
              </a:r>
            </a:p>
          </p:txBody>
        </p:sp>
        <p:cxnSp>
          <p:nvCxnSpPr>
            <p:cNvPr id="41" name="Straight Arrow Connector 40">
              <a:extLst>
                <a:ext uri="{FF2B5EF4-FFF2-40B4-BE49-F238E27FC236}">
                  <a16:creationId xmlns:a16="http://schemas.microsoft.com/office/drawing/2014/main" id="{EAD85069-0A13-0594-B70C-A1563AA4C282}"/>
                </a:ext>
              </a:extLst>
            </p:cNvPr>
            <p:cNvCxnSpPr>
              <a:cxnSpLocks/>
            </p:cNvCxnSpPr>
            <p:nvPr/>
          </p:nvCxnSpPr>
          <p:spPr>
            <a:xfrm flipV="1">
              <a:off x="8431318" y="4424680"/>
              <a:ext cx="539962" cy="91440"/>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7485367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6CD818-1A9D-E267-8582-7D6984B75217}"/>
            </a:ext>
          </a:extLst>
        </p:cNvPr>
        <p:cNvGrpSpPr/>
        <p:nvPr/>
      </p:nvGrpSpPr>
      <p:grpSpPr>
        <a:xfrm>
          <a:off x="0" y="0"/>
          <a:ext cx="0" cy="0"/>
          <a:chOff x="0" y="0"/>
          <a:chExt cx="0" cy="0"/>
        </a:xfrm>
      </p:grpSpPr>
      <p:sp>
        <p:nvSpPr>
          <p:cNvPr id="8" name="Wave 7">
            <a:extLst>
              <a:ext uri="{FF2B5EF4-FFF2-40B4-BE49-F238E27FC236}">
                <a16:creationId xmlns:a16="http://schemas.microsoft.com/office/drawing/2014/main" id="{DCBB0BF8-907A-B9EE-B5AF-3F46679F2FB3}"/>
              </a:ext>
            </a:extLst>
          </p:cNvPr>
          <p:cNvSpPr/>
          <p:nvPr/>
        </p:nvSpPr>
        <p:spPr>
          <a:xfrm rot="5400000" flipV="1">
            <a:off x="6155188" y="-1278684"/>
            <a:ext cx="6997701" cy="9275672"/>
          </a:xfrm>
          <a:prstGeom prst="wave">
            <a:avLst>
              <a:gd name="adj1" fmla="val 6269"/>
              <a:gd name="adj2" fmla="val 0"/>
            </a:avLst>
          </a:prstGeom>
          <a:solidFill>
            <a:srgbClr val="13587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14" name="Rectangle 13">
            <a:extLst>
              <a:ext uri="{FF2B5EF4-FFF2-40B4-BE49-F238E27FC236}">
                <a16:creationId xmlns:a16="http://schemas.microsoft.com/office/drawing/2014/main" id="{0EC06322-A0C0-CF90-249F-63CEB45098DF}"/>
              </a:ext>
            </a:extLst>
          </p:cNvPr>
          <p:cNvSpPr/>
          <p:nvPr/>
        </p:nvSpPr>
        <p:spPr>
          <a:xfrm>
            <a:off x="219386" y="1096945"/>
            <a:ext cx="4464998" cy="640329"/>
          </a:xfrm>
          <a:prstGeom prst="rect">
            <a:avLst/>
          </a:prstGeom>
          <a:solidFill>
            <a:schemeClr val="accent1">
              <a:alpha val="6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2" name="Rectangle 1">
            <a:extLst>
              <a:ext uri="{FF2B5EF4-FFF2-40B4-BE49-F238E27FC236}">
                <a16:creationId xmlns:a16="http://schemas.microsoft.com/office/drawing/2014/main" id="{2C7F04A6-EE39-0C9F-561B-199075D9C0D4}"/>
              </a:ext>
            </a:extLst>
          </p:cNvPr>
          <p:cNvSpPr/>
          <p:nvPr/>
        </p:nvSpPr>
        <p:spPr>
          <a:xfrm>
            <a:off x="-95943" y="419755"/>
            <a:ext cx="4917855" cy="472822"/>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7" name="TextBox 6">
            <a:extLst>
              <a:ext uri="{FF2B5EF4-FFF2-40B4-BE49-F238E27FC236}">
                <a16:creationId xmlns:a16="http://schemas.microsoft.com/office/drawing/2014/main" id="{D8160DB4-7A14-100A-C120-F4A0908303BD}"/>
              </a:ext>
            </a:extLst>
          </p:cNvPr>
          <p:cNvSpPr txBox="1"/>
          <p:nvPr/>
        </p:nvSpPr>
        <p:spPr>
          <a:xfrm>
            <a:off x="0" y="23153"/>
            <a:ext cx="490416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Aptos" panose="020B0004020202020204"/>
                <a:ea typeface="+mn-ea"/>
                <a:cs typeface="+mn-cs"/>
              </a:rPr>
              <a:t>CONCEPT DESIGN II</a:t>
            </a:r>
          </a:p>
        </p:txBody>
      </p:sp>
      <p:sp>
        <p:nvSpPr>
          <p:cNvPr id="5" name="Rectangle 4">
            <a:extLst>
              <a:ext uri="{FF2B5EF4-FFF2-40B4-BE49-F238E27FC236}">
                <a16:creationId xmlns:a16="http://schemas.microsoft.com/office/drawing/2014/main" id="{D1885D8F-73BC-9894-D041-B41D8DC6E798}"/>
              </a:ext>
            </a:extLst>
          </p:cNvPr>
          <p:cNvSpPr/>
          <p:nvPr/>
        </p:nvSpPr>
        <p:spPr>
          <a:xfrm>
            <a:off x="-107687" y="1942483"/>
            <a:ext cx="2533650" cy="472822"/>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6" name="TextBox 5">
            <a:extLst>
              <a:ext uri="{FF2B5EF4-FFF2-40B4-BE49-F238E27FC236}">
                <a16:creationId xmlns:a16="http://schemas.microsoft.com/office/drawing/2014/main" id="{0283DFBE-5239-BD45-8280-2308F02A9EDF}"/>
              </a:ext>
            </a:extLst>
          </p:cNvPr>
          <p:cNvSpPr txBox="1"/>
          <p:nvPr/>
        </p:nvSpPr>
        <p:spPr>
          <a:xfrm>
            <a:off x="466909" y="1978839"/>
            <a:ext cx="191460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Aptos" panose="020B0004020202020204"/>
                <a:ea typeface="+mn-ea"/>
                <a:cs typeface="+mn-cs"/>
              </a:rPr>
              <a:t>Main Features</a:t>
            </a:r>
          </a:p>
        </p:txBody>
      </p:sp>
      <p:cxnSp>
        <p:nvCxnSpPr>
          <p:cNvPr id="9" name="Straight Connector 8">
            <a:extLst>
              <a:ext uri="{FF2B5EF4-FFF2-40B4-BE49-F238E27FC236}">
                <a16:creationId xmlns:a16="http://schemas.microsoft.com/office/drawing/2014/main" id="{747303F4-1911-5F80-0756-26CDBFBC3629}"/>
              </a:ext>
            </a:extLst>
          </p:cNvPr>
          <p:cNvCxnSpPr/>
          <p:nvPr/>
        </p:nvCxnSpPr>
        <p:spPr>
          <a:xfrm>
            <a:off x="362213" y="2524365"/>
            <a:ext cx="4678173" cy="0"/>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3901FA9A-4E91-C871-E125-81B814EF0D48}"/>
              </a:ext>
            </a:extLst>
          </p:cNvPr>
          <p:cNvSpPr txBox="1"/>
          <p:nvPr/>
        </p:nvSpPr>
        <p:spPr>
          <a:xfrm>
            <a:off x="174936" y="1164126"/>
            <a:ext cx="4464998"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1" u="none" strike="noStrike" kern="1200" cap="none" spc="0" normalizeH="0" baseline="0" noProof="0">
                <a:ln>
                  <a:noFill/>
                </a:ln>
                <a:solidFill>
                  <a:prstClr val="black"/>
                </a:solidFill>
                <a:effectLst/>
                <a:uLnTx/>
                <a:uFillTx/>
                <a:ea typeface="+mn-ea"/>
                <a:cs typeface="Arial" panose="020B0604020202020204" pitchFamily="34" charset="0"/>
              </a:rPr>
              <a:t>A heaving buoy point absorber that captures energy using the oceans waves.</a:t>
            </a:r>
          </a:p>
        </p:txBody>
      </p:sp>
      <p:sp>
        <p:nvSpPr>
          <p:cNvPr id="11" name="Rectangle 10">
            <a:extLst>
              <a:ext uri="{FF2B5EF4-FFF2-40B4-BE49-F238E27FC236}">
                <a16:creationId xmlns:a16="http://schemas.microsoft.com/office/drawing/2014/main" id="{EE823069-B97B-F0C7-F25A-4FD85D686BEB}"/>
              </a:ext>
            </a:extLst>
          </p:cNvPr>
          <p:cNvSpPr/>
          <p:nvPr/>
        </p:nvSpPr>
        <p:spPr>
          <a:xfrm>
            <a:off x="-126215" y="4710733"/>
            <a:ext cx="2533650" cy="472822"/>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12" name="TextBox 11">
            <a:extLst>
              <a:ext uri="{FF2B5EF4-FFF2-40B4-BE49-F238E27FC236}">
                <a16:creationId xmlns:a16="http://schemas.microsoft.com/office/drawing/2014/main" id="{A24A8A35-9D23-3BD9-AB5A-8B80217B5FE0}"/>
              </a:ext>
            </a:extLst>
          </p:cNvPr>
          <p:cNvSpPr txBox="1"/>
          <p:nvPr/>
        </p:nvSpPr>
        <p:spPr>
          <a:xfrm>
            <a:off x="448381" y="4747089"/>
            <a:ext cx="191460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Aptos" panose="020B0004020202020204"/>
                <a:ea typeface="+mn-ea"/>
                <a:cs typeface="+mn-cs"/>
              </a:rPr>
              <a:t>Cons</a:t>
            </a:r>
            <a:endParaRPr kumimoji="0" lang="en-GB" sz="1800" b="1" i="0" u="none" strike="noStrike" kern="1200" cap="none" spc="0" normalizeH="0" baseline="0" noProof="0">
              <a:ln>
                <a:noFill/>
              </a:ln>
              <a:solidFill>
                <a:prstClr val="black"/>
              </a:solidFill>
              <a:effectLst/>
              <a:uLnTx/>
              <a:uFillTx/>
              <a:latin typeface="Aptos" panose="020B0004020202020204"/>
              <a:ea typeface="+mn-ea"/>
              <a:cs typeface="+mn-cs"/>
            </a:endParaRPr>
          </a:p>
        </p:txBody>
      </p:sp>
      <p:cxnSp>
        <p:nvCxnSpPr>
          <p:cNvPr id="13" name="Straight Connector 12">
            <a:extLst>
              <a:ext uri="{FF2B5EF4-FFF2-40B4-BE49-F238E27FC236}">
                <a16:creationId xmlns:a16="http://schemas.microsoft.com/office/drawing/2014/main" id="{E183AE0A-DA29-D397-71B6-C5725C7AC2EA}"/>
              </a:ext>
            </a:extLst>
          </p:cNvPr>
          <p:cNvCxnSpPr/>
          <p:nvPr/>
        </p:nvCxnSpPr>
        <p:spPr>
          <a:xfrm>
            <a:off x="343685" y="5292615"/>
            <a:ext cx="4678173" cy="0"/>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863E174E-4C59-5445-7C80-4129C80B7FB9}"/>
              </a:ext>
            </a:extLst>
          </p:cNvPr>
          <p:cNvSpPr txBox="1"/>
          <p:nvPr/>
        </p:nvSpPr>
        <p:spPr>
          <a:xfrm>
            <a:off x="299975" y="2925052"/>
            <a:ext cx="4537477" cy="1477328"/>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b="0" i="0" u="none" strike="noStrike" kern="1200" cap="none" spc="0" normalizeH="0" baseline="0" noProof="0">
                <a:ln>
                  <a:noFill/>
                </a:ln>
                <a:solidFill>
                  <a:prstClr val="black"/>
                </a:solidFill>
                <a:effectLst/>
                <a:uLnTx/>
                <a:uFillTx/>
                <a:ea typeface="+mn-ea"/>
                <a:cs typeface="Arial" panose="020B0604020202020204" pitchFamily="34" charset="0"/>
              </a:rPr>
              <a:t>Multi-directional energy capture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b="0" i="0" u="none" strike="noStrike" kern="1200" cap="none" spc="0" normalizeH="0" baseline="0" noProof="0">
              <a:ln>
                <a:noFill/>
              </a:ln>
              <a:solidFill>
                <a:prstClr val="black"/>
              </a:solidFill>
              <a:effectLst/>
              <a:uLnTx/>
              <a:uFillTx/>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b="0" i="0" u="none" strike="noStrike" kern="1200" cap="none" spc="0" normalizeH="0" baseline="0" noProof="0">
                <a:ln>
                  <a:noFill/>
                </a:ln>
                <a:solidFill>
                  <a:prstClr val="black"/>
                </a:solidFill>
                <a:effectLst/>
                <a:uLnTx/>
                <a:uFillTx/>
                <a:ea typeface="+mn-ea"/>
                <a:cs typeface="Arial" panose="020B0604020202020204" pitchFamily="34" charset="0"/>
              </a:rPr>
              <a:t>Constant power output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b="0" i="0" u="none" strike="noStrike" kern="1200" cap="none" spc="0" normalizeH="0" baseline="0" noProof="0">
              <a:ln>
                <a:noFill/>
              </a:ln>
              <a:solidFill>
                <a:prstClr val="black"/>
              </a:solidFill>
              <a:effectLst/>
              <a:uLnTx/>
              <a:uFillTx/>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b="0" i="0" u="none" strike="noStrike" kern="1200" cap="none" spc="0" normalizeH="0" baseline="0" noProof="0">
                <a:ln>
                  <a:noFill/>
                </a:ln>
                <a:solidFill>
                  <a:prstClr val="black"/>
                </a:solidFill>
                <a:effectLst/>
                <a:uLnTx/>
                <a:uFillTx/>
                <a:ea typeface="+mn-ea"/>
                <a:cs typeface="Arial" panose="020B0604020202020204" pitchFamily="34" charset="0"/>
              </a:rPr>
              <a:t>Scalable</a:t>
            </a:r>
          </a:p>
        </p:txBody>
      </p:sp>
      <p:sp>
        <p:nvSpPr>
          <p:cNvPr id="15" name="TextBox 14">
            <a:extLst>
              <a:ext uri="{FF2B5EF4-FFF2-40B4-BE49-F238E27FC236}">
                <a16:creationId xmlns:a16="http://schemas.microsoft.com/office/drawing/2014/main" id="{EAFD4364-EB19-6CC6-8C8A-D666CCFA33F4}"/>
              </a:ext>
            </a:extLst>
          </p:cNvPr>
          <p:cNvSpPr txBox="1"/>
          <p:nvPr/>
        </p:nvSpPr>
        <p:spPr>
          <a:xfrm>
            <a:off x="340480" y="5409711"/>
            <a:ext cx="4537477" cy="1477328"/>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b="0" i="0" u="none" strike="noStrike" kern="1200" cap="none" spc="0" normalizeH="0" baseline="0" noProof="0">
                <a:ln>
                  <a:noFill/>
                </a:ln>
                <a:solidFill>
                  <a:prstClr val="black"/>
                </a:solidFill>
                <a:effectLst/>
                <a:uLnTx/>
                <a:uFillTx/>
                <a:ea typeface="+mn-ea"/>
                <a:cs typeface="Arial" panose="020B0604020202020204" pitchFamily="34" charset="0"/>
              </a:rPr>
              <a:t>High cost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b="0" i="0" u="none" strike="noStrike" kern="1200" cap="none" spc="0" normalizeH="0" baseline="0" noProof="0">
              <a:ln>
                <a:noFill/>
              </a:ln>
              <a:solidFill>
                <a:prstClr val="black"/>
              </a:solidFill>
              <a:effectLst/>
              <a:uLnTx/>
              <a:uFillTx/>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b="0" i="0" u="none" strike="noStrike" kern="1200" cap="none" spc="0" normalizeH="0" baseline="0" noProof="0">
                <a:ln>
                  <a:noFill/>
                </a:ln>
                <a:solidFill>
                  <a:prstClr val="black"/>
                </a:solidFill>
                <a:effectLst/>
                <a:uLnTx/>
                <a:uFillTx/>
                <a:ea typeface="+mn-ea"/>
                <a:cs typeface="Arial" panose="020B0604020202020204" pitchFamily="34" charset="0"/>
              </a:rPr>
              <a:t>Challenging maintenance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b="0" i="0" u="none" strike="noStrike" kern="1200" cap="none" spc="0" normalizeH="0" baseline="0" noProof="0">
              <a:ln>
                <a:noFill/>
              </a:ln>
              <a:solidFill>
                <a:prstClr val="black"/>
              </a:solidFill>
              <a:effectLst/>
              <a:uLnTx/>
              <a:uFillTx/>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b="0" i="0" u="none" strike="noStrike" kern="1200" cap="none" spc="0" normalizeH="0" baseline="0" noProof="0">
                <a:ln>
                  <a:noFill/>
                </a:ln>
                <a:solidFill>
                  <a:prstClr val="black"/>
                </a:solidFill>
                <a:effectLst/>
                <a:uLnTx/>
                <a:uFillTx/>
                <a:ea typeface="+mn-ea"/>
                <a:cs typeface="Arial" panose="020B0604020202020204" pitchFamily="34" charset="0"/>
              </a:rPr>
              <a:t>Site-specific</a:t>
            </a:r>
            <a:endParaRPr kumimoji="0" lang="en-GB" b="0" i="0" u="none" strike="noStrike" kern="1200" cap="none" spc="0" normalizeH="0" baseline="0" noProof="0">
              <a:ln>
                <a:noFill/>
              </a:ln>
              <a:solidFill>
                <a:prstClr val="black"/>
              </a:solidFill>
              <a:effectLst/>
              <a:uLnTx/>
              <a:uFillTx/>
              <a:ea typeface="+mn-ea"/>
              <a:cs typeface="+mn-cs"/>
            </a:endParaRPr>
          </a:p>
        </p:txBody>
      </p:sp>
      <p:pic>
        <p:nvPicPr>
          <p:cNvPr id="17" name="Picture 16" descr="A blue and yellow object with a blue and yellow design&#10;&#10;Description automatically generated with medium confidence">
            <a:extLst>
              <a:ext uri="{FF2B5EF4-FFF2-40B4-BE49-F238E27FC236}">
                <a16:creationId xmlns:a16="http://schemas.microsoft.com/office/drawing/2014/main" id="{AC9694F1-7FCC-7D98-AD5C-8F21310BAC64}"/>
              </a:ext>
            </a:extLst>
          </p:cNvPr>
          <p:cNvPicPr>
            <a:picLocks noChangeAspect="1"/>
          </p:cNvPicPr>
          <p:nvPr/>
        </p:nvPicPr>
        <p:blipFill rotWithShape="1">
          <a:blip r:embed="rId3">
            <a:extLst>
              <a:ext uri="{28A0092B-C50C-407E-A947-70E740481C1C}">
                <a14:useLocalDpi xmlns:a14="http://schemas.microsoft.com/office/drawing/2010/main" val="0"/>
              </a:ext>
            </a:extLst>
          </a:blip>
          <a:srcRect l="8863" t="1048" r="22374" b="3955"/>
          <a:stretch/>
        </p:blipFill>
        <p:spPr>
          <a:xfrm>
            <a:off x="7817403" y="933969"/>
            <a:ext cx="3921082" cy="5175682"/>
          </a:xfrm>
          <a:prstGeom prst="rect">
            <a:avLst/>
          </a:prstGeom>
        </p:spPr>
      </p:pic>
      <p:cxnSp>
        <p:nvCxnSpPr>
          <p:cNvPr id="21" name="Straight Arrow Connector 20">
            <a:extLst>
              <a:ext uri="{FF2B5EF4-FFF2-40B4-BE49-F238E27FC236}">
                <a16:creationId xmlns:a16="http://schemas.microsoft.com/office/drawing/2014/main" id="{38983DEB-8E13-27CE-8E58-5FA6ABDF0D79}"/>
              </a:ext>
            </a:extLst>
          </p:cNvPr>
          <p:cNvCxnSpPr>
            <a:cxnSpLocks/>
          </p:cNvCxnSpPr>
          <p:nvPr/>
        </p:nvCxnSpPr>
        <p:spPr>
          <a:xfrm flipH="1">
            <a:off x="10129999" y="2022662"/>
            <a:ext cx="723900" cy="11038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2" name="TextBox 21">
            <a:extLst>
              <a:ext uri="{FF2B5EF4-FFF2-40B4-BE49-F238E27FC236}">
                <a16:creationId xmlns:a16="http://schemas.microsoft.com/office/drawing/2014/main" id="{75EDDE9C-4DE6-C155-0883-86C9218A55AA}"/>
              </a:ext>
            </a:extLst>
          </p:cNvPr>
          <p:cNvSpPr txBox="1"/>
          <p:nvPr/>
        </p:nvSpPr>
        <p:spPr>
          <a:xfrm>
            <a:off x="10853899" y="1868773"/>
            <a:ext cx="906780" cy="307777"/>
          </a:xfrm>
          <a:prstGeom prst="rect">
            <a:avLst/>
          </a:prstGeom>
          <a:noFill/>
        </p:spPr>
        <p:txBody>
          <a:bodyPr wrap="square" rtlCol="0">
            <a:spAutoFit/>
          </a:bodyPr>
          <a:lstStyle/>
          <a:p>
            <a:r>
              <a:rPr lang="en-GB" sz="1400">
                <a:solidFill>
                  <a:srgbClr val="135877"/>
                </a:solidFill>
              </a:rPr>
              <a:t>Buoy</a:t>
            </a:r>
          </a:p>
        </p:txBody>
      </p:sp>
      <p:cxnSp>
        <p:nvCxnSpPr>
          <p:cNvPr id="26" name="Straight Arrow Connector 25">
            <a:extLst>
              <a:ext uri="{FF2B5EF4-FFF2-40B4-BE49-F238E27FC236}">
                <a16:creationId xmlns:a16="http://schemas.microsoft.com/office/drawing/2014/main" id="{37E158B6-DD02-C92B-DC47-6041F920C7FE}"/>
              </a:ext>
            </a:extLst>
          </p:cNvPr>
          <p:cNvCxnSpPr/>
          <p:nvPr/>
        </p:nvCxnSpPr>
        <p:spPr>
          <a:xfrm>
            <a:off x="8925182" y="4540301"/>
            <a:ext cx="668083"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id="{1932CE02-CF08-0C9D-0799-F77B328DDAE6}"/>
              </a:ext>
            </a:extLst>
          </p:cNvPr>
          <p:cNvCxnSpPr/>
          <p:nvPr/>
        </p:nvCxnSpPr>
        <p:spPr>
          <a:xfrm flipH="1">
            <a:off x="10069039" y="5629253"/>
            <a:ext cx="655320" cy="10906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2" name="Straight Arrow Connector 31">
            <a:extLst>
              <a:ext uri="{FF2B5EF4-FFF2-40B4-BE49-F238E27FC236}">
                <a16:creationId xmlns:a16="http://schemas.microsoft.com/office/drawing/2014/main" id="{C70A25F4-4169-CC07-B087-E3362113841F}"/>
              </a:ext>
            </a:extLst>
          </p:cNvPr>
          <p:cNvCxnSpPr/>
          <p:nvPr/>
        </p:nvCxnSpPr>
        <p:spPr>
          <a:xfrm>
            <a:off x="8819359" y="3367142"/>
            <a:ext cx="533400"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3" name="TextBox 32">
            <a:extLst>
              <a:ext uri="{FF2B5EF4-FFF2-40B4-BE49-F238E27FC236}">
                <a16:creationId xmlns:a16="http://schemas.microsoft.com/office/drawing/2014/main" id="{FEA1C6C5-AD5F-B89B-C563-C1B2D2DB02D2}"/>
              </a:ext>
            </a:extLst>
          </p:cNvPr>
          <p:cNvSpPr txBox="1"/>
          <p:nvPr/>
        </p:nvSpPr>
        <p:spPr>
          <a:xfrm>
            <a:off x="10724358" y="5439008"/>
            <a:ext cx="1152371" cy="307341"/>
          </a:xfrm>
          <a:prstGeom prst="rect">
            <a:avLst/>
          </a:prstGeom>
          <a:noFill/>
        </p:spPr>
        <p:txBody>
          <a:bodyPr wrap="square" rtlCol="0">
            <a:spAutoFit/>
          </a:bodyPr>
          <a:lstStyle/>
          <a:p>
            <a:r>
              <a:rPr lang="en-GB" sz="1400">
                <a:solidFill>
                  <a:srgbClr val="135877"/>
                </a:solidFill>
              </a:rPr>
              <a:t>Foundation</a:t>
            </a:r>
          </a:p>
        </p:txBody>
      </p:sp>
      <p:sp>
        <p:nvSpPr>
          <p:cNvPr id="34" name="TextBox 33">
            <a:extLst>
              <a:ext uri="{FF2B5EF4-FFF2-40B4-BE49-F238E27FC236}">
                <a16:creationId xmlns:a16="http://schemas.microsoft.com/office/drawing/2014/main" id="{8884010D-CE02-7FEF-2FCF-147E76BD4C0F}"/>
              </a:ext>
            </a:extLst>
          </p:cNvPr>
          <p:cNvSpPr txBox="1"/>
          <p:nvPr/>
        </p:nvSpPr>
        <p:spPr>
          <a:xfrm>
            <a:off x="8018402" y="4278478"/>
            <a:ext cx="906780" cy="523220"/>
          </a:xfrm>
          <a:prstGeom prst="rect">
            <a:avLst/>
          </a:prstGeom>
          <a:noFill/>
        </p:spPr>
        <p:txBody>
          <a:bodyPr wrap="square" rtlCol="0">
            <a:spAutoFit/>
          </a:bodyPr>
          <a:lstStyle/>
          <a:p>
            <a:r>
              <a:rPr lang="en-GB" sz="1400">
                <a:solidFill>
                  <a:srgbClr val="135877"/>
                </a:solidFill>
              </a:rPr>
              <a:t>Mooring Line</a:t>
            </a:r>
          </a:p>
        </p:txBody>
      </p:sp>
      <p:sp>
        <p:nvSpPr>
          <p:cNvPr id="35" name="TextBox 34">
            <a:extLst>
              <a:ext uri="{FF2B5EF4-FFF2-40B4-BE49-F238E27FC236}">
                <a16:creationId xmlns:a16="http://schemas.microsoft.com/office/drawing/2014/main" id="{BD1E3AD0-2BB1-ACB5-E101-B50DB12C6D5D}"/>
              </a:ext>
            </a:extLst>
          </p:cNvPr>
          <p:cNvSpPr txBox="1"/>
          <p:nvPr/>
        </p:nvSpPr>
        <p:spPr>
          <a:xfrm>
            <a:off x="8203850" y="3213253"/>
            <a:ext cx="906780" cy="307777"/>
          </a:xfrm>
          <a:prstGeom prst="rect">
            <a:avLst/>
          </a:prstGeom>
          <a:noFill/>
        </p:spPr>
        <p:txBody>
          <a:bodyPr wrap="square" rtlCol="0">
            <a:spAutoFit/>
          </a:bodyPr>
          <a:lstStyle/>
          <a:p>
            <a:r>
              <a:rPr lang="en-GB" sz="1400">
                <a:solidFill>
                  <a:srgbClr val="135877"/>
                </a:solidFill>
              </a:rPr>
              <a:t>PTO</a:t>
            </a:r>
          </a:p>
        </p:txBody>
      </p:sp>
      <p:cxnSp>
        <p:nvCxnSpPr>
          <p:cNvPr id="36" name="Straight Arrow Connector 35">
            <a:extLst>
              <a:ext uri="{FF2B5EF4-FFF2-40B4-BE49-F238E27FC236}">
                <a16:creationId xmlns:a16="http://schemas.microsoft.com/office/drawing/2014/main" id="{FEBA51F5-4BC7-8217-8559-499EDCE36130}"/>
              </a:ext>
            </a:extLst>
          </p:cNvPr>
          <p:cNvCxnSpPr>
            <a:cxnSpLocks/>
          </p:cNvCxnSpPr>
          <p:nvPr/>
        </p:nvCxnSpPr>
        <p:spPr>
          <a:xfrm flipH="1" flipV="1">
            <a:off x="9809868" y="1180961"/>
            <a:ext cx="533400" cy="6718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8" name="TextBox 37">
            <a:extLst>
              <a:ext uri="{FF2B5EF4-FFF2-40B4-BE49-F238E27FC236}">
                <a16:creationId xmlns:a16="http://schemas.microsoft.com/office/drawing/2014/main" id="{185B04BF-8182-00B6-16B6-6DBA07841DA7}"/>
              </a:ext>
            </a:extLst>
          </p:cNvPr>
          <p:cNvSpPr txBox="1"/>
          <p:nvPr/>
        </p:nvSpPr>
        <p:spPr>
          <a:xfrm>
            <a:off x="10332171" y="1090649"/>
            <a:ext cx="906780" cy="523220"/>
          </a:xfrm>
          <a:prstGeom prst="rect">
            <a:avLst/>
          </a:prstGeom>
          <a:noFill/>
        </p:spPr>
        <p:txBody>
          <a:bodyPr wrap="square" rtlCol="0">
            <a:spAutoFit/>
          </a:bodyPr>
          <a:lstStyle/>
          <a:p>
            <a:r>
              <a:rPr lang="en-GB" sz="1400">
                <a:solidFill>
                  <a:srgbClr val="135877"/>
                </a:solidFill>
              </a:rPr>
              <a:t>Lighting Rod</a:t>
            </a:r>
          </a:p>
        </p:txBody>
      </p:sp>
      <p:cxnSp>
        <p:nvCxnSpPr>
          <p:cNvPr id="40" name="Straight Arrow Connector 39">
            <a:extLst>
              <a:ext uri="{FF2B5EF4-FFF2-40B4-BE49-F238E27FC236}">
                <a16:creationId xmlns:a16="http://schemas.microsoft.com/office/drawing/2014/main" id="{65EA7D8B-8E04-C2B2-22C9-ED0037961873}"/>
              </a:ext>
            </a:extLst>
          </p:cNvPr>
          <p:cNvCxnSpPr>
            <a:cxnSpLocks/>
          </p:cNvCxnSpPr>
          <p:nvPr/>
        </p:nvCxnSpPr>
        <p:spPr>
          <a:xfrm>
            <a:off x="8925182" y="5663003"/>
            <a:ext cx="185448" cy="19240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43" name="TextBox 42">
            <a:extLst>
              <a:ext uri="{FF2B5EF4-FFF2-40B4-BE49-F238E27FC236}">
                <a16:creationId xmlns:a16="http://schemas.microsoft.com/office/drawing/2014/main" id="{EDCC4E50-0C19-0770-AE55-E3753FD828FB}"/>
              </a:ext>
            </a:extLst>
          </p:cNvPr>
          <p:cNvSpPr txBox="1"/>
          <p:nvPr/>
        </p:nvSpPr>
        <p:spPr>
          <a:xfrm>
            <a:off x="7935614" y="5201339"/>
            <a:ext cx="1945539" cy="523220"/>
          </a:xfrm>
          <a:prstGeom prst="rect">
            <a:avLst/>
          </a:prstGeom>
          <a:noFill/>
        </p:spPr>
        <p:txBody>
          <a:bodyPr wrap="square" rtlCol="0">
            <a:spAutoFit/>
          </a:bodyPr>
          <a:lstStyle/>
          <a:p>
            <a:r>
              <a:rPr lang="en-GB" sz="1400">
                <a:solidFill>
                  <a:srgbClr val="135877"/>
                </a:solidFill>
              </a:rPr>
              <a:t>Offshore Grid Connection</a:t>
            </a:r>
          </a:p>
        </p:txBody>
      </p:sp>
      <p:cxnSp>
        <p:nvCxnSpPr>
          <p:cNvPr id="3" name="Straight Arrow Connector 2">
            <a:extLst>
              <a:ext uri="{FF2B5EF4-FFF2-40B4-BE49-F238E27FC236}">
                <a16:creationId xmlns:a16="http://schemas.microsoft.com/office/drawing/2014/main" id="{C32439D9-B742-6351-6285-2EB378E223FA}"/>
              </a:ext>
            </a:extLst>
          </p:cNvPr>
          <p:cNvCxnSpPr>
            <a:cxnSpLocks/>
          </p:cNvCxnSpPr>
          <p:nvPr/>
        </p:nvCxnSpPr>
        <p:spPr>
          <a:xfrm flipH="1">
            <a:off x="9888565" y="3212911"/>
            <a:ext cx="434741" cy="879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82E2923B-BC8D-73F5-FE7D-D7766DFFAF26}"/>
              </a:ext>
            </a:extLst>
          </p:cNvPr>
          <p:cNvSpPr txBox="1"/>
          <p:nvPr/>
        </p:nvSpPr>
        <p:spPr>
          <a:xfrm>
            <a:off x="10323306" y="3054196"/>
            <a:ext cx="906780" cy="523220"/>
          </a:xfrm>
          <a:prstGeom prst="rect">
            <a:avLst/>
          </a:prstGeom>
          <a:noFill/>
        </p:spPr>
        <p:txBody>
          <a:bodyPr wrap="square" rtlCol="0">
            <a:spAutoFit/>
          </a:bodyPr>
          <a:lstStyle/>
          <a:p>
            <a:r>
              <a:rPr lang="en-GB" sz="1400">
                <a:solidFill>
                  <a:srgbClr val="135877"/>
                </a:solidFill>
              </a:rPr>
              <a:t>Reacting Body</a:t>
            </a:r>
          </a:p>
        </p:txBody>
      </p:sp>
      <p:sp>
        <p:nvSpPr>
          <p:cNvPr id="19" name="TextBox 18">
            <a:extLst>
              <a:ext uri="{FF2B5EF4-FFF2-40B4-BE49-F238E27FC236}">
                <a16:creationId xmlns:a16="http://schemas.microsoft.com/office/drawing/2014/main" id="{19CB396C-B2CA-9CE1-7F90-E74645C056A9}"/>
              </a:ext>
            </a:extLst>
          </p:cNvPr>
          <p:cNvSpPr txBox="1"/>
          <p:nvPr/>
        </p:nvSpPr>
        <p:spPr>
          <a:xfrm>
            <a:off x="7935581" y="993236"/>
            <a:ext cx="1246490" cy="523220"/>
          </a:xfrm>
          <a:prstGeom prst="rect">
            <a:avLst/>
          </a:prstGeom>
          <a:noFill/>
        </p:spPr>
        <p:txBody>
          <a:bodyPr wrap="square" rtlCol="0">
            <a:spAutoFit/>
          </a:bodyPr>
          <a:lstStyle/>
          <a:p>
            <a:r>
              <a:rPr lang="en-GB" sz="1400">
                <a:solidFill>
                  <a:srgbClr val="135877"/>
                </a:solidFill>
              </a:rPr>
              <a:t>Wind from all direction</a:t>
            </a:r>
          </a:p>
        </p:txBody>
      </p:sp>
      <p:cxnSp>
        <p:nvCxnSpPr>
          <p:cNvPr id="20" name="Straight Arrow Connector 19">
            <a:extLst>
              <a:ext uri="{FF2B5EF4-FFF2-40B4-BE49-F238E27FC236}">
                <a16:creationId xmlns:a16="http://schemas.microsoft.com/office/drawing/2014/main" id="{B85A6DBB-8FD0-CA21-846B-E68F78A3FBBD}"/>
              </a:ext>
            </a:extLst>
          </p:cNvPr>
          <p:cNvCxnSpPr>
            <a:cxnSpLocks/>
          </p:cNvCxnSpPr>
          <p:nvPr/>
        </p:nvCxnSpPr>
        <p:spPr>
          <a:xfrm flipH="1">
            <a:off x="9809868" y="3796053"/>
            <a:ext cx="434741" cy="879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3" name="TextBox 22">
            <a:extLst>
              <a:ext uri="{FF2B5EF4-FFF2-40B4-BE49-F238E27FC236}">
                <a16:creationId xmlns:a16="http://schemas.microsoft.com/office/drawing/2014/main" id="{1D7E78A7-DB95-7491-C2FE-C81AEC1686D0}"/>
              </a:ext>
            </a:extLst>
          </p:cNvPr>
          <p:cNvSpPr txBox="1"/>
          <p:nvPr/>
        </p:nvSpPr>
        <p:spPr>
          <a:xfrm>
            <a:off x="10221211" y="3630930"/>
            <a:ext cx="1008875" cy="307777"/>
          </a:xfrm>
          <a:prstGeom prst="rect">
            <a:avLst/>
          </a:prstGeom>
          <a:noFill/>
        </p:spPr>
        <p:txBody>
          <a:bodyPr wrap="square" rtlCol="0">
            <a:spAutoFit/>
          </a:bodyPr>
          <a:lstStyle/>
          <a:p>
            <a:r>
              <a:rPr lang="en-GB" sz="1400">
                <a:solidFill>
                  <a:srgbClr val="135877"/>
                </a:solidFill>
              </a:rPr>
              <a:t>Generator</a:t>
            </a:r>
          </a:p>
        </p:txBody>
      </p:sp>
    </p:spTree>
    <p:extLst>
      <p:ext uri="{BB962C8B-B14F-4D97-AF65-F5344CB8AC3E}">
        <p14:creationId xmlns:p14="http://schemas.microsoft.com/office/powerpoint/2010/main" val="63704094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6CD818-1A9D-E267-8582-7D6984B75217}"/>
            </a:ext>
          </a:extLst>
        </p:cNvPr>
        <p:cNvGrpSpPr/>
        <p:nvPr/>
      </p:nvGrpSpPr>
      <p:grpSpPr>
        <a:xfrm>
          <a:off x="0" y="0"/>
          <a:ext cx="0" cy="0"/>
          <a:chOff x="0" y="0"/>
          <a:chExt cx="0" cy="0"/>
        </a:xfrm>
      </p:grpSpPr>
      <p:sp>
        <p:nvSpPr>
          <p:cNvPr id="8" name="Wave 7">
            <a:extLst>
              <a:ext uri="{FF2B5EF4-FFF2-40B4-BE49-F238E27FC236}">
                <a16:creationId xmlns:a16="http://schemas.microsoft.com/office/drawing/2014/main" id="{DCBB0BF8-907A-B9EE-B5AF-3F46679F2FB3}"/>
              </a:ext>
            </a:extLst>
          </p:cNvPr>
          <p:cNvSpPr/>
          <p:nvPr/>
        </p:nvSpPr>
        <p:spPr>
          <a:xfrm rot="5400000" flipV="1">
            <a:off x="6173956" y="-1278686"/>
            <a:ext cx="6997701" cy="9275672"/>
          </a:xfrm>
          <a:prstGeom prst="wave">
            <a:avLst>
              <a:gd name="adj1" fmla="val 6269"/>
              <a:gd name="adj2" fmla="val 0"/>
            </a:avLst>
          </a:prstGeom>
          <a:solidFill>
            <a:srgbClr val="13587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14" name="Rectangle 13">
            <a:extLst>
              <a:ext uri="{FF2B5EF4-FFF2-40B4-BE49-F238E27FC236}">
                <a16:creationId xmlns:a16="http://schemas.microsoft.com/office/drawing/2014/main" id="{0EC06322-A0C0-CF90-249F-63CEB45098DF}"/>
              </a:ext>
            </a:extLst>
          </p:cNvPr>
          <p:cNvSpPr/>
          <p:nvPr/>
        </p:nvSpPr>
        <p:spPr>
          <a:xfrm>
            <a:off x="219386" y="1096945"/>
            <a:ext cx="4464998" cy="640329"/>
          </a:xfrm>
          <a:prstGeom prst="rect">
            <a:avLst/>
          </a:prstGeom>
          <a:solidFill>
            <a:srgbClr val="0F455D">
              <a:alpha val="62745"/>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2" name="Rectangle 1">
            <a:extLst>
              <a:ext uri="{FF2B5EF4-FFF2-40B4-BE49-F238E27FC236}">
                <a16:creationId xmlns:a16="http://schemas.microsoft.com/office/drawing/2014/main" id="{2C7F04A6-EE39-0C9F-561B-199075D9C0D4}"/>
              </a:ext>
            </a:extLst>
          </p:cNvPr>
          <p:cNvSpPr/>
          <p:nvPr/>
        </p:nvSpPr>
        <p:spPr>
          <a:xfrm>
            <a:off x="-95943" y="419755"/>
            <a:ext cx="4917855" cy="472822"/>
          </a:xfrm>
          <a:prstGeom prst="rect">
            <a:avLst/>
          </a:prstGeom>
          <a:solidFill>
            <a:srgbClr val="B6D5F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7" name="TextBox 6">
            <a:extLst>
              <a:ext uri="{FF2B5EF4-FFF2-40B4-BE49-F238E27FC236}">
                <a16:creationId xmlns:a16="http://schemas.microsoft.com/office/drawing/2014/main" id="{D8160DB4-7A14-100A-C120-F4A0908303BD}"/>
              </a:ext>
            </a:extLst>
          </p:cNvPr>
          <p:cNvSpPr txBox="1"/>
          <p:nvPr/>
        </p:nvSpPr>
        <p:spPr>
          <a:xfrm>
            <a:off x="-51839" y="49652"/>
            <a:ext cx="5042706"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Aptos" panose="020B0004020202020204"/>
                <a:ea typeface="+mn-ea"/>
                <a:cs typeface="+mn-cs"/>
              </a:rPr>
              <a:t>CONCEPT DESIGN III</a:t>
            </a:r>
          </a:p>
        </p:txBody>
      </p:sp>
      <p:sp>
        <p:nvSpPr>
          <p:cNvPr id="5" name="Rectangle 4">
            <a:extLst>
              <a:ext uri="{FF2B5EF4-FFF2-40B4-BE49-F238E27FC236}">
                <a16:creationId xmlns:a16="http://schemas.microsoft.com/office/drawing/2014/main" id="{D1885D8F-73BC-9894-D041-B41D8DC6E798}"/>
              </a:ext>
            </a:extLst>
          </p:cNvPr>
          <p:cNvSpPr/>
          <p:nvPr/>
        </p:nvSpPr>
        <p:spPr>
          <a:xfrm>
            <a:off x="-107687" y="1942483"/>
            <a:ext cx="2533650" cy="472822"/>
          </a:xfrm>
          <a:prstGeom prst="rect">
            <a:avLst/>
          </a:prstGeom>
          <a:solidFill>
            <a:srgbClr val="B6D5F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6" name="TextBox 5">
            <a:extLst>
              <a:ext uri="{FF2B5EF4-FFF2-40B4-BE49-F238E27FC236}">
                <a16:creationId xmlns:a16="http://schemas.microsoft.com/office/drawing/2014/main" id="{0283DFBE-5239-BD45-8280-2308F02A9EDF}"/>
              </a:ext>
            </a:extLst>
          </p:cNvPr>
          <p:cNvSpPr txBox="1"/>
          <p:nvPr/>
        </p:nvSpPr>
        <p:spPr>
          <a:xfrm>
            <a:off x="466909" y="1978839"/>
            <a:ext cx="191460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Aptos" panose="020B0004020202020204"/>
                <a:ea typeface="+mn-ea"/>
                <a:cs typeface="+mn-cs"/>
              </a:rPr>
              <a:t>Main Features</a:t>
            </a:r>
          </a:p>
        </p:txBody>
      </p:sp>
      <p:cxnSp>
        <p:nvCxnSpPr>
          <p:cNvPr id="9" name="Straight Connector 8">
            <a:extLst>
              <a:ext uri="{FF2B5EF4-FFF2-40B4-BE49-F238E27FC236}">
                <a16:creationId xmlns:a16="http://schemas.microsoft.com/office/drawing/2014/main" id="{747303F4-1911-5F80-0756-26CDBFBC3629}"/>
              </a:ext>
            </a:extLst>
          </p:cNvPr>
          <p:cNvCxnSpPr/>
          <p:nvPr/>
        </p:nvCxnSpPr>
        <p:spPr>
          <a:xfrm>
            <a:off x="362213" y="2524365"/>
            <a:ext cx="4678173" cy="0"/>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3901FA9A-4E91-C871-E125-81B814EF0D48}"/>
              </a:ext>
            </a:extLst>
          </p:cNvPr>
          <p:cNvSpPr txBox="1"/>
          <p:nvPr/>
        </p:nvSpPr>
        <p:spPr>
          <a:xfrm>
            <a:off x="174936" y="1164126"/>
            <a:ext cx="4464998"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b="0" i="1" u="none" strike="noStrike" kern="1200" cap="none" spc="0" normalizeH="0" baseline="0" noProof="0">
                <a:ln>
                  <a:noFill/>
                </a:ln>
                <a:solidFill>
                  <a:prstClr val="black"/>
                </a:solidFill>
                <a:effectLst/>
                <a:uLnTx/>
                <a:uFillTx/>
                <a:ea typeface="+mn-ea"/>
                <a:cs typeface="Arial" panose="020B0604020202020204" pitchFamily="34" charset="0"/>
              </a:rPr>
              <a:t>An attenuator WEC operates parallel to the wave direction, effectively riding the waves.</a:t>
            </a:r>
          </a:p>
        </p:txBody>
      </p:sp>
      <p:sp>
        <p:nvSpPr>
          <p:cNvPr id="11" name="Rectangle 10">
            <a:extLst>
              <a:ext uri="{FF2B5EF4-FFF2-40B4-BE49-F238E27FC236}">
                <a16:creationId xmlns:a16="http://schemas.microsoft.com/office/drawing/2014/main" id="{EE823069-B97B-F0C7-F25A-4FD85D686BEB}"/>
              </a:ext>
            </a:extLst>
          </p:cNvPr>
          <p:cNvSpPr/>
          <p:nvPr/>
        </p:nvSpPr>
        <p:spPr>
          <a:xfrm>
            <a:off x="-126215" y="4710733"/>
            <a:ext cx="2533650" cy="472822"/>
          </a:xfrm>
          <a:prstGeom prst="rect">
            <a:avLst/>
          </a:prstGeom>
          <a:solidFill>
            <a:srgbClr val="B6D5F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12" name="TextBox 11">
            <a:extLst>
              <a:ext uri="{FF2B5EF4-FFF2-40B4-BE49-F238E27FC236}">
                <a16:creationId xmlns:a16="http://schemas.microsoft.com/office/drawing/2014/main" id="{A24A8A35-9D23-3BD9-AB5A-8B80217B5FE0}"/>
              </a:ext>
            </a:extLst>
          </p:cNvPr>
          <p:cNvSpPr txBox="1"/>
          <p:nvPr/>
        </p:nvSpPr>
        <p:spPr>
          <a:xfrm>
            <a:off x="448381" y="4747089"/>
            <a:ext cx="191460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Aptos" panose="020B0004020202020204"/>
                <a:ea typeface="+mn-ea"/>
                <a:cs typeface="+mn-cs"/>
              </a:rPr>
              <a:t>Cons</a:t>
            </a:r>
            <a:endParaRPr kumimoji="0" lang="en-GB" sz="1800" b="1" i="0" u="none" strike="noStrike" kern="1200" cap="none" spc="0" normalizeH="0" baseline="0" noProof="0">
              <a:ln>
                <a:noFill/>
              </a:ln>
              <a:solidFill>
                <a:prstClr val="black"/>
              </a:solidFill>
              <a:effectLst/>
              <a:uLnTx/>
              <a:uFillTx/>
              <a:latin typeface="Aptos" panose="020B0004020202020204"/>
              <a:ea typeface="+mn-ea"/>
              <a:cs typeface="+mn-cs"/>
            </a:endParaRPr>
          </a:p>
        </p:txBody>
      </p:sp>
      <p:cxnSp>
        <p:nvCxnSpPr>
          <p:cNvPr id="13" name="Straight Connector 12">
            <a:extLst>
              <a:ext uri="{FF2B5EF4-FFF2-40B4-BE49-F238E27FC236}">
                <a16:creationId xmlns:a16="http://schemas.microsoft.com/office/drawing/2014/main" id="{E183AE0A-DA29-D397-71B6-C5725C7AC2EA}"/>
              </a:ext>
            </a:extLst>
          </p:cNvPr>
          <p:cNvCxnSpPr/>
          <p:nvPr/>
        </p:nvCxnSpPr>
        <p:spPr>
          <a:xfrm>
            <a:off x="343685" y="5292615"/>
            <a:ext cx="4678173" cy="0"/>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863E174E-4C59-5445-7C80-4129C80B7FB9}"/>
              </a:ext>
            </a:extLst>
          </p:cNvPr>
          <p:cNvSpPr txBox="1"/>
          <p:nvPr/>
        </p:nvSpPr>
        <p:spPr>
          <a:xfrm>
            <a:off x="348147" y="2659910"/>
            <a:ext cx="4537477" cy="2031325"/>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b="0" i="0" u="none" strike="noStrike" kern="1200" cap="none" spc="0" normalizeH="0" baseline="0" noProof="0">
                <a:ln>
                  <a:noFill/>
                </a:ln>
                <a:solidFill>
                  <a:prstClr val="black"/>
                </a:solidFill>
                <a:effectLst/>
                <a:uLnTx/>
                <a:uFillTx/>
                <a:ea typeface="+mn-ea"/>
                <a:cs typeface="Arial" panose="020B0604020202020204" pitchFamily="34" charset="0"/>
              </a:rPr>
              <a:t>Segmented structure where each segment independently moves in response to wave motion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b="0" i="0" u="none" strike="noStrike" kern="1200" cap="none" spc="0" normalizeH="0" baseline="0" noProof="0">
              <a:ln>
                <a:noFill/>
              </a:ln>
              <a:solidFill>
                <a:prstClr val="black"/>
              </a:solidFill>
              <a:effectLst/>
              <a:uLnTx/>
              <a:uFillTx/>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b="0" i="0" u="none" strike="noStrike" kern="1200" cap="none" spc="0" normalizeH="0" baseline="0" noProof="0">
                <a:ln>
                  <a:noFill/>
                </a:ln>
                <a:solidFill>
                  <a:prstClr val="black"/>
                </a:solidFill>
                <a:effectLst/>
                <a:uLnTx/>
                <a:uFillTx/>
                <a:ea typeface="+mn-ea"/>
                <a:cs typeface="Arial" panose="020B0604020202020204" pitchFamily="34" charset="0"/>
              </a:rPr>
              <a:t>High energy capture efficiency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b="0" i="0" u="none" strike="noStrike" kern="1200" cap="none" spc="0" normalizeH="0" baseline="0" noProof="0">
              <a:ln>
                <a:noFill/>
              </a:ln>
              <a:solidFill>
                <a:prstClr val="black"/>
              </a:solidFill>
              <a:effectLst/>
              <a:uLnTx/>
              <a:uFillTx/>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b="0" i="0" u="none" strike="noStrike" kern="1200" cap="none" spc="0" normalizeH="0" baseline="0" noProof="0">
                <a:ln>
                  <a:noFill/>
                </a:ln>
                <a:solidFill>
                  <a:prstClr val="black"/>
                </a:solidFill>
                <a:effectLst/>
                <a:uLnTx/>
                <a:uFillTx/>
                <a:ea typeface="+mn-ea"/>
                <a:cs typeface="Arial" panose="020B0604020202020204" pitchFamily="34" charset="0"/>
              </a:rPr>
              <a:t>Robust construction</a:t>
            </a:r>
          </a:p>
        </p:txBody>
      </p:sp>
      <p:sp>
        <p:nvSpPr>
          <p:cNvPr id="15" name="TextBox 14">
            <a:extLst>
              <a:ext uri="{FF2B5EF4-FFF2-40B4-BE49-F238E27FC236}">
                <a16:creationId xmlns:a16="http://schemas.microsoft.com/office/drawing/2014/main" id="{EAFD4364-EB19-6CC6-8C8A-D666CCFA33F4}"/>
              </a:ext>
            </a:extLst>
          </p:cNvPr>
          <p:cNvSpPr txBox="1"/>
          <p:nvPr/>
        </p:nvSpPr>
        <p:spPr>
          <a:xfrm>
            <a:off x="340480" y="5409711"/>
            <a:ext cx="4537477" cy="1477328"/>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b="0" i="0" u="none" strike="noStrike" kern="1200" cap="none" spc="0" normalizeH="0" baseline="0" noProof="0">
                <a:ln>
                  <a:noFill/>
                </a:ln>
                <a:solidFill>
                  <a:prstClr val="black"/>
                </a:solidFill>
                <a:effectLst/>
                <a:uLnTx/>
                <a:uFillTx/>
                <a:ea typeface="+mn-ea"/>
                <a:cs typeface="Arial" panose="020B0604020202020204" pitchFamily="34" charset="0"/>
              </a:rPr>
              <a:t>High cost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b="0" i="0" u="none" strike="noStrike" kern="1200" cap="none" spc="0" normalizeH="0" baseline="0" noProof="0">
              <a:ln>
                <a:noFill/>
              </a:ln>
              <a:solidFill>
                <a:prstClr val="black"/>
              </a:solidFill>
              <a:effectLst/>
              <a:uLnTx/>
              <a:uFillTx/>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b="0" i="0" u="none" strike="noStrike" kern="1200" cap="none" spc="0" normalizeH="0" baseline="0" noProof="0">
                <a:ln>
                  <a:noFill/>
                </a:ln>
                <a:solidFill>
                  <a:prstClr val="black"/>
                </a:solidFill>
                <a:effectLst/>
                <a:uLnTx/>
                <a:uFillTx/>
                <a:ea typeface="+mn-ea"/>
                <a:cs typeface="Arial" panose="020B0604020202020204" pitchFamily="34" charset="0"/>
              </a:rPr>
              <a:t>Challenging maintenance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b="0" i="0" u="none" strike="noStrike" kern="1200" cap="none" spc="0" normalizeH="0" baseline="0" noProof="0">
              <a:ln>
                <a:noFill/>
              </a:ln>
              <a:solidFill>
                <a:prstClr val="black"/>
              </a:solidFill>
              <a:effectLst/>
              <a:uLnTx/>
              <a:uFillTx/>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b="0" i="0" u="none" strike="noStrike" kern="1200" cap="none" spc="0" normalizeH="0" baseline="0" noProof="0">
                <a:ln>
                  <a:noFill/>
                </a:ln>
                <a:solidFill>
                  <a:prstClr val="black"/>
                </a:solidFill>
                <a:effectLst/>
                <a:uLnTx/>
                <a:uFillTx/>
                <a:ea typeface="+mn-ea"/>
                <a:cs typeface="Arial" panose="020B0604020202020204" pitchFamily="34" charset="0"/>
              </a:rPr>
              <a:t>Environmental impact</a:t>
            </a:r>
            <a:endParaRPr kumimoji="0" lang="en-GB" b="0" i="0" u="none" strike="noStrike" kern="1200" cap="none" spc="0" normalizeH="0" baseline="0" noProof="0">
              <a:ln>
                <a:noFill/>
              </a:ln>
              <a:solidFill>
                <a:prstClr val="black"/>
              </a:solidFill>
              <a:effectLst/>
              <a:uLnTx/>
              <a:uFillTx/>
              <a:ea typeface="+mn-ea"/>
              <a:cs typeface="+mn-cs"/>
            </a:endParaRPr>
          </a:p>
        </p:txBody>
      </p:sp>
      <p:grpSp>
        <p:nvGrpSpPr>
          <p:cNvPr id="20" name="Group 19">
            <a:extLst>
              <a:ext uri="{FF2B5EF4-FFF2-40B4-BE49-F238E27FC236}">
                <a16:creationId xmlns:a16="http://schemas.microsoft.com/office/drawing/2014/main" id="{64012F60-614B-833C-F6DA-9373FBA9A1BA}"/>
              </a:ext>
            </a:extLst>
          </p:cNvPr>
          <p:cNvGrpSpPr/>
          <p:nvPr/>
        </p:nvGrpSpPr>
        <p:grpSpPr>
          <a:xfrm>
            <a:off x="6801325" y="1704441"/>
            <a:ext cx="5728898" cy="3530250"/>
            <a:chOff x="6336620" y="1648095"/>
            <a:chExt cx="5855380" cy="3062638"/>
          </a:xfrm>
        </p:grpSpPr>
        <p:pic>
          <p:nvPicPr>
            <p:cNvPr id="1032" name="Picture 8" descr="A diagram of a person's hand&#10;&#10;Description automatically generated">
              <a:extLst>
                <a:ext uri="{FF2B5EF4-FFF2-40B4-BE49-F238E27FC236}">
                  <a16:creationId xmlns:a16="http://schemas.microsoft.com/office/drawing/2014/main" id="{E4C3F145-7D76-774D-948C-025898E12A4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36620" y="1648095"/>
              <a:ext cx="5855380" cy="306263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FC4B0D37-4375-24B8-C8FE-D9791CD086BD}"/>
                </a:ext>
              </a:extLst>
            </p:cNvPr>
            <p:cNvSpPr/>
            <p:nvPr/>
          </p:nvSpPr>
          <p:spPr>
            <a:xfrm>
              <a:off x="6512787" y="1822124"/>
              <a:ext cx="1424539" cy="6063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4" name="Arrow: Left 3">
              <a:extLst>
                <a:ext uri="{FF2B5EF4-FFF2-40B4-BE49-F238E27FC236}">
                  <a16:creationId xmlns:a16="http://schemas.microsoft.com/office/drawing/2014/main" id="{370605A9-7A35-A48F-998F-5DA5C8FBCCF6}"/>
                </a:ext>
              </a:extLst>
            </p:cNvPr>
            <p:cNvSpPr/>
            <p:nvPr/>
          </p:nvSpPr>
          <p:spPr>
            <a:xfrm rot="10800000">
              <a:off x="7021712" y="2191611"/>
              <a:ext cx="756295" cy="181130"/>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17" name="TextBox 16">
              <a:extLst>
                <a:ext uri="{FF2B5EF4-FFF2-40B4-BE49-F238E27FC236}">
                  <a16:creationId xmlns:a16="http://schemas.microsoft.com/office/drawing/2014/main" id="{84DDF1FC-3DFD-0BF0-9655-374EEEF3B82E}"/>
                </a:ext>
              </a:extLst>
            </p:cNvPr>
            <p:cNvSpPr txBox="1"/>
            <p:nvPr/>
          </p:nvSpPr>
          <p:spPr>
            <a:xfrm>
              <a:off x="6907897" y="1840476"/>
              <a:ext cx="1622102" cy="307777"/>
            </a:xfrm>
            <a:prstGeom prst="rect">
              <a:avLst/>
            </a:prstGeom>
            <a:solidFill>
              <a:schemeClr val="bg1"/>
            </a:solidFill>
            <a:ln>
              <a:solidFill>
                <a:schemeClr val="bg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Aptos" panose="020B0004020202020204"/>
                  <a:ea typeface="+mn-ea"/>
                  <a:cs typeface="+mn-cs"/>
                </a:rPr>
                <a:t>Wind Direction</a:t>
              </a:r>
            </a:p>
          </p:txBody>
        </p:sp>
        <p:cxnSp>
          <p:nvCxnSpPr>
            <p:cNvPr id="18" name="Straight Arrow Connector 17">
              <a:extLst>
                <a:ext uri="{FF2B5EF4-FFF2-40B4-BE49-F238E27FC236}">
                  <a16:creationId xmlns:a16="http://schemas.microsoft.com/office/drawing/2014/main" id="{152ECDB0-41AD-999C-E4AF-330D8867809B}"/>
                </a:ext>
              </a:extLst>
            </p:cNvPr>
            <p:cNvCxnSpPr>
              <a:cxnSpLocks/>
            </p:cNvCxnSpPr>
            <p:nvPr/>
          </p:nvCxnSpPr>
          <p:spPr>
            <a:xfrm>
              <a:off x="7340800" y="2738120"/>
              <a:ext cx="378148" cy="186932"/>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21" name="TextBox 20">
              <a:extLst>
                <a:ext uri="{FF2B5EF4-FFF2-40B4-BE49-F238E27FC236}">
                  <a16:creationId xmlns:a16="http://schemas.microsoft.com/office/drawing/2014/main" id="{5CE11111-E625-CE85-7E27-DF818AF14C82}"/>
                </a:ext>
              </a:extLst>
            </p:cNvPr>
            <p:cNvSpPr txBox="1"/>
            <p:nvPr/>
          </p:nvSpPr>
          <p:spPr>
            <a:xfrm>
              <a:off x="6581600" y="2512070"/>
              <a:ext cx="843053" cy="261610"/>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black"/>
                  </a:solidFill>
                  <a:effectLst/>
                  <a:uLnTx/>
                  <a:uFillTx/>
                  <a:latin typeface="Aptos" panose="020B0004020202020204"/>
                  <a:ea typeface="+mn-ea"/>
                  <a:cs typeface="+mn-cs"/>
                </a:rPr>
                <a:t>Nose Tube</a:t>
              </a:r>
            </a:p>
          </p:txBody>
        </p:sp>
        <p:sp>
          <p:nvSpPr>
            <p:cNvPr id="22" name="TextBox 21">
              <a:extLst>
                <a:ext uri="{FF2B5EF4-FFF2-40B4-BE49-F238E27FC236}">
                  <a16:creationId xmlns:a16="http://schemas.microsoft.com/office/drawing/2014/main" id="{47605E96-AA05-0259-2AB1-7CD6FC7D88C0}"/>
                </a:ext>
              </a:extLst>
            </p:cNvPr>
            <p:cNvSpPr txBox="1"/>
            <p:nvPr/>
          </p:nvSpPr>
          <p:spPr>
            <a:xfrm>
              <a:off x="10966674" y="2512070"/>
              <a:ext cx="843053" cy="261610"/>
            </a:xfrm>
            <a:prstGeom prst="rect">
              <a:avLst/>
            </a:prstGeom>
            <a:noFill/>
            <a:ln>
              <a:solidFill>
                <a:schemeClr val="bg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black"/>
                  </a:solidFill>
                  <a:effectLst/>
                  <a:uLnTx/>
                  <a:uFillTx/>
                  <a:latin typeface="Aptos" panose="020B0004020202020204"/>
                  <a:ea typeface="+mn-ea"/>
                  <a:cs typeface="+mn-cs"/>
                </a:rPr>
                <a:t>End Tube</a:t>
              </a:r>
            </a:p>
          </p:txBody>
        </p:sp>
        <p:cxnSp>
          <p:nvCxnSpPr>
            <p:cNvPr id="25" name="Straight Arrow Connector 24">
              <a:extLst>
                <a:ext uri="{FF2B5EF4-FFF2-40B4-BE49-F238E27FC236}">
                  <a16:creationId xmlns:a16="http://schemas.microsoft.com/office/drawing/2014/main" id="{355F0DFE-D01C-5A3F-29A4-F8AD318713AA}"/>
                </a:ext>
              </a:extLst>
            </p:cNvPr>
            <p:cNvCxnSpPr>
              <a:cxnSpLocks/>
            </p:cNvCxnSpPr>
            <p:nvPr/>
          </p:nvCxnSpPr>
          <p:spPr>
            <a:xfrm flipH="1">
              <a:off x="10530840" y="2738120"/>
              <a:ext cx="502920" cy="186932"/>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28" name="Left Brace 27">
              <a:extLst>
                <a:ext uri="{FF2B5EF4-FFF2-40B4-BE49-F238E27FC236}">
                  <a16:creationId xmlns:a16="http://schemas.microsoft.com/office/drawing/2014/main" id="{D83B90D6-27E6-48F2-06EF-75DDCE87C537}"/>
                </a:ext>
              </a:extLst>
            </p:cNvPr>
            <p:cNvSpPr/>
            <p:nvPr/>
          </p:nvSpPr>
          <p:spPr>
            <a:xfrm rot="5400000">
              <a:off x="8889642" y="1827574"/>
              <a:ext cx="502920" cy="1424539"/>
            </a:xfrm>
            <a:prstGeom prst="leftBrace">
              <a:avLst>
                <a:gd name="adj1" fmla="val 66919"/>
                <a:gd name="adj2" fmla="val 50713"/>
              </a:avLst>
            </a:prstGeom>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0B0004020202020204"/>
                <a:ea typeface="+mn-ea"/>
                <a:cs typeface="+mn-cs"/>
              </a:endParaRPr>
            </a:p>
          </p:txBody>
        </p:sp>
        <p:sp>
          <p:nvSpPr>
            <p:cNvPr id="29" name="TextBox 28">
              <a:extLst>
                <a:ext uri="{FF2B5EF4-FFF2-40B4-BE49-F238E27FC236}">
                  <a16:creationId xmlns:a16="http://schemas.microsoft.com/office/drawing/2014/main" id="{58DA5A7E-3FDA-4F7F-4E65-6D9B44A9FA45}"/>
                </a:ext>
              </a:extLst>
            </p:cNvPr>
            <p:cNvSpPr txBox="1"/>
            <p:nvPr/>
          </p:nvSpPr>
          <p:spPr>
            <a:xfrm>
              <a:off x="8746267" y="2030825"/>
              <a:ext cx="843053" cy="261610"/>
            </a:xfrm>
            <a:prstGeom prst="rect">
              <a:avLst/>
            </a:prstGeom>
            <a:noFill/>
            <a:ln>
              <a:solidFill>
                <a:schemeClr val="bg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black"/>
                  </a:solidFill>
                  <a:effectLst/>
                  <a:uLnTx/>
                  <a:uFillTx/>
                  <a:latin typeface="Aptos" panose="020B0004020202020204"/>
                  <a:ea typeface="+mn-ea"/>
                  <a:cs typeface="+mn-cs"/>
                </a:rPr>
                <a:t>Mid Tubes</a:t>
              </a:r>
            </a:p>
          </p:txBody>
        </p:sp>
        <p:cxnSp>
          <p:nvCxnSpPr>
            <p:cNvPr id="30" name="Straight Arrow Connector 29">
              <a:extLst>
                <a:ext uri="{FF2B5EF4-FFF2-40B4-BE49-F238E27FC236}">
                  <a16:creationId xmlns:a16="http://schemas.microsoft.com/office/drawing/2014/main" id="{8ADC49A0-5A28-53CD-AE3A-9F2D9F89EC95}"/>
                </a:ext>
              </a:extLst>
            </p:cNvPr>
            <p:cNvCxnSpPr>
              <a:cxnSpLocks/>
            </p:cNvCxnSpPr>
            <p:nvPr/>
          </p:nvCxnSpPr>
          <p:spPr>
            <a:xfrm flipV="1">
              <a:off x="7340800" y="3203572"/>
              <a:ext cx="631087" cy="31178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33" name="TextBox 32">
              <a:extLst>
                <a:ext uri="{FF2B5EF4-FFF2-40B4-BE49-F238E27FC236}">
                  <a16:creationId xmlns:a16="http://schemas.microsoft.com/office/drawing/2014/main" id="{E70C1764-997C-A76F-F588-5571108E83BC}"/>
                </a:ext>
              </a:extLst>
            </p:cNvPr>
            <p:cNvSpPr txBox="1"/>
            <p:nvPr/>
          </p:nvSpPr>
          <p:spPr>
            <a:xfrm>
              <a:off x="6907897" y="3429000"/>
              <a:ext cx="492713" cy="261610"/>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black"/>
                  </a:solidFill>
                  <a:effectLst/>
                  <a:uLnTx/>
                  <a:uFillTx/>
                  <a:latin typeface="Aptos" panose="020B0004020202020204"/>
                  <a:ea typeface="+mn-ea"/>
                  <a:cs typeface="+mn-cs"/>
                </a:rPr>
                <a:t>Yoke</a:t>
              </a:r>
            </a:p>
          </p:txBody>
        </p:sp>
        <p:cxnSp>
          <p:nvCxnSpPr>
            <p:cNvPr id="35" name="Straight Arrow Connector 34">
              <a:extLst>
                <a:ext uri="{FF2B5EF4-FFF2-40B4-BE49-F238E27FC236}">
                  <a16:creationId xmlns:a16="http://schemas.microsoft.com/office/drawing/2014/main" id="{28E0679F-9268-42CA-A4AE-47A791AE5652}"/>
                </a:ext>
              </a:extLst>
            </p:cNvPr>
            <p:cNvCxnSpPr>
              <a:cxnSpLocks/>
            </p:cNvCxnSpPr>
            <p:nvPr/>
          </p:nvCxnSpPr>
          <p:spPr>
            <a:xfrm flipH="1" flipV="1">
              <a:off x="8067040" y="3256280"/>
              <a:ext cx="255433" cy="25908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39" name="TextBox 38">
              <a:extLst>
                <a:ext uri="{FF2B5EF4-FFF2-40B4-BE49-F238E27FC236}">
                  <a16:creationId xmlns:a16="http://schemas.microsoft.com/office/drawing/2014/main" id="{517FB103-7A54-C36B-AAC1-5912E693D6DD}"/>
                </a:ext>
              </a:extLst>
            </p:cNvPr>
            <p:cNvSpPr txBox="1"/>
            <p:nvPr/>
          </p:nvSpPr>
          <p:spPr>
            <a:xfrm>
              <a:off x="8169405" y="3469995"/>
              <a:ext cx="1327734" cy="261610"/>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Aptos" panose="020B0004020202020204"/>
                  <a:ea typeface="+mn-ea"/>
                  <a:cs typeface="+mn-cs"/>
                </a:rPr>
                <a:t>Latching Assembly</a:t>
              </a:r>
            </a:p>
          </p:txBody>
        </p:sp>
        <p:sp>
          <p:nvSpPr>
            <p:cNvPr id="40" name="TextBox 39">
              <a:extLst>
                <a:ext uri="{FF2B5EF4-FFF2-40B4-BE49-F238E27FC236}">
                  <a16:creationId xmlns:a16="http://schemas.microsoft.com/office/drawing/2014/main" id="{44CAB9D6-7F0B-05E8-849A-A882386F7583}"/>
                </a:ext>
              </a:extLst>
            </p:cNvPr>
            <p:cNvSpPr txBox="1"/>
            <p:nvPr/>
          </p:nvSpPr>
          <p:spPr>
            <a:xfrm>
              <a:off x="7549100" y="4148686"/>
              <a:ext cx="1327734" cy="261610"/>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black"/>
                  </a:solidFill>
                  <a:effectLst/>
                  <a:uLnTx/>
                  <a:uFillTx/>
                  <a:latin typeface="Aptos" panose="020B0004020202020204"/>
                  <a:ea typeface="+mn-ea"/>
                  <a:cs typeface="+mn-cs"/>
                </a:rPr>
                <a:t>Forward Moorings</a:t>
              </a:r>
            </a:p>
          </p:txBody>
        </p:sp>
        <p:cxnSp>
          <p:nvCxnSpPr>
            <p:cNvPr id="41" name="Straight Arrow Connector 40">
              <a:extLst>
                <a:ext uri="{FF2B5EF4-FFF2-40B4-BE49-F238E27FC236}">
                  <a16:creationId xmlns:a16="http://schemas.microsoft.com/office/drawing/2014/main" id="{ADBD4885-6382-B785-C3E8-5E0D3184AB36}"/>
                </a:ext>
              </a:extLst>
            </p:cNvPr>
            <p:cNvCxnSpPr>
              <a:cxnSpLocks/>
            </p:cNvCxnSpPr>
            <p:nvPr/>
          </p:nvCxnSpPr>
          <p:spPr>
            <a:xfrm flipH="1" flipV="1">
              <a:off x="7464987" y="3952220"/>
              <a:ext cx="168226" cy="25908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43" name="TextBox 42">
              <a:extLst>
                <a:ext uri="{FF2B5EF4-FFF2-40B4-BE49-F238E27FC236}">
                  <a16:creationId xmlns:a16="http://schemas.microsoft.com/office/drawing/2014/main" id="{170715F9-C148-66B5-8CE9-22B320126653}"/>
                </a:ext>
              </a:extLst>
            </p:cNvPr>
            <p:cNvSpPr txBox="1"/>
            <p:nvPr/>
          </p:nvSpPr>
          <p:spPr>
            <a:xfrm>
              <a:off x="10622500" y="3882704"/>
              <a:ext cx="1327734" cy="261610"/>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black"/>
                  </a:solidFill>
                  <a:effectLst/>
                  <a:uLnTx/>
                  <a:uFillTx/>
                  <a:latin typeface="Aptos" panose="020B0004020202020204"/>
                  <a:ea typeface="+mn-ea"/>
                  <a:cs typeface="+mn-cs"/>
                </a:rPr>
                <a:t>Yaw Restraint Line</a:t>
              </a:r>
            </a:p>
          </p:txBody>
        </p:sp>
        <p:cxnSp>
          <p:nvCxnSpPr>
            <p:cNvPr id="44" name="Straight Arrow Connector 43">
              <a:extLst>
                <a:ext uri="{FF2B5EF4-FFF2-40B4-BE49-F238E27FC236}">
                  <a16:creationId xmlns:a16="http://schemas.microsoft.com/office/drawing/2014/main" id="{EA16840E-2CE0-97DD-81AD-285543E0D1C9}"/>
                </a:ext>
              </a:extLst>
            </p:cNvPr>
            <p:cNvCxnSpPr>
              <a:cxnSpLocks/>
            </p:cNvCxnSpPr>
            <p:nvPr/>
          </p:nvCxnSpPr>
          <p:spPr>
            <a:xfrm flipH="1" flipV="1">
              <a:off x="10322560" y="3794760"/>
              <a:ext cx="386080" cy="138189"/>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pSp>
    </p:spTree>
    <p:extLst>
      <p:ext uri="{BB962C8B-B14F-4D97-AF65-F5344CB8AC3E}">
        <p14:creationId xmlns:p14="http://schemas.microsoft.com/office/powerpoint/2010/main" val="6526986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6CD818-1A9D-E267-8582-7D6984B75217}"/>
            </a:ext>
          </a:extLst>
        </p:cNvPr>
        <p:cNvGrpSpPr/>
        <p:nvPr/>
      </p:nvGrpSpPr>
      <p:grpSpPr>
        <a:xfrm>
          <a:off x="0" y="0"/>
          <a:ext cx="0" cy="0"/>
          <a:chOff x="0" y="0"/>
          <a:chExt cx="0" cy="0"/>
        </a:xfrm>
      </p:grpSpPr>
      <p:pic>
        <p:nvPicPr>
          <p:cNvPr id="5" name="Picture 4" descr="A black column with a square base&#10;&#10;Description automatically generated">
            <a:extLst>
              <a:ext uri="{FF2B5EF4-FFF2-40B4-BE49-F238E27FC236}">
                <a16:creationId xmlns:a16="http://schemas.microsoft.com/office/drawing/2014/main" id="{70D57BDD-F779-3B47-2C5A-BADF4F5A10A8}"/>
              </a:ext>
            </a:extLst>
          </p:cNvPr>
          <p:cNvPicPr>
            <a:picLocks noChangeAspect="1"/>
          </p:cNvPicPr>
          <p:nvPr/>
        </p:nvPicPr>
        <p:blipFill>
          <a:blip r:embed="rId3"/>
          <a:stretch>
            <a:fillRect/>
          </a:stretch>
        </p:blipFill>
        <p:spPr>
          <a:xfrm>
            <a:off x="4988505" y="696496"/>
            <a:ext cx="2040294" cy="6096263"/>
          </a:xfrm>
          <a:prstGeom prst="rect">
            <a:avLst/>
          </a:prstGeom>
        </p:spPr>
      </p:pic>
      <p:sp>
        <p:nvSpPr>
          <p:cNvPr id="2" name="Rectangle 1">
            <a:extLst>
              <a:ext uri="{FF2B5EF4-FFF2-40B4-BE49-F238E27FC236}">
                <a16:creationId xmlns:a16="http://schemas.microsoft.com/office/drawing/2014/main" id="{2C7F04A6-EE39-0C9F-561B-199075D9C0D4}"/>
              </a:ext>
            </a:extLst>
          </p:cNvPr>
          <p:cNvSpPr/>
          <p:nvPr/>
        </p:nvSpPr>
        <p:spPr>
          <a:xfrm>
            <a:off x="0" y="438870"/>
            <a:ext cx="4917855" cy="472822"/>
          </a:xfrm>
          <a:prstGeom prst="rect">
            <a:avLst/>
          </a:prstGeom>
          <a:solidFill>
            <a:srgbClr val="B6D5F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7" name="TextBox 6">
            <a:extLst>
              <a:ext uri="{FF2B5EF4-FFF2-40B4-BE49-F238E27FC236}">
                <a16:creationId xmlns:a16="http://schemas.microsoft.com/office/drawing/2014/main" id="{D8160DB4-7A14-100A-C120-F4A0908303BD}"/>
              </a:ext>
            </a:extLst>
          </p:cNvPr>
          <p:cNvSpPr txBox="1"/>
          <p:nvPr/>
        </p:nvSpPr>
        <p:spPr>
          <a:xfrm>
            <a:off x="102803" y="65812"/>
            <a:ext cx="4816254"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Aptos" panose="020B0004020202020204"/>
                <a:ea typeface="+mn-ea"/>
                <a:cs typeface="+mn-cs"/>
              </a:rPr>
              <a:t>FINAL DESIGN</a:t>
            </a:r>
          </a:p>
        </p:txBody>
      </p:sp>
      <p:cxnSp>
        <p:nvCxnSpPr>
          <p:cNvPr id="18" name="Straight Arrow Connector 17">
            <a:extLst>
              <a:ext uri="{FF2B5EF4-FFF2-40B4-BE49-F238E27FC236}">
                <a16:creationId xmlns:a16="http://schemas.microsoft.com/office/drawing/2014/main" id="{88E0913B-0010-5DD5-7158-6E0329295476}"/>
              </a:ext>
            </a:extLst>
          </p:cNvPr>
          <p:cNvCxnSpPr>
            <a:cxnSpLocks/>
          </p:cNvCxnSpPr>
          <p:nvPr/>
        </p:nvCxnSpPr>
        <p:spPr>
          <a:xfrm flipH="1">
            <a:off x="6493919" y="6399322"/>
            <a:ext cx="1523424"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23" name="TextBox 22">
            <a:extLst>
              <a:ext uri="{FF2B5EF4-FFF2-40B4-BE49-F238E27FC236}">
                <a16:creationId xmlns:a16="http://schemas.microsoft.com/office/drawing/2014/main" id="{C4E94B60-3EF4-3241-63EB-93B0CC3D9389}"/>
              </a:ext>
            </a:extLst>
          </p:cNvPr>
          <p:cNvSpPr txBox="1"/>
          <p:nvPr/>
        </p:nvSpPr>
        <p:spPr>
          <a:xfrm>
            <a:off x="8092804" y="6192295"/>
            <a:ext cx="1488570" cy="369332"/>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ptos" panose="020B0004020202020204"/>
                <a:ea typeface="+mn-ea"/>
                <a:cs typeface="+mn-cs"/>
              </a:rPr>
              <a:t>Heave Plate</a:t>
            </a:r>
          </a:p>
        </p:txBody>
      </p:sp>
      <p:cxnSp>
        <p:nvCxnSpPr>
          <p:cNvPr id="24" name="Straight Arrow Connector 23">
            <a:extLst>
              <a:ext uri="{FF2B5EF4-FFF2-40B4-BE49-F238E27FC236}">
                <a16:creationId xmlns:a16="http://schemas.microsoft.com/office/drawing/2014/main" id="{213C121E-0BDE-6EC6-D7F9-2EBA56858260}"/>
              </a:ext>
            </a:extLst>
          </p:cNvPr>
          <p:cNvCxnSpPr>
            <a:cxnSpLocks/>
          </p:cNvCxnSpPr>
          <p:nvPr/>
        </p:nvCxnSpPr>
        <p:spPr>
          <a:xfrm flipH="1">
            <a:off x="6480453" y="2561236"/>
            <a:ext cx="1696937" cy="70832"/>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27" name="TextBox 26">
            <a:extLst>
              <a:ext uri="{FF2B5EF4-FFF2-40B4-BE49-F238E27FC236}">
                <a16:creationId xmlns:a16="http://schemas.microsoft.com/office/drawing/2014/main" id="{9EF25C86-BFD4-0AA4-8071-3D4860CB442A}"/>
              </a:ext>
            </a:extLst>
          </p:cNvPr>
          <p:cNvSpPr txBox="1"/>
          <p:nvPr/>
        </p:nvSpPr>
        <p:spPr>
          <a:xfrm>
            <a:off x="8211924" y="2380444"/>
            <a:ext cx="1250331" cy="369332"/>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ptos" panose="020B0004020202020204"/>
                <a:ea typeface="+mn-ea"/>
                <a:cs typeface="+mn-cs"/>
              </a:rPr>
              <a:t>Float</a:t>
            </a:r>
          </a:p>
        </p:txBody>
      </p:sp>
      <p:cxnSp>
        <p:nvCxnSpPr>
          <p:cNvPr id="28" name="Straight Arrow Connector 27">
            <a:extLst>
              <a:ext uri="{FF2B5EF4-FFF2-40B4-BE49-F238E27FC236}">
                <a16:creationId xmlns:a16="http://schemas.microsoft.com/office/drawing/2014/main" id="{7AB02D90-CF4D-FCD4-32CB-30DBBA80514B}"/>
              </a:ext>
            </a:extLst>
          </p:cNvPr>
          <p:cNvCxnSpPr>
            <a:cxnSpLocks/>
          </p:cNvCxnSpPr>
          <p:nvPr/>
        </p:nvCxnSpPr>
        <p:spPr>
          <a:xfrm>
            <a:off x="5438274" y="3542097"/>
            <a:ext cx="527718" cy="129932"/>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30" name="TextBox 29">
            <a:extLst>
              <a:ext uri="{FF2B5EF4-FFF2-40B4-BE49-F238E27FC236}">
                <a16:creationId xmlns:a16="http://schemas.microsoft.com/office/drawing/2014/main" id="{F040D704-F0B8-5639-C662-FA8438EE8B83}"/>
              </a:ext>
            </a:extLst>
          </p:cNvPr>
          <p:cNvSpPr txBox="1"/>
          <p:nvPr/>
        </p:nvSpPr>
        <p:spPr>
          <a:xfrm>
            <a:off x="2554537" y="2800492"/>
            <a:ext cx="1243734" cy="369332"/>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ptos" panose="020B0004020202020204"/>
                <a:ea typeface="+mn-ea"/>
                <a:cs typeface="+mn-cs"/>
              </a:rPr>
              <a:t>Ball Screw</a:t>
            </a:r>
          </a:p>
        </p:txBody>
      </p:sp>
      <p:cxnSp>
        <p:nvCxnSpPr>
          <p:cNvPr id="31" name="Straight Arrow Connector 30">
            <a:extLst>
              <a:ext uri="{FF2B5EF4-FFF2-40B4-BE49-F238E27FC236}">
                <a16:creationId xmlns:a16="http://schemas.microsoft.com/office/drawing/2014/main" id="{78D9DABF-883D-F371-D2EB-6D163E829625}"/>
              </a:ext>
            </a:extLst>
          </p:cNvPr>
          <p:cNvCxnSpPr>
            <a:cxnSpLocks/>
          </p:cNvCxnSpPr>
          <p:nvPr/>
        </p:nvCxnSpPr>
        <p:spPr>
          <a:xfrm flipV="1">
            <a:off x="3705399" y="4625147"/>
            <a:ext cx="2057354" cy="51173"/>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33" name="TextBox 32">
            <a:extLst>
              <a:ext uri="{FF2B5EF4-FFF2-40B4-BE49-F238E27FC236}">
                <a16:creationId xmlns:a16="http://schemas.microsoft.com/office/drawing/2014/main" id="{BF613504-4611-82B5-234D-1F50307A0609}"/>
              </a:ext>
            </a:extLst>
          </p:cNvPr>
          <p:cNvSpPr txBox="1"/>
          <p:nvPr/>
        </p:nvSpPr>
        <p:spPr>
          <a:xfrm>
            <a:off x="2660380" y="4491654"/>
            <a:ext cx="1032048" cy="369332"/>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ptos" panose="020B0004020202020204"/>
                <a:ea typeface="+mn-ea"/>
                <a:cs typeface="+mn-cs"/>
              </a:rPr>
              <a:t>Gearbox</a:t>
            </a:r>
          </a:p>
        </p:txBody>
      </p:sp>
      <p:cxnSp>
        <p:nvCxnSpPr>
          <p:cNvPr id="41" name="Straight Arrow Connector 40">
            <a:extLst>
              <a:ext uri="{FF2B5EF4-FFF2-40B4-BE49-F238E27FC236}">
                <a16:creationId xmlns:a16="http://schemas.microsoft.com/office/drawing/2014/main" id="{5F791A38-4674-AD2E-DC3A-49D95BE0C33F}"/>
              </a:ext>
            </a:extLst>
          </p:cNvPr>
          <p:cNvCxnSpPr>
            <a:cxnSpLocks/>
          </p:cNvCxnSpPr>
          <p:nvPr/>
        </p:nvCxnSpPr>
        <p:spPr>
          <a:xfrm flipV="1">
            <a:off x="3645277" y="5462625"/>
            <a:ext cx="2232660" cy="153959"/>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43" name="TextBox 42">
            <a:extLst>
              <a:ext uri="{FF2B5EF4-FFF2-40B4-BE49-F238E27FC236}">
                <a16:creationId xmlns:a16="http://schemas.microsoft.com/office/drawing/2014/main" id="{5633770F-BDE9-9B1B-4AE2-4B8C56E084F7}"/>
              </a:ext>
            </a:extLst>
          </p:cNvPr>
          <p:cNvSpPr txBox="1"/>
          <p:nvPr/>
        </p:nvSpPr>
        <p:spPr>
          <a:xfrm>
            <a:off x="2473400" y="5453631"/>
            <a:ext cx="1231999" cy="369332"/>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ptos" panose="020B0004020202020204"/>
                <a:ea typeface="+mn-ea"/>
                <a:cs typeface="+mn-cs"/>
              </a:rPr>
              <a:t>Generator</a:t>
            </a:r>
          </a:p>
        </p:txBody>
      </p:sp>
      <p:sp>
        <p:nvSpPr>
          <p:cNvPr id="44" name="Left Brace 43">
            <a:extLst>
              <a:ext uri="{FF2B5EF4-FFF2-40B4-BE49-F238E27FC236}">
                <a16:creationId xmlns:a16="http://schemas.microsoft.com/office/drawing/2014/main" id="{8EED07C5-B6D0-D059-4C4D-50E7CD01820A}"/>
              </a:ext>
            </a:extLst>
          </p:cNvPr>
          <p:cNvSpPr/>
          <p:nvPr/>
        </p:nvSpPr>
        <p:spPr>
          <a:xfrm rot="10800000">
            <a:off x="6410007" y="2980967"/>
            <a:ext cx="433759" cy="3211327"/>
          </a:xfrm>
          <a:prstGeom prst="leftBrace">
            <a:avLst>
              <a:gd name="adj1" fmla="val 59371"/>
              <a:gd name="adj2" fmla="val 50899"/>
            </a:avLst>
          </a:prstGeom>
        </p:spPr>
        <p:style>
          <a:lnRef idx="2">
            <a:schemeClr val="dk1"/>
          </a:lnRef>
          <a:fillRef idx="0">
            <a:schemeClr val="dk1"/>
          </a:fillRef>
          <a:effectRef idx="1">
            <a:schemeClr val="dk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0B0004020202020204"/>
              <a:ea typeface="+mn-ea"/>
              <a:cs typeface="+mn-cs"/>
            </a:endParaRPr>
          </a:p>
        </p:txBody>
      </p:sp>
      <p:sp>
        <p:nvSpPr>
          <p:cNvPr id="45" name="TextBox 44">
            <a:extLst>
              <a:ext uri="{FF2B5EF4-FFF2-40B4-BE49-F238E27FC236}">
                <a16:creationId xmlns:a16="http://schemas.microsoft.com/office/drawing/2014/main" id="{469E902A-DB81-E122-02A5-903D2B6067DB}"/>
              </a:ext>
            </a:extLst>
          </p:cNvPr>
          <p:cNvSpPr txBox="1"/>
          <p:nvPr/>
        </p:nvSpPr>
        <p:spPr>
          <a:xfrm>
            <a:off x="6798161" y="4360931"/>
            <a:ext cx="2207996" cy="369332"/>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ptos" panose="020B0004020202020204"/>
                <a:ea typeface="+mn-ea"/>
                <a:cs typeface="+mn-cs"/>
              </a:rPr>
              <a:t>Spar</a:t>
            </a:r>
          </a:p>
        </p:txBody>
      </p:sp>
      <p:sp>
        <p:nvSpPr>
          <p:cNvPr id="49" name="Left Brace 48">
            <a:extLst>
              <a:ext uri="{FF2B5EF4-FFF2-40B4-BE49-F238E27FC236}">
                <a16:creationId xmlns:a16="http://schemas.microsoft.com/office/drawing/2014/main" id="{A9DF99CA-34FD-13E8-92D9-5B2CAC2802CC}"/>
              </a:ext>
            </a:extLst>
          </p:cNvPr>
          <p:cNvSpPr/>
          <p:nvPr/>
        </p:nvSpPr>
        <p:spPr>
          <a:xfrm>
            <a:off x="5134413" y="2898349"/>
            <a:ext cx="433759" cy="1831914"/>
          </a:xfrm>
          <a:prstGeom prst="leftBrace">
            <a:avLst>
              <a:gd name="adj1" fmla="val 59371"/>
              <a:gd name="adj2" fmla="val 50899"/>
            </a:avLst>
          </a:prstGeom>
        </p:spPr>
        <p:style>
          <a:lnRef idx="2">
            <a:schemeClr val="dk1"/>
          </a:lnRef>
          <a:fillRef idx="0">
            <a:schemeClr val="dk1"/>
          </a:fillRef>
          <a:effectRef idx="1">
            <a:schemeClr val="dk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0B0004020202020204"/>
              <a:ea typeface="+mn-ea"/>
              <a:cs typeface="+mn-cs"/>
            </a:endParaRPr>
          </a:p>
        </p:txBody>
      </p:sp>
      <p:sp>
        <p:nvSpPr>
          <p:cNvPr id="50" name="TextBox 49">
            <a:extLst>
              <a:ext uri="{FF2B5EF4-FFF2-40B4-BE49-F238E27FC236}">
                <a16:creationId xmlns:a16="http://schemas.microsoft.com/office/drawing/2014/main" id="{59389356-41F3-6ADD-B451-BCF5DC60F46C}"/>
              </a:ext>
            </a:extLst>
          </p:cNvPr>
          <p:cNvSpPr txBox="1"/>
          <p:nvPr/>
        </p:nvSpPr>
        <p:spPr>
          <a:xfrm>
            <a:off x="2902414" y="3642549"/>
            <a:ext cx="2268250" cy="369332"/>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ptos" panose="020B0004020202020204"/>
                <a:ea typeface="+mn-ea"/>
                <a:cs typeface="+mn-cs"/>
              </a:rPr>
              <a:t>Power Take Off (PTO)</a:t>
            </a:r>
          </a:p>
        </p:txBody>
      </p:sp>
      <p:cxnSp>
        <p:nvCxnSpPr>
          <p:cNvPr id="56" name="Straight Connector 55">
            <a:extLst>
              <a:ext uri="{FF2B5EF4-FFF2-40B4-BE49-F238E27FC236}">
                <a16:creationId xmlns:a16="http://schemas.microsoft.com/office/drawing/2014/main" id="{6FCDF6C3-3FB5-381B-D9C6-D40C427C4012}"/>
              </a:ext>
            </a:extLst>
          </p:cNvPr>
          <p:cNvCxnSpPr>
            <a:cxnSpLocks/>
          </p:cNvCxnSpPr>
          <p:nvPr/>
        </p:nvCxnSpPr>
        <p:spPr>
          <a:xfrm>
            <a:off x="3705399" y="3053485"/>
            <a:ext cx="1591862" cy="452409"/>
          </a:xfrm>
          <a:prstGeom prst="line">
            <a:avLst/>
          </a:prstGeom>
        </p:spPr>
        <p:style>
          <a:lnRef idx="2">
            <a:schemeClr val="dk1"/>
          </a:lnRef>
          <a:fillRef idx="0">
            <a:schemeClr val="dk1"/>
          </a:fillRef>
          <a:effectRef idx="1">
            <a:schemeClr val="dk1"/>
          </a:effectRef>
          <a:fontRef idx="minor">
            <a:schemeClr val="tx1"/>
          </a:fontRef>
        </p:style>
      </p:cxnSp>
      <p:cxnSp>
        <p:nvCxnSpPr>
          <p:cNvPr id="61" name="Straight Arrow Connector 60">
            <a:extLst>
              <a:ext uri="{FF2B5EF4-FFF2-40B4-BE49-F238E27FC236}">
                <a16:creationId xmlns:a16="http://schemas.microsoft.com/office/drawing/2014/main" id="{8F2F860B-94BE-3F8B-3C54-58FEC574147A}"/>
              </a:ext>
            </a:extLst>
          </p:cNvPr>
          <p:cNvCxnSpPr>
            <a:cxnSpLocks/>
          </p:cNvCxnSpPr>
          <p:nvPr/>
        </p:nvCxnSpPr>
        <p:spPr>
          <a:xfrm>
            <a:off x="4030133" y="1531811"/>
            <a:ext cx="1935859"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63" name="TextBox 62">
            <a:extLst>
              <a:ext uri="{FF2B5EF4-FFF2-40B4-BE49-F238E27FC236}">
                <a16:creationId xmlns:a16="http://schemas.microsoft.com/office/drawing/2014/main" id="{BAF8E634-F536-19B0-FDB9-BACC7FEEEACE}"/>
              </a:ext>
            </a:extLst>
          </p:cNvPr>
          <p:cNvSpPr txBox="1"/>
          <p:nvPr/>
        </p:nvSpPr>
        <p:spPr>
          <a:xfrm>
            <a:off x="2847827" y="1305788"/>
            <a:ext cx="1243734" cy="369332"/>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ptos" panose="020B0004020202020204"/>
                <a:ea typeface="+mn-ea"/>
                <a:cs typeface="+mn-cs"/>
              </a:rPr>
              <a:t>Push Tube</a:t>
            </a:r>
          </a:p>
        </p:txBody>
      </p:sp>
      <p:cxnSp>
        <p:nvCxnSpPr>
          <p:cNvPr id="65" name="Straight Arrow Connector 64">
            <a:extLst>
              <a:ext uri="{FF2B5EF4-FFF2-40B4-BE49-F238E27FC236}">
                <a16:creationId xmlns:a16="http://schemas.microsoft.com/office/drawing/2014/main" id="{2DA8E4B2-2E5D-28D3-7381-F436B0B25D43}"/>
              </a:ext>
            </a:extLst>
          </p:cNvPr>
          <p:cNvCxnSpPr>
            <a:cxnSpLocks/>
          </p:cNvCxnSpPr>
          <p:nvPr/>
        </p:nvCxnSpPr>
        <p:spPr>
          <a:xfrm flipH="1">
            <a:off x="6462700" y="1950095"/>
            <a:ext cx="1749224" cy="2042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66" name="TextBox 65">
            <a:extLst>
              <a:ext uri="{FF2B5EF4-FFF2-40B4-BE49-F238E27FC236}">
                <a16:creationId xmlns:a16="http://schemas.microsoft.com/office/drawing/2014/main" id="{06CAC88B-522E-15FD-372C-87EBC151B3DD}"/>
              </a:ext>
            </a:extLst>
          </p:cNvPr>
          <p:cNvSpPr txBox="1"/>
          <p:nvPr/>
        </p:nvSpPr>
        <p:spPr>
          <a:xfrm>
            <a:off x="8177390" y="1750264"/>
            <a:ext cx="2088747" cy="369332"/>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ptos" panose="020B0004020202020204"/>
                <a:ea typeface="+mn-ea"/>
                <a:cs typeface="+mn-cs"/>
              </a:rPr>
              <a:t>Linear Guide Rails</a:t>
            </a:r>
          </a:p>
        </p:txBody>
      </p:sp>
      <p:cxnSp>
        <p:nvCxnSpPr>
          <p:cNvPr id="71" name="Straight Arrow Connector 70">
            <a:extLst>
              <a:ext uri="{FF2B5EF4-FFF2-40B4-BE49-F238E27FC236}">
                <a16:creationId xmlns:a16="http://schemas.microsoft.com/office/drawing/2014/main" id="{0FC2C095-0A49-F863-0C60-724C47E4E076}"/>
              </a:ext>
            </a:extLst>
          </p:cNvPr>
          <p:cNvCxnSpPr>
            <a:cxnSpLocks/>
          </p:cNvCxnSpPr>
          <p:nvPr/>
        </p:nvCxnSpPr>
        <p:spPr>
          <a:xfrm flipH="1">
            <a:off x="6140972" y="3532393"/>
            <a:ext cx="424000" cy="6646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75" name="Straight Connector 74">
            <a:extLst>
              <a:ext uri="{FF2B5EF4-FFF2-40B4-BE49-F238E27FC236}">
                <a16:creationId xmlns:a16="http://schemas.microsoft.com/office/drawing/2014/main" id="{43775856-D857-20CB-4300-CDA2DA96FB2B}"/>
              </a:ext>
            </a:extLst>
          </p:cNvPr>
          <p:cNvCxnSpPr>
            <a:cxnSpLocks/>
          </p:cNvCxnSpPr>
          <p:nvPr/>
        </p:nvCxnSpPr>
        <p:spPr>
          <a:xfrm flipV="1">
            <a:off x="6690975" y="3279689"/>
            <a:ext cx="1580958" cy="234154"/>
          </a:xfrm>
          <a:prstGeom prst="line">
            <a:avLst/>
          </a:prstGeom>
        </p:spPr>
        <p:style>
          <a:lnRef idx="2">
            <a:schemeClr val="dk1"/>
          </a:lnRef>
          <a:fillRef idx="0">
            <a:schemeClr val="dk1"/>
          </a:fillRef>
          <a:effectRef idx="1">
            <a:schemeClr val="dk1"/>
          </a:effectRef>
          <a:fontRef idx="minor">
            <a:schemeClr val="tx1"/>
          </a:fontRef>
        </p:style>
      </p:cxnSp>
      <p:sp>
        <p:nvSpPr>
          <p:cNvPr id="77" name="TextBox 76">
            <a:extLst>
              <a:ext uri="{FF2B5EF4-FFF2-40B4-BE49-F238E27FC236}">
                <a16:creationId xmlns:a16="http://schemas.microsoft.com/office/drawing/2014/main" id="{23F89B9C-E138-C5BF-7899-0368BC544E91}"/>
              </a:ext>
            </a:extLst>
          </p:cNvPr>
          <p:cNvSpPr txBox="1"/>
          <p:nvPr/>
        </p:nvSpPr>
        <p:spPr>
          <a:xfrm>
            <a:off x="8211924" y="3067666"/>
            <a:ext cx="1660537" cy="369332"/>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ptos" panose="020B0004020202020204"/>
                <a:ea typeface="+mn-ea"/>
                <a:cs typeface="+mn-cs"/>
              </a:rPr>
              <a:t>Ball Screw Nut</a:t>
            </a:r>
          </a:p>
        </p:txBody>
      </p:sp>
      <p:cxnSp>
        <p:nvCxnSpPr>
          <p:cNvPr id="98" name="Straight Arrow Connector 97">
            <a:extLst>
              <a:ext uri="{FF2B5EF4-FFF2-40B4-BE49-F238E27FC236}">
                <a16:creationId xmlns:a16="http://schemas.microsoft.com/office/drawing/2014/main" id="{DC1E132D-1F4E-34DF-DE11-BE68516E32EE}"/>
              </a:ext>
            </a:extLst>
          </p:cNvPr>
          <p:cNvCxnSpPr>
            <a:cxnSpLocks/>
          </p:cNvCxnSpPr>
          <p:nvPr/>
        </p:nvCxnSpPr>
        <p:spPr>
          <a:xfrm flipH="1">
            <a:off x="5982223" y="1452116"/>
            <a:ext cx="1749224" cy="2042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99" name="TextBox 98">
            <a:extLst>
              <a:ext uri="{FF2B5EF4-FFF2-40B4-BE49-F238E27FC236}">
                <a16:creationId xmlns:a16="http://schemas.microsoft.com/office/drawing/2014/main" id="{C89E51A4-8FD0-B6BB-CE59-AF631A51EE00}"/>
              </a:ext>
            </a:extLst>
          </p:cNvPr>
          <p:cNvSpPr txBox="1"/>
          <p:nvPr/>
        </p:nvSpPr>
        <p:spPr>
          <a:xfrm>
            <a:off x="7731447" y="1274921"/>
            <a:ext cx="2088747" cy="369332"/>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ptos" panose="020B0004020202020204"/>
                <a:ea typeface="+mn-ea"/>
                <a:cs typeface="+mn-cs"/>
              </a:rPr>
              <a:t>AIS Antenna</a:t>
            </a:r>
          </a:p>
        </p:txBody>
      </p:sp>
      <p:cxnSp>
        <p:nvCxnSpPr>
          <p:cNvPr id="100" name="Straight Arrow Connector 99">
            <a:extLst>
              <a:ext uri="{FF2B5EF4-FFF2-40B4-BE49-F238E27FC236}">
                <a16:creationId xmlns:a16="http://schemas.microsoft.com/office/drawing/2014/main" id="{185993B5-64EF-8886-AD39-14072C47EFFC}"/>
              </a:ext>
            </a:extLst>
          </p:cNvPr>
          <p:cNvCxnSpPr>
            <a:cxnSpLocks/>
            <a:stCxn id="101" idx="1"/>
          </p:cNvCxnSpPr>
          <p:nvPr/>
        </p:nvCxnSpPr>
        <p:spPr>
          <a:xfrm flipH="1">
            <a:off x="6096000" y="1183588"/>
            <a:ext cx="1806159" cy="11888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01" name="TextBox 100">
            <a:extLst>
              <a:ext uri="{FF2B5EF4-FFF2-40B4-BE49-F238E27FC236}">
                <a16:creationId xmlns:a16="http://schemas.microsoft.com/office/drawing/2014/main" id="{713B9F48-F65F-BDB2-C3AC-47EB341B48DB}"/>
              </a:ext>
            </a:extLst>
          </p:cNvPr>
          <p:cNvSpPr txBox="1"/>
          <p:nvPr/>
        </p:nvSpPr>
        <p:spPr>
          <a:xfrm>
            <a:off x="7902159" y="998922"/>
            <a:ext cx="3867293" cy="369332"/>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ptos" panose="020B0004020202020204"/>
                <a:ea typeface="+mn-ea"/>
                <a:cs typeface="+mn-cs"/>
              </a:rPr>
              <a:t>Radar and satellite Communications</a:t>
            </a:r>
          </a:p>
        </p:txBody>
      </p:sp>
      <p:cxnSp>
        <p:nvCxnSpPr>
          <p:cNvPr id="102" name="Straight Arrow Connector 101">
            <a:extLst>
              <a:ext uri="{FF2B5EF4-FFF2-40B4-BE49-F238E27FC236}">
                <a16:creationId xmlns:a16="http://schemas.microsoft.com/office/drawing/2014/main" id="{43C30D41-4E2D-589F-B182-438FA7AD0588}"/>
              </a:ext>
            </a:extLst>
          </p:cNvPr>
          <p:cNvCxnSpPr>
            <a:cxnSpLocks/>
          </p:cNvCxnSpPr>
          <p:nvPr/>
        </p:nvCxnSpPr>
        <p:spPr>
          <a:xfrm flipV="1">
            <a:off x="3469694" y="1645590"/>
            <a:ext cx="2563344" cy="13350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06" name="TextBox 105">
            <a:extLst>
              <a:ext uri="{FF2B5EF4-FFF2-40B4-BE49-F238E27FC236}">
                <a16:creationId xmlns:a16="http://schemas.microsoft.com/office/drawing/2014/main" id="{C19A9BE5-1CF0-9661-15A5-B708E99BCDBA}"/>
              </a:ext>
            </a:extLst>
          </p:cNvPr>
          <p:cNvSpPr txBox="1"/>
          <p:nvPr/>
        </p:nvSpPr>
        <p:spPr>
          <a:xfrm>
            <a:off x="1697760" y="1610428"/>
            <a:ext cx="1799334" cy="369332"/>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ptos" panose="020B0004020202020204"/>
                <a:ea typeface="+mn-ea"/>
                <a:cs typeface="+mn-cs"/>
              </a:rPr>
              <a:t>Infrared Camera</a:t>
            </a:r>
          </a:p>
        </p:txBody>
      </p:sp>
      <p:cxnSp>
        <p:nvCxnSpPr>
          <p:cNvPr id="119" name="Straight Arrow Connector 118">
            <a:extLst>
              <a:ext uri="{FF2B5EF4-FFF2-40B4-BE49-F238E27FC236}">
                <a16:creationId xmlns:a16="http://schemas.microsoft.com/office/drawing/2014/main" id="{B918B962-BD0A-25C0-7FB2-B34A6133E952}"/>
              </a:ext>
            </a:extLst>
          </p:cNvPr>
          <p:cNvCxnSpPr>
            <a:cxnSpLocks/>
          </p:cNvCxnSpPr>
          <p:nvPr/>
        </p:nvCxnSpPr>
        <p:spPr>
          <a:xfrm flipH="1">
            <a:off x="5980844" y="891272"/>
            <a:ext cx="1749224" cy="2042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21" name="TextBox 120">
            <a:extLst>
              <a:ext uri="{FF2B5EF4-FFF2-40B4-BE49-F238E27FC236}">
                <a16:creationId xmlns:a16="http://schemas.microsoft.com/office/drawing/2014/main" id="{B4ED4B85-5DDD-0756-DDCF-F23462653A20}"/>
              </a:ext>
            </a:extLst>
          </p:cNvPr>
          <p:cNvSpPr txBox="1"/>
          <p:nvPr/>
        </p:nvSpPr>
        <p:spPr>
          <a:xfrm>
            <a:off x="7747058" y="657845"/>
            <a:ext cx="2088747" cy="369332"/>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ptos" panose="020B0004020202020204"/>
                <a:ea typeface="+mn-ea"/>
                <a:cs typeface="+mn-cs"/>
              </a:rPr>
              <a:t>Light Rod</a:t>
            </a:r>
          </a:p>
        </p:txBody>
      </p:sp>
    </p:spTree>
    <p:extLst>
      <p:ext uri="{BB962C8B-B14F-4D97-AF65-F5344CB8AC3E}">
        <p14:creationId xmlns:p14="http://schemas.microsoft.com/office/powerpoint/2010/main" val="38875012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C28D20B-40FF-431E-574C-A7A60C3DFA7B}"/>
              </a:ext>
            </a:extLst>
          </p:cNvPr>
          <p:cNvSpPr/>
          <p:nvPr/>
        </p:nvSpPr>
        <p:spPr>
          <a:xfrm>
            <a:off x="-95943" y="419755"/>
            <a:ext cx="7496868" cy="472822"/>
          </a:xfrm>
          <a:prstGeom prst="rect">
            <a:avLst/>
          </a:prstGeom>
          <a:solidFill>
            <a:srgbClr val="B6D5F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2" name="Title 1">
            <a:extLst>
              <a:ext uri="{FF2B5EF4-FFF2-40B4-BE49-F238E27FC236}">
                <a16:creationId xmlns:a16="http://schemas.microsoft.com/office/drawing/2014/main" id="{13CE0852-326D-0147-A172-3615FB662AA4}"/>
              </a:ext>
            </a:extLst>
          </p:cNvPr>
          <p:cNvSpPr>
            <a:spLocks noGrp="1"/>
          </p:cNvSpPr>
          <p:nvPr>
            <p:ph type="title"/>
          </p:nvPr>
        </p:nvSpPr>
        <p:spPr>
          <a:xfrm>
            <a:off x="-466282" y="-133938"/>
            <a:ext cx="7219507" cy="1325563"/>
          </a:xfrm>
        </p:spPr>
        <p:txBody>
          <a:bodyPr/>
          <a:lstStyle/>
          <a:p>
            <a:pPr algn="ctr"/>
            <a:r>
              <a:rPr lang="en-US" b="1"/>
              <a:t>GANTT CHART – REPORT </a:t>
            </a:r>
          </a:p>
        </p:txBody>
      </p:sp>
      <p:pic>
        <p:nvPicPr>
          <p:cNvPr id="5" name="Picture 4">
            <a:extLst>
              <a:ext uri="{FF2B5EF4-FFF2-40B4-BE49-F238E27FC236}">
                <a16:creationId xmlns:a16="http://schemas.microsoft.com/office/drawing/2014/main" id="{186C26CA-E7ED-D940-96E8-E4133D6E0011}"/>
              </a:ext>
            </a:extLst>
          </p:cNvPr>
          <p:cNvPicPr>
            <a:picLocks noChangeAspect="1"/>
          </p:cNvPicPr>
          <p:nvPr/>
        </p:nvPicPr>
        <p:blipFill>
          <a:blip r:embed="rId2"/>
          <a:stretch>
            <a:fillRect/>
          </a:stretch>
        </p:blipFill>
        <p:spPr>
          <a:xfrm>
            <a:off x="0" y="1337411"/>
            <a:ext cx="12192000" cy="1033991"/>
          </a:xfrm>
          <a:prstGeom prst="rect">
            <a:avLst/>
          </a:prstGeom>
        </p:spPr>
      </p:pic>
      <p:pic>
        <p:nvPicPr>
          <p:cNvPr id="9" name="Picture 8" descr="A screenshot of a white sheet&#10;&#10;Description automatically generated">
            <a:extLst>
              <a:ext uri="{FF2B5EF4-FFF2-40B4-BE49-F238E27FC236}">
                <a16:creationId xmlns:a16="http://schemas.microsoft.com/office/drawing/2014/main" id="{4C05DCE3-BEAB-2E41-A719-DE6744F6D0A7}"/>
              </a:ext>
            </a:extLst>
          </p:cNvPr>
          <p:cNvPicPr>
            <a:picLocks noChangeAspect="1"/>
          </p:cNvPicPr>
          <p:nvPr/>
        </p:nvPicPr>
        <p:blipFill>
          <a:blip r:embed="rId3"/>
          <a:stretch>
            <a:fillRect/>
          </a:stretch>
        </p:blipFill>
        <p:spPr>
          <a:xfrm>
            <a:off x="0" y="2371402"/>
            <a:ext cx="12192000" cy="4355338"/>
          </a:xfrm>
          <a:prstGeom prst="rect">
            <a:avLst/>
          </a:prstGeom>
        </p:spPr>
      </p:pic>
    </p:spTree>
    <p:extLst>
      <p:ext uri="{BB962C8B-B14F-4D97-AF65-F5344CB8AC3E}">
        <p14:creationId xmlns:p14="http://schemas.microsoft.com/office/powerpoint/2010/main" val="117743279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C9EAEF-25E0-91F1-3595-F43676A154A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5B9632C-8A01-2833-CE9B-4BAA856709B3}"/>
              </a:ext>
            </a:extLst>
          </p:cNvPr>
          <p:cNvSpPr txBox="1"/>
          <p:nvPr/>
        </p:nvSpPr>
        <p:spPr>
          <a:xfrm>
            <a:off x="2394531" y="-49516"/>
            <a:ext cx="5763296" cy="6247864"/>
          </a:xfrm>
          <a:prstGeom prst="rect">
            <a:avLst/>
          </a:prstGeom>
          <a:noFill/>
        </p:spPr>
        <p:txBody>
          <a:bodyPr wrap="square" rtlCol="0">
            <a:spAutoFit/>
          </a:bodyPr>
          <a:lstStyle/>
          <a:p>
            <a:r>
              <a:rPr lang="en-GB" sz="40000"/>
              <a:t>?</a:t>
            </a:r>
          </a:p>
        </p:txBody>
      </p:sp>
      <p:sp>
        <p:nvSpPr>
          <p:cNvPr id="4" name="Rectangle 3">
            <a:extLst>
              <a:ext uri="{FF2B5EF4-FFF2-40B4-BE49-F238E27FC236}">
                <a16:creationId xmlns:a16="http://schemas.microsoft.com/office/drawing/2014/main" id="{48EF717F-60BE-35F9-2B13-8EE524AC3B31}"/>
              </a:ext>
            </a:extLst>
          </p:cNvPr>
          <p:cNvSpPr/>
          <p:nvPr/>
        </p:nvSpPr>
        <p:spPr>
          <a:xfrm rot="5400000">
            <a:off x="5379760" y="1221898"/>
            <a:ext cx="1114022" cy="875465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686B5A33-557B-3DF6-A52D-5E65DE457ADE}"/>
              </a:ext>
            </a:extLst>
          </p:cNvPr>
          <p:cNvSpPr/>
          <p:nvPr/>
        </p:nvSpPr>
        <p:spPr>
          <a:xfrm>
            <a:off x="1778426" y="-50038"/>
            <a:ext cx="53665" cy="5092252"/>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 name="Straight Connector 6">
            <a:extLst>
              <a:ext uri="{FF2B5EF4-FFF2-40B4-BE49-F238E27FC236}">
                <a16:creationId xmlns:a16="http://schemas.microsoft.com/office/drawing/2014/main" id="{DC91DDCC-5E18-F330-1D94-859C37D93D20}"/>
              </a:ext>
            </a:extLst>
          </p:cNvPr>
          <p:cNvCxnSpPr>
            <a:cxnSpLocks/>
          </p:cNvCxnSpPr>
          <p:nvPr/>
        </p:nvCxnSpPr>
        <p:spPr>
          <a:xfrm>
            <a:off x="3820633" y="4687910"/>
            <a:ext cx="7029818" cy="0"/>
          </a:xfrm>
          <a:prstGeom prst="line">
            <a:avLst/>
          </a:prstGeom>
        </p:spPr>
        <p:style>
          <a:lnRef idx="2">
            <a:schemeClr val="dk1"/>
          </a:lnRef>
          <a:fillRef idx="0">
            <a:schemeClr val="dk1"/>
          </a:fillRef>
          <a:effectRef idx="1">
            <a:schemeClr val="dk1"/>
          </a:effectRef>
          <a:fontRef idx="minor">
            <a:schemeClr val="tx1"/>
          </a:fontRef>
        </p:style>
      </p:cxnSp>
      <p:cxnSp>
        <p:nvCxnSpPr>
          <p:cNvPr id="9" name="Straight Connector 8">
            <a:extLst>
              <a:ext uri="{FF2B5EF4-FFF2-40B4-BE49-F238E27FC236}">
                <a16:creationId xmlns:a16="http://schemas.microsoft.com/office/drawing/2014/main" id="{4E42AD7B-9702-D309-AF83-ECB58D7EBA6A}"/>
              </a:ext>
            </a:extLst>
          </p:cNvPr>
          <p:cNvCxnSpPr/>
          <p:nvPr/>
        </p:nvCxnSpPr>
        <p:spPr>
          <a:xfrm>
            <a:off x="10850451" y="4681470"/>
            <a:ext cx="0" cy="1495561"/>
          </a:xfrm>
          <a:prstGeom prst="line">
            <a:avLst/>
          </a:prstGeom>
        </p:spPr>
        <p:style>
          <a:lnRef idx="2">
            <a:schemeClr val="dk1"/>
          </a:lnRef>
          <a:fillRef idx="0">
            <a:schemeClr val="dk1"/>
          </a:fillRef>
          <a:effectRef idx="1">
            <a:schemeClr val="dk1"/>
          </a:effectRef>
          <a:fontRef idx="minor">
            <a:schemeClr val="tx1"/>
          </a:fontRef>
        </p:style>
      </p:cxnSp>
      <p:sp>
        <p:nvSpPr>
          <p:cNvPr id="10" name="TextBox 9">
            <a:extLst>
              <a:ext uri="{FF2B5EF4-FFF2-40B4-BE49-F238E27FC236}">
                <a16:creationId xmlns:a16="http://schemas.microsoft.com/office/drawing/2014/main" id="{765B45F4-261B-4600-15B7-84F42B5E6351}"/>
              </a:ext>
            </a:extLst>
          </p:cNvPr>
          <p:cNvSpPr txBox="1"/>
          <p:nvPr/>
        </p:nvSpPr>
        <p:spPr>
          <a:xfrm>
            <a:off x="5544355" y="3587429"/>
            <a:ext cx="5125792" cy="923330"/>
          </a:xfrm>
          <a:prstGeom prst="rect">
            <a:avLst/>
          </a:prstGeom>
          <a:noFill/>
        </p:spPr>
        <p:txBody>
          <a:bodyPr wrap="square" rtlCol="0">
            <a:spAutoFit/>
          </a:bodyPr>
          <a:lstStyle/>
          <a:p>
            <a:r>
              <a:rPr lang="en-GB" sz="5400" b="1"/>
              <a:t>Any Questions?</a:t>
            </a:r>
          </a:p>
        </p:txBody>
      </p:sp>
      <p:sp>
        <p:nvSpPr>
          <p:cNvPr id="11" name="TextBox 10">
            <a:extLst>
              <a:ext uri="{FF2B5EF4-FFF2-40B4-BE49-F238E27FC236}">
                <a16:creationId xmlns:a16="http://schemas.microsoft.com/office/drawing/2014/main" id="{766AAB1B-E00F-43C0-93DC-BE7B7C8182A8}"/>
              </a:ext>
            </a:extLst>
          </p:cNvPr>
          <p:cNvSpPr txBox="1"/>
          <p:nvPr/>
        </p:nvSpPr>
        <p:spPr>
          <a:xfrm>
            <a:off x="4789720" y="5317427"/>
            <a:ext cx="7258679" cy="646331"/>
          </a:xfrm>
          <a:prstGeom prst="rect">
            <a:avLst/>
          </a:prstGeom>
          <a:noFill/>
        </p:spPr>
        <p:txBody>
          <a:bodyPr wrap="square" rtlCol="0">
            <a:spAutoFit/>
          </a:bodyPr>
          <a:lstStyle/>
          <a:p>
            <a:r>
              <a:rPr lang="en-GB" sz="3600">
                <a:solidFill>
                  <a:schemeClr val="bg1"/>
                </a:solidFill>
              </a:rPr>
              <a:t>BEng Mechanical Group 3</a:t>
            </a:r>
          </a:p>
        </p:txBody>
      </p:sp>
    </p:spTree>
    <p:extLst>
      <p:ext uri="{BB962C8B-B14F-4D97-AF65-F5344CB8AC3E}">
        <p14:creationId xmlns:p14="http://schemas.microsoft.com/office/powerpoint/2010/main" val="82671411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27901D-9016-1E64-4797-277DD3E828DB}"/>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E7D1D6A6-5979-07DC-12CE-6276A1AE84CF}"/>
              </a:ext>
            </a:extLst>
          </p:cNvPr>
          <p:cNvGrpSpPr/>
          <p:nvPr/>
        </p:nvGrpSpPr>
        <p:grpSpPr>
          <a:xfrm>
            <a:off x="-7046" y="0"/>
            <a:ext cx="12189932" cy="6858000"/>
            <a:chOff x="-7046" y="0"/>
            <a:chExt cx="2801924" cy="4443984"/>
          </a:xfrm>
          <a:solidFill>
            <a:schemeClr val="bg2">
              <a:lumMod val="85000"/>
            </a:schemeClr>
          </a:solidFill>
        </p:grpSpPr>
        <p:sp>
          <p:nvSpPr>
            <p:cNvPr id="17" name="Rectangle: Rounded Corners 16">
              <a:extLst>
                <a:ext uri="{FF2B5EF4-FFF2-40B4-BE49-F238E27FC236}">
                  <a16:creationId xmlns:a16="http://schemas.microsoft.com/office/drawing/2014/main" id="{CE3E6EDD-B15F-A47E-9773-3257950A9D51}"/>
                </a:ext>
              </a:extLst>
            </p:cNvPr>
            <p:cNvSpPr/>
            <p:nvPr/>
          </p:nvSpPr>
          <p:spPr>
            <a:xfrm>
              <a:off x="-7046" y="0"/>
              <a:ext cx="2801924" cy="4443984"/>
            </a:xfrm>
            <a:prstGeom prst="roundRect">
              <a:avLst>
                <a:gd name="adj" fmla="val 1869"/>
              </a:avLst>
            </a:prstGeom>
            <a:grpFill/>
            <a:ln>
              <a:noFill/>
            </a:ln>
            <a:effectLst>
              <a:outerShdw blurRad="127000" dist="50800" dir="5400000" algn="ctr" rotWithShape="0">
                <a:srgbClr val="000000">
                  <a:alpha val="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8FBFE"/>
                </a:solidFill>
                <a:effectLst/>
                <a:uLnTx/>
                <a:uFillTx/>
                <a:latin typeface="Aptos"/>
                <a:ea typeface="+mn-ea"/>
                <a:cs typeface="+mn-cs"/>
              </a:endParaRPr>
            </a:p>
          </p:txBody>
        </p:sp>
        <p:pic>
          <p:nvPicPr>
            <p:cNvPr id="18" name="SlideBazzar_Icons_132043635692251061">
              <a:extLst>
                <a:ext uri="{FF2B5EF4-FFF2-40B4-BE49-F238E27FC236}">
                  <a16:creationId xmlns:a16="http://schemas.microsoft.com/office/drawing/2014/main" id="{0DB42D16-3EA1-1C7C-DD2F-B307C7283B0B}"/>
                </a:ext>
              </a:extLst>
            </p:cNvPr>
            <p:cNvPicPr>
              <a:picLocks/>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1627" y="538425"/>
              <a:ext cx="664578" cy="664578"/>
            </a:xfrm>
            <a:prstGeom prst="rect">
              <a:avLst/>
            </a:prstGeom>
          </p:spPr>
        </p:pic>
      </p:grpSp>
      <p:pic>
        <p:nvPicPr>
          <p:cNvPr id="5" name="Picture 4" descr="Solar panel - Wikipedia">
            <a:extLst>
              <a:ext uri="{FF2B5EF4-FFF2-40B4-BE49-F238E27FC236}">
                <a16:creationId xmlns:a16="http://schemas.microsoft.com/office/drawing/2014/main" id="{B1C6B341-7593-0A6A-40B3-7A3A980FE76D}"/>
              </a:ext>
            </a:extLst>
          </p:cNvPr>
          <p:cNvPicPr>
            <a:picLocks noChangeAspect="1" noChangeArrowheads="1"/>
          </p:cNvPicPr>
          <p:nvPr/>
        </p:nvPicPr>
        <p:blipFill rotWithShape="1">
          <a:blip r:embed="rId4" cstate="print">
            <a:alphaModFix amt="35000"/>
            <a:extLst>
              <a:ext uri="{28A0092B-C50C-407E-A947-70E740481C1C}">
                <a14:useLocalDpi xmlns:a14="http://schemas.microsoft.com/office/drawing/2010/main" val="0"/>
              </a:ext>
            </a:extLst>
          </a:blip>
          <a:srcRect l="31650" t="-180" r="50887" b="180"/>
          <a:stretch/>
        </p:blipFill>
        <p:spPr bwMode="auto">
          <a:xfrm>
            <a:off x="6154888" y="-1825"/>
            <a:ext cx="186889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WEPTOS">
            <a:extLst>
              <a:ext uri="{FF2B5EF4-FFF2-40B4-BE49-F238E27FC236}">
                <a16:creationId xmlns:a16="http://schemas.microsoft.com/office/drawing/2014/main" id="{0B4BE265-5284-D491-3E2B-0F598535AB75}"/>
              </a:ext>
            </a:extLst>
          </p:cNvPr>
          <p:cNvPicPr>
            <a:picLocks noChangeAspect="1" noChangeArrowheads="1"/>
          </p:cNvPicPr>
          <p:nvPr/>
        </p:nvPicPr>
        <p:blipFill rotWithShape="1">
          <a:blip r:embed="rId5" cstate="print">
            <a:alphaModFix amt="35000"/>
            <a:extLst>
              <a:ext uri="{28A0092B-C50C-407E-A947-70E740481C1C}">
                <a14:useLocalDpi xmlns:a14="http://schemas.microsoft.com/office/drawing/2010/main" val="0"/>
              </a:ext>
            </a:extLst>
          </a:blip>
          <a:srcRect l="4719" t="53" r="78237" b="-53"/>
          <a:stretch/>
        </p:blipFill>
        <p:spPr bwMode="auto">
          <a:xfrm>
            <a:off x="4146119" y="-1825"/>
            <a:ext cx="200464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rtificial island to power Europe">
            <a:extLst>
              <a:ext uri="{FF2B5EF4-FFF2-40B4-BE49-F238E27FC236}">
                <a16:creationId xmlns:a16="http://schemas.microsoft.com/office/drawing/2014/main" id="{439F2A18-2F95-2569-3388-EC0F06A7002F}"/>
              </a:ext>
            </a:extLst>
          </p:cNvPr>
          <p:cNvPicPr>
            <a:picLocks noChangeAspect="1" noChangeArrowheads="1"/>
          </p:cNvPicPr>
          <p:nvPr/>
        </p:nvPicPr>
        <p:blipFill rotWithShape="1">
          <a:blip r:embed="rId6" cstate="print">
            <a:alphaModFix amt="35000"/>
            <a:extLst>
              <a:ext uri="{28A0092B-C50C-407E-A947-70E740481C1C}">
                <a14:useLocalDpi xmlns:a14="http://schemas.microsoft.com/office/drawing/2010/main" val="0"/>
              </a:ext>
            </a:extLst>
          </a:blip>
          <a:srcRect l="45735" r="34146"/>
          <a:stretch/>
        </p:blipFill>
        <p:spPr bwMode="auto">
          <a:xfrm>
            <a:off x="9114" y="-1825"/>
            <a:ext cx="2077998" cy="68580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How Do Transformers Work? | Cache Valley Electric">
            <a:extLst>
              <a:ext uri="{FF2B5EF4-FFF2-40B4-BE49-F238E27FC236}">
                <a16:creationId xmlns:a16="http://schemas.microsoft.com/office/drawing/2014/main" id="{7197D8E4-FBA6-49BF-E4EC-284A29E7F356}"/>
              </a:ext>
            </a:extLst>
          </p:cNvPr>
          <p:cNvPicPr>
            <a:picLocks noChangeAspect="1" noChangeArrowheads="1"/>
          </p:cNvPicPr>
          <p:nvPr/>
        </p:nvPicPr>
        <p:blipFill rotWithShape="1">
          <a:blip r:embed="rId7">
            <a:alphaModFix amt="35000"/>
            <a:extLst>
              <a:ext uri="{28A0092B-C50C-407E-A947-70E740481C1C}">
                <a14:useLocalDpi xmlns:a14="http://schemas.microsoft.com/office/drawing/2010/main" val="0"/>
              </a:ext>
            </a:extLst>
          </a:blip>
          <a:srcRect l="35743" t="27" r="43404" b="-27"/>
          <a:stretch/>
        </p:blipFill>
        <p:spPr bwMode="auto">
          <a:xfrm>
            <a:off x="10111498" y="-1825"/>
            <a:ext cx="2077998" cy="6858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Problems of Aging Electrical Systems">
            <a:extLst>
              <a:ext uri="{FF2B5EF4-FFF2-40B4-BE49-F238E27FC236}">
                <a16:creationId xmlns:a16="http://schemas.microsoft.com/office/drawing/2014/main" id="{2344BE33-1415-9AC3-41F3-134F979FD00C}"/>
              </a:ext>
            </a:extLst>
          </p:cNvPr>
          <p:cNvPicPr>
            <a:picLocks noChangeAspect="1" noChangeArrowheads="1"/>
          </p:cNvPicPr>
          <p:nvPr/>
        </p:nvPicPr>
        <p:blipFill rotWithShape="1">
          <a:blip r:embed="rId8">
            <a:alphaModFix amt="35000"/>
            <a:extLst>
              <a:ext uri="{28A0092B-C50C-407E-A947-70E740481C1C}">
                <a14:useLocalDpi xmlns:a14="http://schemas.microsoft.com/office/drawing/2010/main" val="0"/>
              </a:ext>
            </a:extLst>
          </a:blip>
          <a:srcRect l="60613" r="19205"/>
          <a:stretch/>
        </p:blipFill>
        <p:spPr bwMode="auto">
          <a:xfrm>
            <a:off x="8016602" y="1825"/>
            <a:ext cx="2094895" cy="68561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Why are wind turbines being switched off?">
            <a:extLst>
              <a:ext uri="{FF2B5EF4-FFF2-40B4-BE49-F238E27FC236}">
                <a16:creationId xmlns:a16="http://schemas.microsoft.com/office/drawing/2014/main" id="{0A334C8E-2191-8395-C368-C8FA3225AD7B}"/>
              </a:ext>
            </a:extLst>
          </p:cNvPr>
          <p:cNvPicPr>
            <a:picLocks noChangeAspect="1" noChangeArrowheads="1"/>
          </p:cNvPicPr>
          <p:nvPr/>
        </p:nvPicPr>
        <p:blipFill rotWithShape="1">
          <a:blip r:embed="rId9">
            <a:alphaModFix amt="35000"/>
            <a:extLst>
              <a:ext uri="{28A0092B-C50C-407E-A947-70E740481C1C}">
                <a14:useLocalDpi xmlns:a14="http://schemas.microsoft.com/office/drawing/2010/main" val="0"/>
              </a:ext>
            </a:extLst>
          </a:blip>
          <a:srcRect l="6600" t="27" r="76470" b="-27"/>
          <a:stretch/>
        </p:blipFill>
        <p:spPr bwMode="auto">
          <a:xfrm>
            <a:off x="2077941" y="-1825"/>
            <a:ext cx="2064049"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7">
            <a:extLst>
              <a:ext uri="{FF2B5EF4-FFF2-40B4-BE49-F238E27FC236}">
                <a16:creationId xmlns:a16="http://schemas.microsoft.com/office/drawing/2014/main" id="{6EA7E12A-DB56-1056-62B1-C01BF1AC29D4}"/>
              </a:ext>
            </a:extLst>
          </p:cNvPr>
          <p:cNvSpPr txBox="1"/>
          <p:nvPr/>
        </p:nvSpPr>
        <p:spPr>
          <a:xfrm rot="5400000">
            <a:off x="-2348168" y="2827009"/>
            <a:ext cx="6757323" cy="1200329"/>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US" sz="8000" b="1" i="0" u="none" strike="noStrike" kern="1200" cap="none" spc="0" normalizeH="0" baseline="0" noProof="0">
                <a:ln>
                  <a:noFill/>
                </a:ln>
                <a:solidFill>
                  <a:srgbClr val="F8FBFE"/>
                </a:solidFill>
                <a:effectLst/>
                <a:uLnTx/>
                <a:uFillTx/>
                <a:latin typeface="Nexa Bold"/>
                <a:ea typeface="+mn-ea"/>
                <a:cs typeface="+mn-cs"/>
              </a:rPr>
              <a:t>BEng Civil</a:t>
            </a:r>
          </a:p>
        </p:txBody>
      </p:sp>
      <p:sp>
        <p:nvSpPr>
          <p:cNvPr id="12" name="TextBox 18">
            <a:extLst>
              <a:ext uri="{FF2B5EF4-FFF2-40B4-BE49-F238E27FC236}">
                <a16:creationId xmlns:a16="http://schemas.microsoft.com/office/drawing/2014/main" id="{F0637E71-8D4E-2041-4F72-77B0699A66B0}"/>
              </a:ext>
            </a:extLst>
          </p:cNvPr>
          <p:cNvSpPr txBox="1"/>
          <p:nvPr/>
        </p:nvSpPr>
        <p:spPr>
          <a:xfrm rot="5400000">
            <a:off x="-284121" y="2757758"/>
            <a:ext cx="6757323" cy="133882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US" sz="9000" b="1" i="0" u="none" strike="noStrike" kern="1200" cap="none" spc="0" normalizeH="0" baseline="0" noProof="0">
                <a:ln>
                  <a:noFill/>
                </a:ln>
                <a:solidFill>
                  <a:srgbClr val="F8FBFE"/>
                </a:solidFill>
                <a:effectLst/>
                <a:uLnTx/>
                <a:uFillTx/>
                <a:latin typeface="Nexa Bold" panose="02000000000000000000" pitchFamily="50" charset="0"/>
                <a:ea typeface="+mn-ea"/>
                <a:cs typeface="+mn-cs"/>
              </a:rPr>
              <a:t>MEng Mech 3</a:t>
            </a:r>
          </a:p>
        </p:txBody>
      </p:sp>
      <p:sp>
        <p:nvSpPr>
          <p:cNvPr id="13" name="TextBox 19">
            <a:extLst>
              <a:ext uri="{FF2B5EF4-FFF2-40B4-BE49-F238E27FC236}">
                <a16:creationId xmlns:a16="http://schemas.microsoft.com/office/drawing/2014/main" id="{1DDCB1DC-8505-CDC0-3051-7726DA1A9005}"/>
              </a:ext>
            </a:extLst>
          </p:cNvPr>
          <p:cNvSpPr txBox="1"/>
          <p:nvPr/>
        </p:nvSpPr>
        <p:spPr>
          <a:xfrm rot="5400000">
            <a:off x="1697776" y="2667697"/>
            <a:ext cx="6757323" cy="142192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US" sz="9600" b="1" i="0" u="none" strike="noStrike" kern="1200" cap="none" spc="0" normalizeH="0" baseline="0" noProof="0">
                <a:ln>
                  <a:noFill/>
                </a:ln>
                <a:solidFill>
                  <a:srgbClr val="F8FBFE"/>
                </a:solidFill>
                <a:effectLst/>
                <a:uLnTx/>
                <a:uFillTx/>
                <a:latin typeface="Nexa Bold" panose="02000000000000000000" pitchFamily="50" charset="0"/>
                <a:ea typeface="+mn-ea"/>
                <a:cs typeface="+mn-cs"/>
              </a:rPr>
              <a:t>BEng Mech 3</a:t>
            </a:r>
          </a:p>
        </p:txBody>
      </p:sp>
      <p:sp>
        <p:nvSpPr>
          <p:cNvPr id="14" name="TextBox 20">
            <a:extLst>
              <a:ext uri="{FF2B5EF4-FFF2-40B4-BE49-F238E27FC236}">
                <a16:creationId xmlns:a16="http://schemas.microsoft.com/office/drawing/2014/main" id="{C25934F8-3B8D-1406-1B76-1D023FA3DA88}"/>
              </a:ext>
            </a:extLst>
          </p:cNvPr>
          <p:cNvSpPr txBox="1"/>
          <p:nvPr/>
        </p:nvSpPr>
        <p:spPr>
          <a:xfrm rot="5400000">
            <a:off x="3568995" y="2664047"/>
            <a:ext cx="6757323" cy="142192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US" sz="9600" b="1" i="0" u="none" strike="noStrike" kern="1200" cap="none" spc="0" normalizeH="0" baseline="0" noProof="0">
                <a:ln>
                  <a:noFill/>
                </a:ln>
                <a:solidFill>
                  <a:srgbClr val="F8FBFE"/>
                </a:solidFill>
                <a:effectLst/>
                <a:uLnTx/>
                <a:uFillTx/>
                <a:latin typeface="Nexa Bold" panose="02000000000000000000" pitchFamily="50" charset="0"/>
                <a:ea typeface="+mn-ea"/>
                <a:cs typeface="+mn-cs"/>
              </a:rPr>
              <a:t>BEng Mech 4</a:t>
            </a:r>
          </a:p>
        </p:txBody>
      </p:sp>
      <p:sp>
        <p:nvSpPr>
          <p:cNvPr id="15" name="TextBox 21">
            <a:extLst>
              <a:ext uri="{FF2B5EF4-FFF2-40B4-BE49-F238E27FC236}">
                <a16:creationId xmlns:a16="http://schemas.microsoft.com/office/drawing/2014/main" id="{69E069FE-49DA-F71A-4897-D51E234871E7}"/>
              </a:ext>
            </a:extLst>
          </p:cNvPr>
          <p:cNvSpPr txBox="1"/>
          <p:nvPr/>
        </p:nvSpPr>
        <p:spPr>
          <a:xfrm rot="5400000">
            <a:off x="5759284" y="2716209"/>
            <a:ext cx="6757323" cy="142192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US" sz="9600" b="1" i="0" u="none" strike="noStrike" kern="1200" cap="none" spc="0" normalizeH="0" baseline="0" noProof="0">
                <a:ln>
                  <a:noFill/>
                </a:ln>
                <a:solidFill>
                  <a:srgbClr val="F8FBFE"/>
                </a:solidFill>
                <a:effectLst/>
                <a:uLnTx/>
                <a:uFillTx/>
                <a:latin typeface="Nexa Bold" panose="02000000000000000000" pitchFamily="50" charset="0"/>
                <a:ea typeface="+mn-ea"/>
                <a:cs typeface="+mn-cs"/>
              </a:rPr>
              <a:t>BEng EESE</a:t>
            </a:r>
          </a:p>
        </p:txBody>
      </p:sp>
      <p:sp>
        <p:nvSpPr>
          <p:cNvPr id="16" name="TextBox 23">
            <a:extLst>
              <a:ext uri="{FF2B5EF4-FFF2-40B4-BE49-F238E27FC236}">
                <a16:creationId xmlns:a16="http://schemas.microsoft.com/office/drawing/2014/main" id="{BEAC03A3-0C86-B3C5-2510-B7A713203D47}"/>
              </a:ext>
            </a:extLst>
          </p:cNvPr>
          <p:cNvSpPr txBox="1"/>
          <p:nvPr/>
        </p:nvSpPr>
        <p:spPr>
          <a:xfrm rot="5400000">
            <a:off x="7609094" y="2757758"/>
            <a:ext cx="7164394" cy="133882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US" sz="9000" b="1" i="0" u="none" strike="noStrike" kern="1200" cap="none" spc="0" normalizeH="0" baseline="0" noProof="0">
                <a:ln>
                  <a:noFill/>
                </a:ln>
                <a:solidFill>
                  <a:srgbClr val="F8FBFE"/>
                </a:solidFill>
                <a:effectLst/>
                <a:uLnTx/>
                <a:uFillTx/>
                <a:latin typeface="Nexa Bold" panose="02000000000000000000" pitchFamily="50" charset="0"/>
                <a:ea typeface="+mn-ea"/>
                <a:cs typeface="+mn-cs"/>
              </a:rPr>
              <a:t>MEng EESE</a:t>
            </a:r>
          </a:p>
        </p:txBody>
      </p:sp>
    </p:spTree>
    <p:extLst>
      <p:ext uri="{BB962C8B-B14F-4D97-AF65-F5344CB8AC3E}">
        <p14:creationId xmlns:p14="http://schemas.microsoft.com/office/powerpoint/2010/main" val="113684393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B0CB63-AB09-8A14-A0CD-FFF765FB1C08}"/>
            </a:ext>
          </a:extLst>
        </p:cNvPr>
        <p:cNvGrpSpPr/>
        <p:nvPr/>
      </p:nvGrpSpPr>
      <p:grpSpPr>
        <a:xfrm>
          <a:off x="0" y="0"/>
          <a:ext cx="0" cy="0"/>
          <a:chOff x="0" y="0"/>
          <a:chExt cx="0" cy="0"/>
        </a:xfrm>
      </p:grpSpPr>
      <p:pic>
        <p:nvPicPr>
          <p:cNvPr id="1028" name="Picture 4" descr="Solar panel - Wikipedia">
            <a:extLst>
              <a:ext uri="{FF2B5EF4-FFF2-40B4-BE49-F238E27FC236}">
                <a16:creationId xmlns:a16="http://schemas.microsoft.com/office/drawing/2014/main" id="{51B57EF5-82E0-3E71-5FF9-6D8368C461CB}"/>
              </a:ext>
            </a:extLst>
          </p:cNvPr>
          <p:cNvPicPr>
            <a:picLocks noChangeAspect="1" noChangeArrowheads="1"/>
          </p:cNvPicPr>
          <p:nvPr/>
        </p:nvPicPr>
        <p:blipFill rotWithShape="1">
          <a:blip r:embed="rId2">
            <a:alphaModFix/>
            <a:extLst>
              <a:ext uri="{28A0092B-C50C-407E-A947-70E740481C1C}">
                <a14:useLocalDpi xmlns:a14="http://schemas.microsoft.com/office/drawing/2010/main" val="0"/>
              </a:ext>
            </a:extLst>
          </a:blip>
          <a:srcRect l="34037" t="-180" r="35168" b="180"/>
          <a:stretch/>
        </p:blipFill>
        <p:spPr bwMode="auto">
          <a:xfrm>
            <a:off x="4759902" y="-3654"/>
            <a:ext cx="7493426" cy="6858000"/>
          </a:xfrm>
          <a:prstGeom prst="rect">
            <a:avLst/>
          </a:prstGeom>
          <a:noFill/>
          <a:effectLst>
            <a:outerShdw blurRad="50800" dist="50800" dir="5400000" algn="ctr" rotWithShape="0">
              <a:srgbClr val="000000">
                <a:alpha val="99000"/>
              </a:srgbClr>
            </a:outerShdw>
          </a:effectLst>
          <a:extLst>
            <a:ext uri="{909E8E84-426E-40DD-AFC4-6F175D3DCCD1}">
              <a14:hiddenFill xmlns:a14="http://schemas.microsoft.com/office/drawing/2010/main">
                <a:solidFill>
                  <a:srgbClr val="FFFFFF"/>
                </a:solidFill>
              </a14:hiddenFill>
            </a:ext>
          </a:extLst>
        </p:spPr>
      </p:pic>
      <p:pic>
        <p:nvPicPr>
          <p:cNvPr id="1030" name="Picture 6" descr="WEPTOS">
            <a:extLst>
              <a:ext uri="{FF2B5EF4-FFF2-40B4-BE49-F238E27FC236}">
                <a16:creationId xmlns:a16="http://schemas.microsoft.com/office/drawing/2014/main" id="{6F9FD552-CD02-581A-07A7-8F66CCE83F16}"/>
              </a:ext>
            </a:extLst>
          </p:cNvPr>
          <p:cNvPicPr>
            <a:picLocks noChangeAspect="1" noChangeArrowheads="1"/>
          </p:cNvPicPr>
          <p:nvPr/>
        </p:nvPicPr>
        <p:blipFill rotWithShape="1">
          <a:blip r:embed="rId3" cstate="print">
            <a:alphaModFix amt="35000"/>
            <a:extLst>
              <a:ext uri="{28A0092B-C50C-407E-A947-70E740481C1C}">
                <a14:useLocalDpi xmlns:a14="http://schemas.microsoft.com/office/drawing/2010/main" val="0"/>
              </a:ext>
            </a:extLst>
          </a:blip>
          <a:srcRect l="4719" t="53" r="78237" b="-53"/>
          <a:stretch/>
        </p:blipFill>
        <p:spPr bwMode="auto">
          <a:xfrm>
            <a:off x="-1772995" y="3651"/>
            <a:ext cx="1502325"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Artificial island to power Europe">
            <a:extLst>
              <a:ext uri="{FF2B5EF4-FFF2-40B4-BE49-F238E27FC236}">
                <a16:creationId xmlns:a16="http://schemas.microsoft.com/office/drawing/2014/main" id="{4A858B7D-63B8-D96E-10C6-5AF36944A565}"/>
              </a:ext>
            </a:extLst>
          </p:cNvPr>
          <p:cNvPicPr>
            <a:picLocks noChangeAspect="1" noChangeArrowheads="1"/>
          </p:cNvPicPr>
          <p:nvPr/>
        </p:nvPicPr>
        <p:blipFill rotWithShape="1">
          <a:blip r:embed="rId4" cstate="print">
            <a:alphaModFix amt="35000"/>
            <a:extLst>
              <a:ext uri="{28A0092B-C50C-407E-A947-70E740481C1C}">
                <a14:useLocalDpi xmlns:a14="http://schemas.microsoft.com/office/drawing/2010/main" val="0"/>
              </a:ext>
            </a:extLst>
          </a:blip>
          <a:srcRect l="45735" r="34146"/>
          <a:stretch/>
        </p:blipFill>
        <p:spPr bwMode="auto">
          <a:xfrm>
            <a:off x="-4556298" y="-1825"/>
            <a:ext cx="1267784"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ow Do Transformers Work? | Cache Valley Electric">
            <a:extLst>
              <a:ext uri="{FF2B5EF4-FFF2-40B4-BE49-F238E27FC236}">
                <a16:creationId xmlns:a16="http://schemas.microsoft.com/office/drawing/2014/main" id="{19CBB73B-4B54-5A2B-891A-FA94B70F300C}"/>
              </a:ext>
            </a:extLst>
          </p:cNvPr>
          <p:cNvPicPr>
            <a:picLocks noChangeAspect="1" noChangeArrowheads="1"/>
          </p:cNvPicPr>
          <p:nvPr/>
        </p:nvPicPr>
        <p:blipFill rotWithShape="1">
          <a:blip r:embed="rId5">
            <a:alphaModFix amt="35000"/>
            <a:extLst>
              <a:ext uri="{28A0092B-C50C-407E-A947-70E740481C1C}">
                <a14:useLocalDpi xmlns:a14="http://schemas.microsoft.com/office/drawing/2010/main" val="0"/>
              </a:ext>
            </a:extLst>
          </a:blip>
          <a:srcRect l="35743" t="27" r="43404" b="-27"/>
          <a:stretch/>
        </p:blipFill>
        <p:spPr bwMode="auto">
          <a:xfrm>
            <a:off x="14328362" y="-1825"/>
            <a:ext cx="1686001"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Problems of Aging Electrical Systems">
            <a:extLst>
              <a:ext uri="{FF2B5EF4-FFF2-40B4-BE49-F238E27FC236}">
                <a16:creationId xmlns:a16="http://schemas.microsoft.com/office/drawing/2014/main" id="{1EC26A2E-C090-CFC6-1B72-EB239A560958}"/>
              </a:ext>
            </a:extLst>
          </p:cNvPr>
          <p:cNvPicPr>
            <a:picLocks noChangeAspect="1" noChangeArrowheads="1"/>
          </p:cNvPicPr>
          <p:nvPr/>
        </p:nvPicPr>
        <p:blipFill rotWithShape="1">
          <a:blip r:embed="rId6">
            <a:alphaModFix amt="35000"/>
            <a:extLst>
              <a:ext uri="{28A0092B-C50C-407E-A947-70E740481C1C}">
                <a14:useLocalDpi xmlns:a14="http://schemas.microsoft.com/office/drawing/2010/main" val="0"/>
              </a:ext>
            </a:extLst>
          </a:blip>
          <a:srcRect l="60613" r="19205"/>
          <a:stretch/>
        </p:blipFill>
        <p:spPr bwMode="auto">
          <a:xfrm>
            <a:off x="12375702" y="47596"/>
            <a:ext cx="1961852" cy="685617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Why are wind turbines being switched off?">
            <a:extLst>
              <a:ext uri="{FF2B5EF4-FFF2-40B4-BE49-F238E27FC236}">
                <a16:creationId xmlns:a16="http://schemas.microsoft.com/office/drawing/2014/main" id="{6AED5C3C-46D2-F223-45E6-502033E3687B}"/>
              </a:ext>
            </a:extLst>
          </p:cNvPr>
          <p:cNvPicPr>
            <a:picLocks noChangeAspect="1" noChangeArrowheads="1"/>
          </p:cNvPicPr>
          <p:nvPr/>
        </p:nvPicPr>
        <p:blipFill rotWithShape="1">
          <a:blip r:embed="rId7">
            <a:alphaModFix amt="35000"/>
            <a:extLst>
              <a:ext uri="{28A0092B-C50C-407E-A947-70E740481C1C}">
                <a14:useLocalDpi xmlns:a14="http://schemas.microsoft.com/office/drawing/2010/main" val="0"/>
              </a:ext>
            </a:extLst>
          </a:blip>
          <a:srcRect l="6600" t="27" r="76470" b="-27"/>
          <a:stretch/>
        </p:blipFill>
        <p:spPr bwMode="auto">
          <a:xfrm>
            <a:off x="-3272590" y="-3651"/>
            <a:ext cx="1502325" cy="6858000"/>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18FA56F9-1839-E7BE-C1BC-4C41511E3C32}"/>
              </a:ext>
            </a:extLst>
          </p:cNvPr>
          <p:cNvSpPr txBox="1"/>
          <p:nvPr/>
        </p:nvSpPr>
        <p:spPr>
          <a:xfrm rot="5400000">
            <a:off x="-7299086" y="2716209"/>
            <a:ext cx="6757323" cy="1421928"/>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US" sz="9600" b="1" i="0" u="none" strike="noStrike" kern="1200" cap="none" spc="0" normalizeH="0" baseline="0" noProof="0">
                <a:ln>
                  <a:noFill/>
                </a:ln>
                <a:solidFill>
                  <a:srgbClr val="F8FBFE"/>
                </a:solidFill>
                <a:effectLst/>
                <a:uLnTx/>
                <a:uFillTx/>
                <a:latin typeface="Nexa Bold" panose="02000000000000000000" pitchFamily="50" charset="0"/>
                <a:ea typeface="+mn-ea"/>
                <a:cs typeface="+mn-cs"/>
              </a:rPr>
              <a:t>BEng Civil</a:t>
            </a:r>
          </a:p>
        </p:txBody>
      </p:sp>
      <p:sp>
        <p:nvSpPr>
          <p:cNvPr id="19" name="TextBox 18">
            <a:extLst>
              <a:ext uri="{FF2B5EF4-FFF2-40B4-BE49-F238E27FC236}">
                <a16:creationId xmlns:a16="http://schemas.microsoft.com/office/drawing/2014/main" id="{0F5544FB-E94D-CDD4-D8AC-B7D0D82CC3EB}"/>
              </a:ext>
            </a:extLst>
          </p:cNvPr>
          <p:cNvSpPr txBox="1"/>
          <p:nvPr/>
        </p:nvSpPr>
        <p:spPr>
          <a:xfrm rot="5400000">
            <a:off x="-5942114" y="2806270"/>
            <a:ext cx="6757323" cy="1338828"/>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US" sz="9000" b="1" i="0" u="none" strike="noStrike" kern="1200" cap="none" spc="0" normalizeH="0" baseline="0" noProof="0">
                <a:ln>
                  <a:noFill/>
                </a:ln>
                <a:solidFill>
                  <a:srgbClr val="F8FBFE"/>
                </a:solidFill>
                <a:effectLst/>
                <a:uLnTx/>
                <a:uFillTx/>
                <a:latin typeface="Nexa Bold" panose="02000000000000000000" pitchFamily="50" charset="0"/>
                <a:ea typeface="+mn-ea"/>
                <a:cs typeface="+mn-cs"/>
              </a:rPr>
              <a:t>MEng Mech 3</a:t>
            </a:r>
          </a:p>
        </p:txBody>
      </p:sp>
      <p:sp>
        <p:nvSpPr>
          <p:cNvPr id="20" name="TextBox 19">
            <a:extLst>
              <a:ext uri="{FF2B5EF4-FFF2-40B4-BE49-F238E27FC236}">
                <a16:creationId xmlns:a16="http://schemas.microsoft.com/office/drawing/2014/main" id="{B3AEC097-96E9-6B7A-E010-267CFAF37869}"/>
              </a:ext>
            </a:extLst>
          </p:cNvPr>
          <p:cNvSpPr txBox="1"/>
          <p:nvPr/>
        </p:nvSpPr>
        <p:spPr>
          <a:xfrm rot="5400000">
            <a:off x="-4482670" y="2786630"/>
            <a:ext cx="6757323" cy="1421928"/>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US" sz="9600" b="1" i="0" u="none" strike="noStrike" kern="1200" cap="none" spc="0" normalizeH="0" baseline="0" noProof="0">
                <a:ln>
                  <a:noFill/>
                </a:ln>
                <a:solidFill>
                  <a:srgbClr val="F8FBFE"/>
                </a:solidFill>
                <a:effectLst/>
                <a:uLnTx/>
                <a:uFillTx/>
                <a:latin typeface="Nexa Bold" panose="02000000000000000000" pitchFamily="50" charset="0"/>
                <a:ea typeface="+mn-ea"/>
                <a:cs typeface="+mn-cs"/>
              </a:rPr>
              <a:t>BEng Mech 3</a:t>
            </a:r>
          </a:p>
        </p:txBody>
      </p:sp>
      <p:sp>
        <p:nvSpPr>
          <p:cNvPr id="2" name="Parallelogram 1">
            <a:extLst>
              <a:ext uri="{FF2B5EF4-FFF2-40B4-BE49-F238E27FC236}">
                <a16:creationId xmlns:a16="http://schemas.microsoft.com/office/drawing/2014/main" id="{AB25556B-661A-9AE5-96BD-5F0974304CD3}"/>
              </a:ext>
            </a:extLst>
          </p:cNvPr>
          <p:cNvSpPr/>
          <p:nvPr/>
        </p:nvSpPr>
        <p:spPr>
          <a:xfrm>
            <a:off x="-1492348" y="-1098470"/>
            <a:ext cx="8211512" cy="9192127"/>
          </a:xfrm>
          <a:prstGeom prst="parallelogram">
            <a:avLst>
              <a:gd name="adj" fmla="val 18553"/>
            </a:avLst>
          </a:prstGeom>
          <a:solidFill>
            <a:schemeClr val="accent1"/>
          </a:solidFill>
          <a:ln>
            <a:solidFill>
              <a:srgbClr val="135B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8FBFE"/>
              </a:solidFill>
              <a:effectLst/>
              <a:uLnTx/>
              <a:uFillTx/>
              <a:latin typeface="Aptos"/>
              <a:ea typeface="+mn-ea"/>
              <a:cs typeface="+mn-cs"/>
            </a:endParaRPr>
          </a:p>
        </p:txBody>
      </p:sp>
      <p:sp>
        <p:nvSpPr>
          <p:cNvPr id="22" name="TextBox 21">
            <a:extLst>
              <a:ext uri="{FF2B5EF4-FFF2-40B4-BE49-F238E27FC236}">
                <a16:creationId xmlns:a16="http://schemas.microsoft.com/office/drawing/2014/main" id="{D8A850F4-F4DA-A88E-C579-45BDF5813E45}"/>
              </a:ext>
            </a:extLst>
          </p:cNvPr>
          <p:cNvSpPr txBox="1"/>
          <p:nvPr/>
        </p:nvSpPr>
        <p:spPr>
          <a:xfrm rot="5400000">
            <a:off x="9973370" y="2772025"/>
            <a:ext cx="6757323" cy="1421928"/>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US" sz="9600" b="1" i="0" u="none" strike="noStrike" kern="1200" cap="none" spc="0" normalizeH="0" baseline="0" noProof="0">
                <a:ln>
                  <a:noFill/>
                </a:ln>
                <a:solidFill>
                  <a:srgbClr val="F8FBFE"/>
                </a:solidFill>
                <a:effectLst/>
                <a:uLnTx/>
                <a:uFillTx/>
                <a:latin typeface="Nexa Bold" panose="02000000000000000000" pitchFamily="50" charset="0"/>
                <a:ea typeface="+mn-ea"/>
                <a:cs typeface="+mn-cs"/>
              </a:rPr>
              <a:t>BEng EESE</a:t>
            </a:r>
          </a:p>
        </p:txBody>
      </p:sp>
      <p:sp>
        <p:nvSpPr>
          <p:cNvPr id="24" name="TextBox 23">
            <a:extLst>
              <a:ext uri="{FF2B5EF4-FFF2-40B4-BE49-F238E27FC236}">
                <a16:creationId xmlns:a16="http://schemas.microsoft.com/office/drawing/2014/main" id="{38E669AE-753D-821C-9499-A92ABC23706C}"/>
              </a:ext>
            </a:extLst>
          </p:cNvPr>
          <p:cNvSpPr txBox="1"/>
          <p:nvPr/>
        </p:nvSpPr>
        <p:spPr>
          <a:xfrm rot="5400000">
            <a:off x="11690136" y="2828180"/>
            <a:ext cx="7164394" cy="1338828"/>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US" sz="9000" b="1" i="0" u="none" strike="noStrike" kern="1200" cap="none" spc="0" normalizeH="0" baseline="0" noProof="0">
                <a:ln>
                  <a:noFill/>
                </a:ln>
                <a:solidFill>
                  <a:srgbClr val="F8FBFE"/>
                </a:solidFill>
                <a:effectLst/>
                <a:uLnTx/>
                <a:uFillTx/>
                <a:latin typeface="Nexa Bold" panose="02000000000000000000" pitchFamily="50" charset="0"/>
                <a:ea typeface="+mn-ea"/>
                <a:cs typeface="+mn-cs"/>
              </a:rPr>
              <a:t>MEng EESE</a:t>
            </a:r>
          </a:p>
        </p:txBody>
      </p:sp>
      <p:sp>
        <p:nvSpPr>
          <p:cNvPr id="3" name="Rectangle: Rounded Corners 2">
            <a:extLst>
              <a:ext uri="{FF2B5EF4-FFF2-40B4-BE49-F238E27FC236}">
                <a16:creationId xmlns:a16="http://schemas.microsoft.com/office/drawing/2014/main" id="{D98393D0-9318-11A3-2812-B202F62BBACA}"/>
              </a:ext>
            </a:extLst>
          </p:cNvPr>
          <p:cNvSpPr/>
          <p:nvPr/>
        </p:nvSpPr>
        <p:spPr>
          <a:xfrm>
            <a:off x="-388027" y="10953"/>
            <a:ext cx="12763728" cy="6957590"/>
          </a:xfrm>
          <a:prstGeom prst="roundRect">
            <a:avLst>
              <a:gd name="adj" fmla="val 1869"/>
            </a:avLst>
          </a:prstGeom>
          <a:solidFill>
            <a:schemeClr val="accent1">
              <a:alpha val="19000"/>
            </a:schemeClr>
          </a:solidFill>
          <a:ln>
            <a:noFill/>
          </a:ln>
          <a:effectLst>
            <a:outerShdw blurRad="127000" dist="50800" dir="5400000" algn="ctr" rotWithShape="0">
              <a:srgbClr val="000000">
                <a:alpha val="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3EDA9F5E-17BD-5BCC-E7B8-C96BDD977B45}"/>
              </a:ext>
            </a:extLst>
          </p:cNvPr>
          <p:cNvSpPr txBox="1"/>
          <p:nvPr/>
        </p:nvSpPr>
        <p:spPr>
          <a:xfrm>
            <a:off x="-393341" y="2586741"/>
            <a:ext cx="6757323" cy="535531"/>
          </a:xfrm>
          <a:prstGeom prst="rect">
            <a:avLst/>
          </a:prstGeom>
          <a:noFill/>
          <a:effectLst>
            <a:outerShdw blurRad="63500" sx="102000" sy="102000" algn="ctr" rotWithShape="0">
              <a:prstClr val="black">
                <a:alpha val="40000"/>
              </a:prstClr>
            </a:outerShdw>
          </a:effectLst>
        </p:spPr>
        <p:txBody>
          <a:bodyPr wrap="square" rtlCol="0">
            <a:spAutoFit/>
          </a:bodyPr>
          <a:lstStyle/>
          <a:p>
            <a:pPr algn="ctr">
              <a:lnSpc>
                <a:spcPct val="90000"/>
              </a:lnSpc>
              <a:spcBef>
                <a:spcPts val="1000"/>
              </a:spcBef>
              <a:defRPr/>
            </a:pPr>
            <a:r>
              <a:rPr lang="en-US" sz="3200" b="1">
                <a:solidFill>
                  <a:schemeClr val="bg1"/>
                </a:solidFill>
              </a:rPr>
              <a:t>BEng Mechanical Group 4</a:t>
            </a:r>
          </a:p>
        </p:txBody>
      </p:sp>
      <p:sp>
        <p:nvSpPr>
          <p:cNvPr id="5" name="TextBox 4">
            <a:extLst>
              <a:ext uri="{FF2B5EF4-FFF2-40B4-BE49-F238E27FC236}">
                <a16:creationId xmlns:a16="http://schemas.microsoft.com/office/drawing/2014/main" id="{D785F4AC-0CF8-674E-95A8-C455CF074759}"/>
              </a:ext>
            </a:extLst>
          </p:cNvPr>
          <p:cNvSpPr txBox="1"/>
          <p:nvPr/>
        </p:nvSpPr>
        <p:spPr>
          <a:xfrm>
            <a:off x="-760106" y="3352660"/>
            <a:ext cx="7033470" cy="34932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lnSpc>
                <a:spcPct val="150000"/>
              </a:lnSpc>
            </a:pPr>
            <a:r>
              <a:rPr lang="en-US">
                <a:solidFill>
                  <a:schemeClr val="bg1"/>
                </a:solidFill>
                <a:ea typeface="Calibri"/>
                <a:cs typeface="Arial"/>
              </a:rPr>
              <a:t>Abdullah Ahmed - 2194342</a:t>
            </a:r>
          </a:p>
          <a:p>
            <a:pPr algn="ctr">
              <a:lnSpc>
                <a:spcPct val="150000"/>
              </a:lnSpc>
            </a:pPr>
            <a:r>
              <a:rPr lang="en-US" err="1">
                <a:solidFill>
                  <a:schemeClr val="bg1"/>
                </a:solidFill>
                <a:ea typeface="Calibri"/>
                <a:cs typeface="Arial"/>
              </a:rPr>
              <a:t>Rajveer</a:t>
            </a:r>
            <a:r>
              <a:rPr lang="en-US">
                <a:solidFill>
                  <a:schemeClr val="bg1"/>
                </a:solidFill>
                <a:ea typeface="Calibri"/>
                <a:cs typeface="Arial"/>
              </a:rPr>
              <a:t> Sethi - 2344071</a:t>
            </a:r>
            <a:endParaRPr lang="en-US">
              <a:solidFill>
                <a:schemeClr val="bg1"/>
              </a:solidFill>
              <a:ea typeface="Calibri"/>
              <a:cs typeface="Arial" panose="020B0604020202020204" pitchFamily="34" charset="0"/>
            </a:endParaRPr>
          </a:p>
          <a:p>
            <a:pPr algn="ctr">
              <a:lnSpc>
                <a:spcPct val="150000"/>
              </a:lnSpc>
            </a:pPr>
            <a:r>
              <a:rPr lang="en-US">
                <a:solidFill>
                  <a:schemeClr val="bg1"/>
                </a:solidFill>
                <a:ea typeface="Calibri"/>
                <a:cs typeface="Arial"/>
              </a:rPr>
              <a:t>Dipankar </a:t>
            </a:r>
            <a:r>
              <a:rPr lang="en-US" err="1">
                <a:solidFill>
                  <a:schemeClr val="bg1"/>
                </a:solidFill>
                <a:ea typeface="Calibri"/>
                <a:cs typeface="Arial"/>
              </a:rPr>
              <a:t>Choudury</a:t>
            </a:r>
            <a:r>
              <a:rPr lang="en-US">
                <a:solidFill>
                  <a:schemeClr val="bg1"/>
                </a:solidFill>
                <a:ea typeface="Calibri"/>
                <a:cs typeface="Arial"/>
              </a:rPr>
              <a:t> - 2355672</a:t>
            </a:r>
            <a:endParaRPr lang="en-US">
              <a:solidFill>
                <a:schemeClr val="bg1"/>
              </a:solidFill>
              <a:ea typeface="Calibri"/>
              <a:cs typeface="Arial" panose="020B0604020202020204" pitchFamily="34" charset="0"/>
            </a:endParaRPr>
          </a:p>
          <a:p>
            <a:pPr algn="ctr">
              <a:lnSpc>
                <a:spcPct val="150000"/>
              </a:lnSpc>
            </a:pPr>
            <a:r>
              <a:rPr lang="en-US">
                <a:solidFill>
                  <a:schemeClr val="bg1"/>
                </a:solidFill>
                <a:ea typeface="Calibri"/>
                <a:cs typeface="Arial"/>
              </a:rPr>
              <a:t>Abdullah </a:t>
            </a:r>
            <a:r>
              <a:rPr lang="en-US" err="1">
                <a:solidFill>
                  <a:schemeClr val="bg1"/>
                </a:solidFill>
                <a:ea typeface="Calibri"/>
                <a:cs typeface="Arial"/>
              </a:rPr>
              <a:t>Shobayo</a:t>
            </a:r>
            <a:r>
              <a:rPr lang="en-US">
                <a:solidFill>
                  <a:schemeClr val="bg1"/>
                </a:solidFill>
                <a:ea typeface="Calibri"/>
                <a:cs typeface="Arial"/>
              </a:rPr>
              <a:t> - 2358960</a:t>
            </a:r>
            <a:endParaRPr lang="en-US">
              <a:solidFill>
                <a:schemeClr val="bg1"/>
              </a:solidFill>
              <a:ea typeface="Calibri"/>
              <a:cs typeface="Arial" panose="020B0604020202020204" pitchFamily="34" charset="0"/>
            </a:endParaRPr>
          </a:p>
          <a:p>
            <a:pPr algn="ctr">
              <a:lnSpc>
                <a:spcPct val="150000"/>
              </a:lnSpc>
            </a:pPr>
            <a:r>
              <a:rPr lang="en-US" err="1">
                <a:solidFill>
                  <a:schemeClr val="bg1"/>
                </a:solidFill>
                <a:ea typeface="Calibri"/>
                <a:cs typeface="Arial"/>
              </a:rPr>
              <a:t>Kjia</a:t>
            </a:r>
            <a:r>
              <a:rPr lang="en-US">
                <a:solidFill>
                  <a:schemeClr val="bg1"/>
                </a:solidFill>
                <a:ea typeface="Calibri"/>
                <a:cs typeface="Arial"/>
              </a:rPr>
              <a:t> Xuan Soo - 2373899</a:t>
            </a:r>
            <a:endParaRPr lang="en-US">
              <a:solidFill>
                <a:schemeClr val="bg1"/>
              </a:solidFill>
              <a:ea typeface="Calibri"/>
              <a:cs typeface="Arial" panose="020B0604020202020204" pitchFamily="34" charset="0"/>
            </a:endParaRPr>
          </a:p>
          <a:p>
            <a:pPr algn="ctr">
              <a:lnSpc>
                <a:spcPct val="150000"/>
              </a:lnSpc>
            </a:pPr>
            <a:r>
              <a:rPr lang="en-US">
                <a:solidFill>
                  <a:schemeClr val="bg1"/>
                </a:solidFill>
                <a:ea typeface="Calibri"/>
                <a:cs typeface="Arial"/>
              </a:rPr>
              <a:t>Arshdeep Singh - 2193896 </a:t>
            </a:r>
            <a:endParaRPr lang="en-US">
              <a:solidFill>
                <a:schemeClr val="bg1"/>
              </a:solidFill>
              <a:ea typeface="Calibri"/>
              <a:cs typeface="Arial" panose="020B0604020202020204" pitchFamily="34" charset="0"/>
            </a:endParaRPr>
          </a:p>
          <a:p>
            <a:pPr algn="ctr">
              <a:lnSpc>
                <a:spcPct val="150000"/>
              </a:lnSpc>
            </a:pPr>
            <a:endParaRPr lang="en-US">
              <a:solidFill>
                <a:srgbClr val="F8FBFE"/>
              </a:solidFill>
              <a:cs typeface="Arial" panose="020B0604020202020204" pitchFamily="34" charset="0"/>
            </a:endParaRPr>
          </a:p>
          <a:p>
            <a:endParaRPr lang="en-US">
              <a:solidFill>
                <a:srgbClr val="F8FBFE"/>
              </a:solidFill>
              <a:cs typeface="Arial" panose="020B0604020202020204" pitchFamily="34" charset="0"/>
            </a:endParaRPr>
          </a:p>
          <a:p>
            <a:endParaRPr lang="en-US" sz="1400">
              <a:cs typeface="Calibri"/>
            </a:endParaRPr>
          </a:p>
        </p:txBody>
      </p:sp>
      <p:sp>
        <p:nvSpPr>
          <p:cNvPr id="6" name="TextBox 5">
            <a:extLst>
              <a:ext uri="{FF2B5EF4-FFF2-40B4-BE49-F238E27FC236}">
                <a16:creationId xmlns:a16="http://schemas.microsoft.com/office/drawing/2014/main" id="{9AD74E79-0F03-A19A-841C-BFB88E21C6ED}"/>
              </a:ext>
            </a:extLst>
          </p:cNvPr>
          <p:cNvSpPr txBox="1"/>
          <p:nvPr/>
        </p:nvSpPr>
        <p:spPr>
          <a:xfrm>
            <a:off x="-899566" y="1178946"/>
            <a:ext cx="7964166" cy="1095941"/>
          </a:xfrm>
          <a:prstGeom prst="rect">
            <a:avLst/>
          </a:prstGeom>
          <a:noFill/>
          <a:effectLst>
            <a:outerShdw blurRad="63500" sx="102000" sy="102000" algn="ctr" rotWithShape="0">
              <a:prstClr val="black">
                <a:alpha val="40000"/>
              </a:prstClr>
            </a:outerShdw>
          </a:effectLst>
        </p:spPr>
        <p:txBody>
          <a:bodyPr wrap="square" rtlCol="0">
            <a:spAutoFit/>
          </a:bodyPr>
          <a:lstStyle/>
          <a:p>
            <a:pPr algn="ctr">
              <a:lnSpc>
                <a:spcPct val="90000"/>
              </a:lnSpc>
              <a:spcBef>
                <a:spcPts val="1000"/>
              </a:spcBef>
              <a:defRPr/>
            </a:pPr>
            <a:r>
              <a:rPr lang="en-US" sz="7200" b="1">
                <a:solidFill>
                  <a:schemeClr val="bg1"/>
                </a:solidFill>
              </a:rPr>
              <a:t>Solar Panels</a:t>
            </a:r>
          </a:p>
        </p:txBody>
      </p:sp>
    </p:spTree>
    <p:extLst>
      <p:ext uri="{BB962C8B-B14F-4D97-AF65-F5344CB8AC3E}">
        <p14:creationId xmlns:p14="http://schemas.microsoft.com/office/powerpoint/2010/main" val="385530263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B8A23A-6BC5-4626-BDEE-461F4691E2A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D12A095-9609-4CEF-9666-363D8F4948CA}"/>
              </a:ext>
            </a:extLst>
          </p:cNvPr>
          <p:cNvSpPr/>
          <p:nvPr/>
        </p:nvSpPr>
        <p:spPr>
          <a:xfrm>
            <a:off x="-38400" y="375920"/>
            <a:ext cx="3824142" cy="823367"/>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itle 6">
            <a:extLst>
              <a:ext uri="{FF2B5EF4-FFF2-40B4-BE49-F238E27FC236}">
                <a16:creationId xmlns:a16="http://schemas.microsoft.com/office/drawing/2014/main" id="{C3A4D60D-5B29-EA16-FFF3-29AB414D5D5F}"/>
              </a:ext>
            </a:extLst>
          </p:cNvPr>
          <p:cNvSpPr>
            <a:spLocks noGrp="1"/>
          </p:cNvSpPr>
          <p:nvPr>
            <p:ph type="title"/>
          </p:nvPr>
        </p:nvSpPr>
        <p:spPr>
          <a:xfrm>
            <a:off x="0" y="206603"/>
            <a:ext cx="3785741" cy="1161999"/>
          </a:xfrm>
        </p:spPr>
        <p:txBody>
          <a:bodyPr>
            <a:noAutofit/>
          </a:bodyPr>
          <a:lstStyle/>
          <a:p>
            <a:pPr algn="ctr"/>
            <a:r>
              <a:rPr lang="en-GB" b="1">
                <a:effectLst>
                  <a:outerShdw blurRad="38100" dist="38100" dir="2700000" algn="tl">
                    <a:srgbClr val="000000">
                      <a:alpha val="43137"/>
                    </a:srgbClr>
                  </a:outerShdw>
                </a:effectLst>
              </a:rPr>
              <a:t>PROJECT 		     SCOPE</a:t>
            </a:r>
          </a:p>
        </p:txBody>
      </p:sp>
      <p:sp>
        <p:nvSpPr>
          <p:cNvPr id="4" name="Rectangle 3">
            <a:extLst>
              <a:ext uri="{FF2B5EF4-FFF2-40B4-BE49-F238E27FC236}">
                <a16:creationId xmlns:a16="http://schemas.microsoft.com/office/drawing/2014/main" id="{4DB089DA-9C09-49E1-9B3B-DAF98B9E5AB0}"/>
              </a:ext>
            </a:extLst>
          </p:cNvPr>
          <p:cNvSpPr/>
          <p:nvPr/>
        </p:nvSpPr>
        <p:spPr>
          <a:xfrm>
            <a:off x="5688419" y="0"/>
            <a:ext cx="6503581" cy="6858002"/>
          </a:xfrm>
          <a:prstGeom prst="rect">
            <a:avLst/>
          </a:prstGeom>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C0411F6F-472E-4C0F-848B-9B99BF17168E}"/>
              </a:ext>
            </a:extLst>
          </p:cNvPr>
          <p:cNvSpPr txBox="1"/>
          <p:nvPr/>
        </p:nvSpPr>
        <p:spPr>
          <a:xfrm>
            <a:off x="244506" y="1587700"/>
            <a:ext cx="5043747" cy="4308872"/>
          </a:xfrm>
          <a:prstGeom prst="rect">
            <a:avLst/>
          </a:prstGeom>
          <a:noFill/>
        </p:spPr>
        <p:txBody>
          <a:bodyPr wrap="square" lIns="91440" tIns="45720" rIns="91440" bIns="45720" anchor="t">
            <a:spAutoFit/>
          </a:bodyPr>
          <a:lstStyle/>
          <a:p>
            <a:r>
              <a:rPr lang="en-GB" sz="2400" b="1">
                <a:ea typeface="Adobe Fan Heiti Std B"/>
                <a:cs typeface="Calibri"/>
              </a:rPr>
              <a:t>Group Objectives:</a:t>
            </a:r>
          </a:p>
          <a:p>
            <a:pPr marL="285750" indent="-285750">
              <a:buFont typeface="Courier New" panose="02070309020205020404" pitchFamily="49" charset="0"/>
              <a:buChar char="o"/>
            </a:pPr>
            <a:r>
              <a:rPr lang="en-GB">
                <a:ea typeface="Adobe Fan Heiti Std B"/>
                <a:cs typeface="Calibri"/>
              </a:rPr>
              <a:t>Provide reliable backup energy for the sustainable island</a:t>
            </a:r>
          </a:p>
          <a:p>
            <a:pPr marL="285750" indent="-285750">
              <a:buFont typeface="Courier New" panose="02070309020205020404" pitchFamily="49" charset="0"/>
              <a:buChar char="o"/>
            </a:pPr>
            <a:r>
              <a:rPr lang="en-GB">
                <a:ea typeface="Adobe Fan Heiti Std B" panose="020B0700000000000000" pitchFamily="34" charset="-128"/>
                <a:cs typeface="Calibri" panose="020F0502020204030204" pitchFamily="34" charset="0"/>
              </a:rPr>
              <a:t>Ensure effective storage of energy from the solar panels.</a:t>
            </a:r>
          </a:p>
          <a:p>
            <a:endParaRPr lang="en-GB" sz="2400" b="1">
              <a:ea typeface="Adobe Fan Heiti Std B"/>
              <a:cs typeface="Calibri"/>
            </a:endParaRPr>
          </a:p>
          <a:p>
            <a:r>
              <a:rPr lang="en-GB" sz="2400" b="1">
                <a:ea typeface="Adobe Fan Heiti Std B"/>
                <a:cs typeface="Calibri"/>
              </a:rPr>
              <a:t>Where does this fit into the wider project?</a:t>
            </a:r>
          </a:p>
          <a:p>
            <a:endParaRPr lang="en-GB" sz="1600">
              <a:solidFill>
                <a:srgbClr val="FF0000"/>
              </a:solidFill>
            </a:endParaRPr>
          </a:p>
          <a:p>
            <a:pPr marL="285750" indent="-285750">
              <a:buFont typeface="Courier New" panose="02070309020205020404" pitchFamily="49" charset="0"/>
              <a:buChar char="o"/>
            </a:pPr>
            <a:r>
              <a:rPr lang="en-GB"/>
              <a:t>Wind &amp; Water are non-dispatchable, there solar aims to fix this</a:t>
            </a:r>
          </a:p>
          <a:p>
            <a:pPr marL="285750" indent="-285750">
              <a:buFont typeface="Courier New" panose="02070309020205020404" pitchFamily="49" charset="0"/>
              <a:buChar char="o"/>
            </a:pPr>
            <a:r>
              <a:rPr lang="en-GB"/>
              <a:t>Energy produced will be stored in a battery and controlled </a:t>
            </a:r>
          </a:p>
          <a:p>
            <a:pPr marL="285750" indent="-285750">
              <a:buFont typeface="Courier New" panose="02070309020205020404" pitchFamily="49" charset="0"/>
              <a:buChar char="o"/>
            </a:pPr>
            <a:r>
              <a:rPr lang="en-GB"/>
              <a:t>Provides security for stakeholders and </a:t>
            </a:r>
            <a:r>
              <a:rPr lang="en-GB" sz="1600"/>
              <a:t>users</a:t>
            </a:r>
            <a:endParaRPr lang="en-GB"/>
          </a:p>
        </p:txBody>
      </p:sp>
      <p:sp>
        <p:nvSpPr>
          <p:cNvPr id="21" name="Flowchart: Terminator 20">
            <a:extLst>
              <a:ext uri="{FF2B5EF4-FFF2-40B4-BE49-F238E27FC236}">
                <a16:creationId xmlns:a16="http://schemas.microsoft.com/office/drawing/2014/main" id="{60EE6E42-B93C-4FE7-85B2-89967B97F707}"/>
              </a:ext>
            </a:extLst>
          </p:cNvPr>
          <p:cNvSpPr/>
          <p:nvPr/>
        </p:nvSpPr>
        <p:spPr>
          <a:xfrm>
            <a:off x="8272126" y="126564"/>
            <a:ext cx="1562987"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Offshore Energy Island</a:t>
            </a:r>
          </a:p>
        </p:txBody>
      </p:sp>
      <p:sp>
        <p:nvSpPr>
          <p:cNvPr id="26" name="Flowchart: Terminator 25">
            <a:extLst>
              <a:ext uri="{FF2B5EF4-FFF2-40B4-BE49-F238E27FC236}">
                <a16:creationId xmlns:a16="http://schemas.microsoft.com/office/drawing/2014/main" id="{DA36B5E4-5361-4B6D-8B4A-A81F2E462223}"/>
              </a:ext>
            </a:extLst>
          </p:cNvPr>
          <p:cNvSpPr/>
          <p:nvPr/>
        </p:nvSpPr>
        <p:spPr>
          <a:xfrm>
            <a:off x="10311008" y="956628"/>
            <a:ext cx="1562987"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Wave Energy Converters</a:t>
            </a:r>
          </a:p>
        </p:txBody>
      </p:sp>
      <p:sp>
        <p:nvSpPr>
          <p:cNvPr id="27" name="Flowchart: Terminator 26">
            <a:extLst>
              <a:ext uri="{FF2B5EF4-FFF2-40B4-BE49-F238E27FC236}">
                <a16:creationId xmlns:a16="http://schemas.microsoft.com/office/drawing/2014/main" id="{7B855DE9-7420-41CE-A55A-53C82F9BB512}"/>
              </a:ext>
            </a:extLst>
          </p:cNvPr>
          <p:cNvSpPr/>
          <p:nvPr/>
        </p:nvSpPr>
        <p:spPr>
          <a:xfrm>
            <a:off x="8283249" y="1138038"/>
            <a:ext cx="1562987"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Solar Panels</a:t>
            </a:r>
          </a:p>
        </p:txBody>
      </p:sp>
      <p:sp>
        <p:nvSpPr>
          <p:cNvPr id="28" name="Flowchart: Terminator 27">
            <a:extLst>
              <a:ext uri="{FF2B5EF4-FFF2-40B4-BE49-F238E27FC236}">
                <a16:creationId xmlns:a16="http://schemas.microsoft.com/office/drawing/2014/main" id="{D4F99C39-32B7-4845-BA6D-18021503BDB0}"/>
              </a:ext>
            </a:extLst>
          </p:cNvPr>
          <p:cNvSpPr/>
          <p:nvPr/>
        </p:nvSpPr>
        <p:spPr>
          <a:xfrm>
            <a:off x="6255488" y="956628"/>
            <a:ext cx="1562987"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Wind Turbines</a:t>
            </a:r>
          </a:p>
        </p:txBody>
      </p:sp>
      <p:sp>
        <p:nvSpPr>
          <p:cNvPr id="29" name="Flowchart: Terminator 28">
            <a:extLst>
              <a:ext uri="{FF2B5EF4-FFF2-40B4-BE49-F238E27FC236}">
                <a16:creationId xmlns:a16="http://schemas.microsoft.com/office/drawing/2014/main" id="{0533B887-F263-4DDA-BF65-0D252110AD37}"/>
              </a:ext>
            </a:extLst>
          </p:cNvPr>
          <p:cNvSpPr/>
          <p:nvPr/>
        </p:nvSpPr>
        <p:spPr>
          <a:xfrm>
            <a:off x="6249812" y="3940521"/>
            <a:ext cx="1562987"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Controller</a:t>
            </a:r>
          </a:p>
        </p:txBody>
      </p:sp>
      <p:sp>
        <p:nvSpPr>
          <p:cNvPr id="33" name="Flowchart: Terminator 32">
            <a:extLst>
              <a:ext uri="{FF2B5EF4-FFF2-40B4-BE49-F238E27FC236}">
                <a16:creationId xmlns:a16="http://schemas.microsoft.com/office/drawing/2014/main" id="{44B19340-01D1-4791-9EDE-41B5C67EF680}"/>
              </a:ext>
            </a:extLst>
          </p:cNvPr>
          <p:cNvSpPr/>
          <p:nvPr/>
        </p:nvSpPr>
        <p:spPr>
          <a:xfrm>
            <a:off x="8283249" y="2062029"/>
            <a:ext cx="1562987"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Solar Radiation</a:t>
            </a:r>
          </a:p>
        </p:txBody>
      </p:sp>
      <p:sp>
        <p:nvSpPr>
          <p:cNvPr id="35" name="Flowchart: Terminator 34">
            <a:extLst>
              <a:ext uri="{FF2B5EF4-FFF2-40B4-BE49-F238E27FC236}">
                <a16:creationId xmlns:a16="http://schemas.microsoft.com/office/drawing/2014/main" id="{0D6E70B2-1507-4B7F-8290-ACF94512721C}"/>
              </a:ext>
            </a:extLst>
          </p:cNvPr>
          <p:cNvSpPr/>
          <p:nvPr/>
        </p:nvSpPr>
        <p:spPr>
          <a:xfrm>
            <a:off x="8283249" y="3012180"/>
            <a:ext cx="1562987"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Solar Cells</a:t>
            </a:r>
          </a:p>
        </p:txBody>
      </p:sp>
      <p:sp>
        <p:nvSpPr>
          <p:cNvPr id="37" name="Flowchart: Terminator 36">
            <a:extLst>
              <a:ext uri="{FF2B5EF4-FFF2-40B4-BE49-F238E27FC236}">
                <a16:creationId xmlns:a16="http://schemas.microsoft.com/office/drawing/2014/main" id="{238E8C31-DB42-4E09-AE91-0B359A64FD6D}"/>
              </a:ext>
            </a:extLst>
          </p:cNvPr>
          <p:cNvSpPr/>
          <p:nvPr/>
        </p:nvSpPr>
        <p:spPr>
          <a:xfrm>
            <a:off x="8283248" y="4865737"/>
            <a:ext cx="1562987"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Battery Storage</a:t>
            </a:r>
          </a:p>
        </p:txBody>
      </p:sp>
      <p:sp>
        <p:nvSpPr>
          <p:cNvPr id="39" name="Flowchart: Terminator 38">
            <a:extLst>
              <a:ext uri="{FF2B5EF4-FFF2-40B4-BE49-F238E27FC236}">
                <a16:creationId xmlns:a16="http://schemas.microsoft.com/office/drawing/2014/main" id="{DD38FA38-1138-4A88-918D-76B7D28B1306}"/>
              </a:ext>
            </a:extLst>
          </p:cNvPr>
          <p:cNvSpPr/>
          <p:nvPr/>
        </p:nvSpPr>
        <p:spPr>
          <a:xfrm>
            <a:off x="8283248" y="3930281"/>
            <a:ext cx="1562987"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Inverter</a:t>
            </a:r>
          </a:p>
        </p:txBody>
      </p:sp>
      <p:cxnSp>
        <p:nvCxnSpPr>
          <p:cNvPr id="45" name="Straight Arrow Connector 44">
            <a:extLst>
              <a:ext uri="{FF2B5EF4-FFF2-40B4-BE49-F238E27FC236}">
                <a16:creationId xmlns:a16="http://schemas.microsoft.com/office/drawing/2014/main" id="{AA3348AF-47ED-4EF8-80D9-025799659E16}"/>
              </a:ext>
            </a:extLst>
          </p:cNvPr>
          <p:cNvCxnSpPr>
            <a:cxnSpLocks/>
            <a:stCxn id="21" idx="2"/>
            <a:endCxn id="27" idx="0"/>
          </p:cNvCxnSpPr>
          <p:nvPr/>
        </p:nvCxnSpPr>
        <p:spPr>
          <a:xfrm>
            <a:off x="9053620" y="611881"/>
            <a:ext cx="11123" cy="526157"/>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DCF8050B-63FE-40A1-1A9C-685E7DD708B6}"/>
              </a:ext>
            </a:extLst>
          </p:cNvPr>
          <p:cNvCxnSpPr>
            <a:cxnSpLocks/>
          </p:cNvCxnSpPr>
          <p:nvPr/>
        </p:nvCxnSpPr>
        <p:spPr>
          <a:xfrm>
            <a:off x="9064240" y="1623355"/>
            <a:ext cx="0" cy="438674"/>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25" name="Straight Arrow Connector 24">
            <a:extLst>
              <a:ext uri="{FF2B5EF4-FFF2-40B4-BE49-F238E27FC236}">
                <a16:creationId xmlns:a16="http://schemas.microsoft.com/office/drawing/2014/main" id="{A396ED52-820E-5069-77BB-527F950B67C2}"/>
              </a:ext>
            </a:extLst>
          </p:cNvPr>
          <p:cNvCxnSpPr>
            <a:cxnSpLocks/>
            <a:stCxn id="33" idx="2"/>
            <a:endCxn id="35" idx="0"/>
          </p:cNvCxnSpPr>
          <p:nvPr/>
        </p:nvCxnSpPr>
        <p:spPr>
          <a:xfrm>
            <a:off x="9064743" y="2547346"/>
            <a:ext cx="0" cy="464834"/>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41" name="Straight Arrow Connector 40">
            <a:extLst>
              <a:ext uri="{FF2B5EF4-FFF2-40B4-BE49-F238E27FC236}">
                <a16:creationId xmlns:a16="http://schemas.microsoft.com/office/drawing/2014/main" id="{2C2EB132-9B92-730D-183A-3F736189B6E2}"/>
              </a:ext>
            </a:extLst>
          </p:cNvPr>
          <p:cNvCxnSpPr>
            <a:cxnSpLocks/>
          </p:cNvCxnSpPr>
          <p:nvPr/>
        </p:nvCxnSpPr>
        <p:spPr>
          <a:xfrm>
            <a:off x="9064240" y="3497497"/>
            <a:ext cx="0" cy="464834"/>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42" name="Straight Arrow Connector 41">
            <a:extLst>
              <a:ext uri="{FF2B5EF4-FFF2-40B4-BE49-F238E27FC236}">
                <a16:creationId xmlns:a16="http://schemas.microsoft.com/office/drawing/2014/main" id="{BC34251F-EE89-5A7F-8878-19476BB4FFED}"/>
              </a:ext>
            </a:extLst>
          </p:cNvPr>
          <p:cNvCxnSpPr>
            <a:cxnSpLocks/>
            <a:stCxn id="39" idx="2"/>
            <a:endCxn id="37" idx="0"/>
          </p:cNvCxnSpPr>
          <p:nvPr/>
        </p:nvCxnSpPr>
        <p:spPr>
          <a:xfrm>
            <a:off x="9064742" y="4415598"/>
            <a:ext cx="0" cy="450139"/>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43" name="Straight Arrow Connector 42">
            <a:extLst>
              <a:ext uri="{FF2B5EF4-FFF2-40B4-BE49-F238E27FC236}">
                <a16:creationId xmlns:a16="http://schemas.microsoft.com/office/drawing/2014/main" id="{E9853AB7-19A8-BA1A-FD80-EA50930C3279}"/>
              </a:ext>
            </a:extLst>
          </p:cNvPr>
          <p:cNvCxnSpPr>
            <a:cxnSpLocks/>
            <a:stCxn id="39" idx="1"/>
            <a:endCxn id="29" idx="3"/>
          </p:cNvCxnSpPr>
          <p:nvPr/>
        </p:nvCxnSpPr>
        <p:spPr>
          <a:xfrm flipH="1">
            <a:off x="7812799" y="4172940"/>
            <a:ext cx="470449" cy="10240"/>
          </a:xfrm>
          <a:prstGeom prst="straightConnector1">
            <a:avLst/>
          </a:prstGeom>
          <a:ln w="38100">
            <a:solidFill>
              <a:schemeClr val="bg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49" name="Connector: Elbow 48">
            <a:extLst>
              <a:ext uri="{FF2B5EF4-FFF2-40B4-BE49-F238E27FC236}">
                <a16:creationId xmlns:a16="http://schemas.microsoft.com/office/drawing/2014/main" id="{DBDC646C-135F-66B7-8F23-CAB4A5D8382F}"/>
              </a:ext>
            </a:extLst>
          </p:cNvPr>
          <p:cNvCxnSpPr>
            <a:cxnSpLocks/>
            <a:stCxn id="29" idx="0"/>
          </p:cNvCxnSpPr>
          <p:nvPr/>
        </p:nvCxnSpPr>
        <p:spPr>
          <a:xfrm rot="5400000" flipH="1" flipV="1">
            <a:off x="7447856" y="2328981"/>
            <a:ext cx="1194990" cy="2028091"/>
          </a:xfrm>
          <a:prstGeom prst="bentConnector2">
            <a:avLst/>
          </a:prstGeom>
          <a:ln w="38100">
            <a:solidFill>
              <a:schemeClr val="bg1"/>
            </a:solidFill>
            <a:prstDash val="sysDash"/>
            <a:tailEnd type="triangle"/>
          </a:ln>
        </p:spPr>
        <p:style>
          <a:lnRef idx="2">
            <a:schemeClr val="accent1"/>
          </a:lnRef>
          <a:fillRef idx="0">
            <a:schemeClr val="accent1"/>
          </a:fillRef>
          <a:effectRef idx="1">
            <a:schemeClr val="accent1"/>
          </a:effectRef>
          <a:fontRef idx="minor">
            <a:schemeClr val="tx1"/>
          </a:fontRef>
        </p:style>
      </p:cxnSp>
      <p:sp>
        <p:nvSpPr>
          <p:cNvPr id="11" name="Rectangle 10">
            <a:extLst>
              <a:ext uri="{FF2B5EF4-FFF2-40B4-BE49-F238E27FC236}">
                <a16:creationId xmlns:a16="http://schemas.microsoft.com/office/drawing/2014/main" id="{DA7BCD7C-0941-A764-1B40-A8871A13FCEE}"/>
              </a:ext>
            </a:extLst>
          </p:cNvPr>
          <p:cNvSpPr/>
          <p:nvPr/>
        </p:nvSpPr>
        <p:spPr>
          <a:xfrm>
            <a:off x="8179525" y="931640"/>
            <a:ext cx="1764588" cy="3651246"/>
          </a:xfrm>
          <a:prstGeom prst="rect">
            <a:avLst/>
          </a:prstGeom>
          <a:noFill/>
          <a:ln w="28575">
            <a:solidFill>
              <a:schemeClr val="accent4">
                <a:lumMod val="20000"/>
                <a:lumOff val="8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cxnSp>
        <p:nvCxnSpPr>
          <p:cNvPr id="17" name="Connector: Elbow 16">
            <a:extLst>
              <a:ext uri="{FF2B5EF4-FFF2-40B4-BE49-F238E27FC236}">
                <a16:creationId xmlns:a16="http://schemas.microsoft.com/office/drawing/2014/main" id="{2BF56769-23DB-9161-A6B5-3F9BA01A0B1F}"/>
              </a:ext>
            </a:extLst>
          </p:cNvPr>
          <p:cNvCxnSpPr>
            <a:cxnSpLocks/>
            <a:endCxn id="28" idx="0"/>
          </p:cNvCxnSpPr>
          <p:nvPr/>
        </p:nvCxnSpPr>
        <p:spPr>
          <a:xfrm rot="10800000" flipV="1">
            <a:off x="7036982" y="713362"/>
            <a:ext cx="2016636" cy="243266"/>
          </a:xfrm>
          <a:prstGeom prst="bentConnector2">
            <a:avLst/>
          </a:prstGeom>
          <a:ln w="28575">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18" name="Connector: Elbow 17">
            <a:extLst>
              <a:ext uri="{FF2B5EF4-FFF2-40B4-BE49-F238E27FC236}">
                <a16:creationId xmlns:a16="http://schemas.microsoft.com/office/drawing/2014/main" id="{1CB9A815-FEE4-EF42-0D4D-C1B594CED184}"/>
              </a:ext>
            </a:extLst>
          </p:cNvPr>
          <p:cNvCxnSpPr>
            <a:cxnSpLocks/>
            <a:endCxn id="26" idx="0"/>
          </p:cNvCxnSpPr>
          <p:nvPr/>
        </p:nvCxnSpPr>
        <p:spPr>
          <a:xfrm>
            <a:off x="9055402" y="716820"/>
            <a:ext cx="2037100" cy="239808"/>
          </a:xfrm>
          <a:prstGeom prst="bentConnector2">
            <a:avLst/>
          </a:prstGeom>
          <a:ln w="28575">
            <a:solidFill>
              <a:schemeClr val="bg1"/>
            </a:solidFill>
            <a:tailEnd type="triangle"/>
          </a:ln>
        </p:spPr>
        <p:style>
          <a:lnRef idx="2">
            <a:schemeClr val="accent1"/>
          </a:lnRef>
          <a:fillRef idx="0">
            <a:schemeClr val="accent1"/>
          </a:fillRef>
          <a:effectRef idx="1">
            <a:schemeClr val="accent1"/>
          </a:effectRef>
          <a:fontRef idx="minor">
            <a:schemeClr val="tx1"/>
          </a:fontRef>
        </p:style>
      </p:cxnSp>
      <p:sp>
        <p:nvSpPr>
          <p:cNvPr id="38" name="Flowchart: Terminator 37">
            <a:extLst>
              <a:ext uri="{FF2B5EF4-FFF2-40B4-BE49-F238E27FC236}">
                <a16:creationId xmlns:a16="http://schemas.microsoft.com/office/drawing/2014/main" id="{4970ADBA-41E9-4500-BD29-011AB756BAAC}"/>
              </a:ext>
            </a:extLst>
          </p:cNvPr>
          <p:cNvSpPr/>
          <p:nvPr/>
        </p:nvSpPr>
        <p:spPr>
          <a:xfrm>
            <a:off x="8283248" y="5745746"/>
            <a:ext cx="1562987"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Power Grid</a:t>
            </a:r>
          </a:p>
        </p:txBody>
      </p:sp>
      <p:cxnSp>
        <p:nvCxnSpPr>
          <p:cNvPr id="44" name="Straight Arrow Connector 43">
            <a:extLst>
              <a:ext uri="{FF2B5EF4-FFF2-40B4-BE49-F238E27FC236}">
                <a16:creationId xmlns:a16="http://schemas.microsoft.com/office/drawing/2014/main" id="{C7920F8B-6079-4A20-9F85-A26D62D65C1B}"/>
              </a:ext>
            </a:extLst>
          </p:cNvPr>
          <p:cNvCxnSpPr>
            <a:cxnSpLocks/>
          </p:cNvCxnSpPr>
          <p:nvPr/>
        </p:nvCxnSpPr>
        <p:spPr>
          <a:xfrm>
            <a:off x="9061819" y="5351054"/>
            <a:ext cx="0" cy="450139"/>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399837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CFB3D3-3694-84C7-9646-FC6946E5B00C}"/>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335945E6-D6A5-6D0F-2E2A-8E01B8AA2ED8}"/>
              </a:ext>
            </a:extLst>
          </p:cNvPr>
          <p:cNvSpPr/>
          <p:nvPr/>
        </p:nvSpPr>
        <p:spPr>
          <a:xfrm>
            <a:off x="108857" y="476079"/>
            <a:ext cx="4317860" cy="555820"/>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itle 6">
            <a:extLst>
              <a:ext uri="{FF2B5EF4-FFF2-40B4-BE49-F238E27FC236}">
                <a16:creationId xmlns:a16="http://schemas.microsoft.com/office/drawing/2014/main" id="{75802E39-841B-E937-CB62-C161FE6BEFE8}"/>
              </a:ext>
            </a:extLst>
          </p:cNvPr>
          <p:cNvSpPr>
            <a:spLocks noGrp="1"/>
          </p:cNvSpPr>
          <p:nvPr>
            <p:ph type="title"/>
          </p:nvPr>
        </p:nvSpPr>
        <p:spPr>
          <a:xfrm>
            <a:off x="108857" y="228374"/>
            <a:ext cx="4656597" cy="1064028"/>
          </a:xfrm>
          <a:noFill/>
          <a:ln>
            <a:noFill/>
          </a:ln>
        </p:spPr>
        <p:style>
          <a:lnRef idx="0">
            <a:scrgbClr r="0" g="0" b="0"/>
          </a:lnRef>
          <a:fillRef idx="0">
            <a:scrgbClr r="0" g="0" b="0"/>
          </a:fillRef>
          <a:effectRef idx="0">
            <a:scrgbClr r="0" g="0" b="0"/>
          </a:effectRef>
          <a:fontRef idx="minor">
            <a:schemeClr val="dk1"/>
          </a:fontRef>
        </p:style>
        <p:txBody>
          <a:bodyPr>
            <a:noAutofit/>
          </a:bodyPr>
          <a:lstStyle/>
          <a:p>
            <a:r>
              <a:rPr lang="en-GB" b="1">
                <a:effectLst>
                  <a:outerShdw blurRad="38100" dist="38100" dir="2700000" algn="tl">
                    <a:srgbClr val="000000">
                      <a:alpha val="43137"/>
                    </a:srgbClr>
                  </a:outerShdw>
                </a:effectLst>
              </a:rPr>
              <a:t>Functional    Analysis Tree</a:t>
            </a:r>
          </a:p>
        </p:txBody>
      </p:sp>
      <p:sp>
        <p:nvSpPr>
          <p:cNvPr id="5" name="Flowchart: Terminator 4">
            <a:extLst>
              <a:ext uri="{FF2B5EF4-FFF2-40B4-BE49-F238E27FC236}">
                <a16:creationId xmlns:a16="http://schemas.microsoft.com/office/drawing/2014/main" id="{13264FC0-6425-DE7D-92A5-0E20506A4C31}"/>
              </a:ext>
            </a:extLst>
          </p:cNvPr>
          <p:cNvSpPr/>
          <p:nvPr/>
        </p:nvSpPr>
        <p:spPr>
          <a:xfrm>
            <a:off x="5465203" y="1356421"/>
            <a:ext cx="1562987" cy="485317"/>
          </a:xfrm>
          <a:prstGeom prst="flowChartTerminator">
            <a:avLst/>
          </a:prstGeom>
          <a:ln>
            <a:solidFill>
              <a:srgbClr val="7BC7EA"/>
            </a:solidFill>
          </a:ln>
        </p:spPr>
        <p:style>
          <a:lnRef idx="2">
            <a:schemeClr val="accent1"/>
          </a:lnRef>
          <a:fillRef idx="1">
            <a:schemeClr val="lt1"/>
          </a:fillRef>
          <a:effectRef idx="0">
            <a:schemeClr val="accent1"/>
          </a:effectRef>
          <a:fontRef idx="minor">
            <a:schemeClr val="dk1"/>
          </a:fontRef>
        </p:style>
        <p:txBody>
          <a:bodyPr lIns="91440" tIns="45720" rIns="91440" bIns="45720" rtlCol="0" anchor="ctr"/>
          <a:lstStyle/>
          <a:p>
            <a:pPr algn="ctr"/>
            <a:r>
              <a:rPr lang="en-GB" sz="1400"/>
              <a:t>Design a Solar Panel Unit</a:t>
            </a:r>
          </a:p>
        </p:txBody>
      </p:sp>
      <p:sp>
        <p:nvSpPr>
          <p:cNvPr id="30" name="Flowchart: Terminator 29">
            <a:extLst>
              <a:ext uri="{FF2B5EF4-FFF2-40B4-BE49-F238E27FC236}">
                <a16:creationId xmlns:a16="http://schemas.microsoft.com/office/drawing/2014/main" id="{F383D198-F89F-E5CE-A70D-996D1E1FE235}"/>
              </a:ext>
            </a:extLst>
          </p:cNvPr>
          <p:cNvSpPr/>
          <p:nvPr/>
        </p:nvSpPr>
        <p:spPr>
          <a:xfrm>
            <a:off x="731444" y="2627005"/>
            <a:ext cx="1562987" cy="485317"/>
          </a:xfrm>
          <a:prstGeom prst="flowChartTerminator">
            <a:avLst/>
          </a:prstGeom>
          <a:ln>
            <a:solidFill>
              <a:schemeClr val="accent1">
                <a:lumMod val="60000"/>
                <a:lumOff val="4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GB" sz="1400"/>
              <a:t>Structure</a:t>
            </a:r>
          </a:p>
        </p:txBody>
      </p:sp>
      <p:sp>
        <p:nvSpPr>
          <p:cNvPr id="33" name="Flowchart: Terminator 32">
            <a:extLst>
              <a:ext uri="{FF2B5EF4-FFF2-40B4-BE49-F238E27FC236}">
                <a16:creationId xmlns:a16="http://schemas.microsoft.com/office/drawing/2014/main" id="{B7F387B2-F4D7-1AE3-636A-98C9142BF32E}"/>
              </a:ext>
            </a:extLst>
          </p:cNvPr>
          <p:cNvSpPr/>
          <p:nvPr/>
        </p:nvSpPr>
        <p:spPr>
          <a:xfrm>
            <a:off x="3414264" y="2646351"/>
            <a:ext cx="1562987"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Efficiency</a:t>
            </a:r>
          </a:p>
        </p:txBody>
      </p:sp>
      <p:sp>
        <p:nvSpPr>
          <p:cNvPr id="35" name="Flowchart: Terminator 34">
            <a:extLst>
              <a:ext uri="{FF2B5EF4-FFF2-40B4-BE49-F238E27FC236}">
                <a16:creationId xmlns:a16="http://schemas.microsoft.com/office/drawing/2014/main" id="{ED36C001-378D-E5E6-158C-EFD28AF56E7F}"/>
              </a:ext>
            </a:extLst>
          </p:cNvPr>
          <p:cNvSpPr/>
          <p:nvPr/>
        </p:nvSpPr>
        <p:spPr>
          <a:xfrm>
            <a:off x="5917727" y="3018011"/>
            <a:ext cx="1562987"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Safety</a:t>
            </a:r>
          </a:p>
        </p:txBody>
      </p:sp>
      <p:sp>
        <p:nvSpPr>
          <p:cNvPr id="64" name="Flowchart: Terminator 63">
            <a:extLst>
              <a:ext uri="{FF2B5EF4-FFF2-40B4-BE49-F238E27FC236}">
                <a16:creationId xmlns:a16="http://schemas.microsoft.com/office/drawing/2014/main" id="{FDFCED6A-DA86-267D-A946-1462EC2010B7}"/>
              </a:ext>
            </a:extLst>
          </p:cNvPr>
          <p:cNvSpPr/>
          <p:nvPr/>
        </p:nvSpPr>
        <p:spPr>
          <a:xfrm>
            <a:off x="8821590" y="2597782"/>
            <a:ext cx="1562987"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Energy Conversion</a:t>
            </a:r>
          </a:p>
        </p:txBody>
      </p:sp>
      <p:sp>
        <p:nvSpPr>
          <p:cNvPr id="70" name="Flowchart: Terminator 69">
            <a:extLst>
              <a:ext uri="{FF2B5EF4-FFF2-40B4-BE49-F238E27FC236}">
                <a16:creationId xmlns:a16="http://schemas.microsoft.com/office/drawing/2014/main" id="{EA77C60E-CAE7-DDD9-9BAB-977DBEA615B7}"/>
              </a:ext>
            </a:extLst>
          </p:cNvPr>
          <p:cNvSpPr/>
          <p:nvPr/>
        </p:nvSpPr>
        <p:spPr>
          <a:xfrm>
            <a:off x="0" y="3679503"/>
            <a:ext cx="1017512"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Support Frame</a:t>
            </a:r>
          </a:p>
        </p:txBody>
      </p:sp>
      <p:sp>
        <p:nvSpPr>
          <p:cNvPr id="74" name="Flowchart: Terminator 73">
            <a:extLst>
              <a:ext uri="{FF2B5EF4-FFF2-40B4-BE49-F238E27FC236}">
                <a16:creationId xmlns:a16="http://schemas.microsoft.com/office/drawing/2014/main" id="{9FB1FD55-4CB2-016A-B74B-CD8CD22BF15E}"/>
              </a:ext>
            </a:extLst>
          </p:cNvPr>
          <p:cNvSpPr/>
          <p:nvPr/>
        </p:nvSpPr>
        <p:spPr>
          <a:xfrm>
            <a:off x="1008989" y="3697564"/>
            <a:ext cx="1017512" cy="485316"/>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Parabolic Dish</a:t>
            </a:r>
          </a:p>
        </p:txBody>
      </p:sp>
      <p:sp>
        <p:nvSpPr>
          <p:cNvPr id="78" name="Flowchart: Terminator 77">
            <a:extLst>
              <a:ext uri="{FF2B5EF4-FFF2-40B4-BE49-F238E27FC236}">
                <a16:creationId xmlns:a16="http://schemas.microsoft.com/office/drawing/2014/main" id="{B9206B8F-97A3-AFA7-A3A6-0660CE5EFD7A}"/>
              </a:ext>
            </a:extLst>
          </p:cNvPr>
          <p:cNvSpPr/>
          <p:nvPr/>
        </p:nvSpPr>
        <p:spPr>
          <a:xfrm>
            <a:off x="2108259" y="3654931"/>
            <a:ext cx="813916"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Arms</a:t>
            </a:r>
          </a:p>
        </p:txBody>
      </p:sp>
      <p:sp>
        <p:nvSpPr>
          <p:cNvPr id="84" name="Flowchart: Terminator 83">
            <a:extLst>
              <a:ext uri="{FF2B5EF4-FFF2-40B4-BE49-F238E27FC236}">
                <a16:creationId xmlns:a16="http://schemas.microsoft.com/office/drawing/2014/main" id="{C4DEBF7C-A0A0-6B54-5DA6-B806BE99CD4F}"/>
              </a:ext>
            </a:extLst>
          </p:cNvPr>
          <p:cNvSpPr/>
          <p:nvPr/>
        </p:nvSpPr>
        <p:spPr>
          <a:xfrm>
            <a:off x="3031838" y="3436844"/>
            <a:ext cx="1050696"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Parabolic Dish</a:t>
            </a:r>
          </a:p>
        </p:txBody>
      </p:sp>
      <p:sp>
        <p:nvSpPr>
          <p:cNvPr id="87" name="Flowchart: Terminator 86">
            <a:extLst>
              <a:ext uri="{FF2B5EF4-FFF2-40B4-BE49-F238E27FC236}">
                <a16:creationId xmlns:a16="http://schemas.microsoft.com/office/drawing/2014/main" id="{90A2F576-D43B-1C36-DA01-2121715F017C}"/>
              </a:ext>
            </a:extLst>
          </p:cNvPr>
          <p:cNvSpPr/>
          <p:nvPr/>
        </p:nvSpPr>
        <p:spPr>
          <a:xfrm>
            <a:off x="4135406" y="3423884"/>
            <a:ext cx="1127559"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MJ Cells</a:t>
            </a:r>
          </a:p>
        </p:txBody>
      </p:sp>
      <p:sp>
        <p:nvSpPr>
          <p:cNvPr id="99" name="Flowchart: Terminator 98">
            <a:extLst>
              <a:ext uri="{FF2B5EF4-FFF2-40B4-BE49-F238E27FC236}">
                <a16:creationId xmlns:a16="http://schemas.microsoft.com/office/drawing/2014/main" id="{9A27EF2A-836D-9DB1-4B95-80C158E1E84B}"/>
              </a:ext>
            </a:extLst>
          </p:cNvPr>
          <p:cNvSpPr/>
          <p:nvPr/>
        </p:nvSpPr>
        <p:spPr>
          <a:xfrm>
            <a:off x="5802549" y="4359630"/>
            <a:ext cx="1793341"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Cooling System</a:t>
            </a:r>
          </a:p>
        </p:txBody>
      </p:sp>
      <p:sp>
        <p:nvSpPr>
          <p:cNvPr id="101" name="Flowchart: Terminator 100">
            <a:extLst>
              <a:ext uri="{FF2B5EF4-FFF2-40B4-BE49-F238E27FC236}">
                <a16:creationId xmlns:a16="http://schemas.microsoft.com/office/drawing/2014/main" id="{2F405C25-FDB4-254D-DF8F-6E6B891549D4}"/>
              </a:ext>
            </a:extLst>
          </p:cNvPr>
          <p:cNvSpPr/>
          <p:nvPr/>
        </p:nvSpPr>
        <p:spPr>
          <a:xfrm>
            <a:off x="11057516" y="3684973"/>
            <a:ext cx="1060763"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Cells</a:t>
            </a:r>
          </a:p>
        </p:txBody>
      </p:sp>
      <p:sp>
        <p:nvSpPr>
          <p:cNvPr id="103" name="Flowchart: Terminator 102">
            <a:extLst>
              <a:ext uri="{FF2B5EF4-FFF2-40B4-BE49-F238E27FC236}">
                <a16:creationId xmlns:a16="http://schemas.microsoft.com/office/drawing/2014/main" id="{BE166923-F5D7-224A-42C0-3FE35DA4320E}"/>
              </a:ext>
            </a:extLst>
          </p:cNvPr>
          <p:cNvSpPr/>
          <p:nvPr/>
        </p:nvSpPr>
        <p:spPr>
          <a:xfrm>
            <a:off x="9764511" y="3712700"/>
            <a:ext cx="1240133"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Tracking System</a:t>
            </a:r>
          </a:p>
        </p:txBody>
      </p:sp>
      <p:sp>
        <p:nvSpPr>
          <p:cNvPr id="105" name="Flowchart: Terminator 104">
            <a:extLst>
              <a:ext uri="{FF2B5EF4-FFF2-40B4-BE49-F238E27FC236}">
                <a16:creationId xmlns:a16="http://schemas.microsoft.com/office/drawing/2014/main" id="{97B7D4FB-4718-F2A6-83C7-84084477290E}"/>
              </a:ext>
            </a:extLst>
          </p:cNvPr>
          <p:cNvSpPr/>
          <p:nvPr/>
        </p:nvSpPr>
        <p:spPr>
          <a:xfrm>
            <a:off x="8687811" y="3712698"/>
            <a:ext cx="1099730"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Reflector Lenses</a:t>
            </a:r>
          </a:p>
        </p:txBody>
      </p:sp>
      <p:sp>
        <p:nvSpPr>
          <p:cNvPr id="107" name="Flowchart: Terminator 106">
            <a:extLst>
              <a:ext uri="{FF2B5EF4-FFF2-40B4-BE49-F238E27FC236}">
                <a16:creationId xmlns:a16="http://schemas.microsoft.com/office/drawing/2014/main" id="{0AB83B48-A044-9BBA-83A8-2F07395D01E5}"/>
              </a:ext>
            </a:extLst>
          </p:cNvPr>
          <p:cNvSpPr/>
          <p:nvPr/>
        </p:nvSpPr>
        <p:spPr>
          <a:xfrm>
            <a:off x="7447677" y="3713172"/>
            <a:ext cx="1238575" cy="597889"/>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Supporting structures</a:t>
            </a:r>
          </a:p>
        </p:txBody>
      </p:sp>
      <p:sp>
        <p:nvSpPr>
          <p:cNvPr id="151" name="Flowchart: Terminator 150">
            <a:extLst>
              <a:ext uri="{FF2B5EF4-FFF2-40B4-BE49-F238E27FC236}">
                <a16:creationId xmlns:a16="http://schemas.microsoft.com/office/drawing/2014/main" id="{4E36475B-6873-B77C-7607-99E9DA6E4B09}"/>
              </a:ext>
            </a:extLst>
          </p:cNvPr>
          <p:cNvSpPr/>
          <p:nvPr/>
        </p:nvSpPr>
        <p:spPr>
          <a:xfrm>
            <a:off x="3218847" y="4963461"/>
            <a:ext cx="1793341"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Control systems</a:t>
            </a:r>
          </a:p>
        </p:txBody>
      </p:sp>
      <p:sp>
        <p:nvSpPr>
          <p:cNvPr id="163" name="Flowchart: Terminator 162">
            <a:extLst>
              <a:ext uri="{FF2B5EF4-FFF2-40B4-BE49-F238E27FC236}">
                <a16:creationId xmlns:a16="http://schemas.microsoft.com/office/drawing/2014/main" id="{9B90B2AF-000C-D5A5-DDE1-786D75CA5EF6}"/>
              </a:ext>
            </a:extLst>
          </p:cNvPr>
          <p:cNvSpPr/>
          <p:nvPr/>
        </p:nvSpPr>
        <p:spPr>
          <a:xfrm>
            <a:off x="9760352" y="4750235"/>
            <a:ext cx="1240133" cy="91176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Outsourced if possible</a:t>
            </a:r>
          </a:p>
        </p:txBody>
      </p:sp>
      <p:sp>
        <p:nvSpPr>
          <p:cNvPr id="183" name="Flowchart: Terminator 182">
            <a:extLst>
              <a:ext uri="{FF2B5EF4-FFF2-40B4-BE49-F238E27FC236}">
                <a16:creationId xmlns:a16="http://schemas.microsoft.com/office/drawing/2014/main" id="{CE4D4C76-5394-9752-AE05-79D7898F07B3}"/>
              </a:ext>
            </a:extLst>
          </p:cNvPr>
          <p:cNvSpPr/>
          <p:nvPr/>
        </p:nvSpPr>
        <p:spPr>
          <a:xfrm>
            <a:off x="3510229" y="6007108"/>
            <a:ext cx="1210575"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Sensors</a:t>
            </a:r>
          </a:p>
        </p:txBody>
      </p:sp>
      <p:sp>
        <p:nvSpPr>
          <p:cNvPr id="188" name="Flowchart: Terminator 187">
            <a:extLst>
              <a:ext uri="{FF2B5EF4-FFF2-40B4-BE49-F238E27FC236}">
                <a16:creationId xmlns:a16="http://schemas.microsoft.com/office/drawing/2014/main" id="{E5094645-94EC-6ECB-B8C1-4E2E7B4A800F}"/>
              </a:ext>
            </a:extLst>
          </p:cNvPr>
          <p:cNvSpPr/>
          <p:nvPr/>
        </p:nvSpPr>
        <p:spPr>
          <a:xfrm>
            <a:off x="327288" y="4813870"/>
            <a:ext cx="2371297"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Sustainable, Strong and Suitable materials </a:t>
            </a:r>
          </a:p>
        </p:txBody>
      </p:sp>
      <p:sp>
        <p:nvSpPr>
          <p:cNvPr id="199" name="Flowchart: Terminator 198">
            <a:extLst>
              <a:ext uri="{FF2B5EF4-FFF2-40B4-BE49-F238E27FC236}">
                <a16:creationId xmlns:a16="http://schemas.microsoft.com/office/drawing/2014/main" id="{15E57818-2DEB-18C2-ECF5-C3F9CDC1F96E}"/>
              </a:ext>
            </a:extLst>
          </p:cNvPr>
          <p:cNvSpPr/>
          <p:nvPr/>
        </p:nvSpPr>
        <p:spPr>
          <a:xfrm>
            <a:off x="7202673" y="5117516"/>
            <a:ext cx="1728585"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Manufactured</a:t>
            </a:r>
          </a:p>
        </p:txBody>
      </p:sp>
      <p:sp>
        <p:nvSpPr>
          <p:cNvPr id="213" name="Flowchart: Terminator 212">
            <a:extLst>
              <a:ext uri="{FF2B5EF4-FFF2-40B4-BE49-F238E27FC236}">
                <a16:creationId xmlns:a16="http://schemas.microsoft.com/office/drawing/2014/main" id="{A9C696DF-16B5-FBE6-8431-34CE05877AD1}"/>
              </a:ext>
            </a:extLst>
          </p:cNvPr>
          <p:cNvSpPr/>
          <p:nvPr/>
        </p:nvSpPr>
        <p:spPr>
          <a:xfrm>
            <a:off x="6096000" y="6007107"/>
            <a:ext cx="1210575"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Failure Mechanism</a:t>
            </a:r>
          </a:p>
        </p:txBody>
      </p:sp>
      <p:cxnSp>
        <p:nvCxnSpPr>
          <p:cNvPr id="268" name="Connector: Elbow 267">
            <a:extLst>
              <a:ext uri="{FF2B5EF4-FFF2-40B4-BE49-F238E27FC236}">
                <a16:creationId xmlns:a16="http://schemas.microsoft.com/office/drawing/2014/main" id="{AA08D8C1-2DDF-7EB3-FED1-443EADE0C022}"/>
              </a:ext>
            </a:extLst>
          </p:cNvPr>
          <p:cNvCxnSpPr>
            <a:cxnSpLocks/>
            <a:stCxn id="33" idx="2"/>
            <a:endCxn id="84" idx="0"/>
          </p:cNvCxnSpPr>
          <p:nvPr/>
        </p:nvCxnSpPr>
        <p:spPr>
          <a:xfrm rot="5400000">
            <a:off x="3723884" y="2964970"/>
            <a:ext cx="305176" cy="638572"/>
          </a:xfrm>
          <a:prstGeom prst="bentConnector3">
            <a:avLst/>
          </a:prstGeom>
          <a:ln/>
        </p:spPr>
        <p:style>
          <a:lnRef idx="3">
            <a:schemeClr val="accent1"/>
          </a:lnRef>
          <a:fillRef idx="0">
            <a:schemeClr val="accent1"/>
          </a:fillRef>
          <a:effectRef idx="2">
            <a:schemeClr val="accent1"/>
          </a:effectRef>
          <a:fontRef idx="minor">
            <a:schemeClr val="tx1"/>
          </a:fontRef>
        </p:style>
      </p:cxnSp>
      <p:cxnSp>
        <p:nvCxnSpPr>
          <p:cNvPr id="271" name="Connector: Elbow 270">
            <a:extLst>
              <a:ext uri="{FF2B5EF4-FFF2-40B4-BE49-F238E27FC236}">
                <a16:creationId xmlns:a16="http://schemas.microsoft.com/office/drawing/2014/main" id="{DD3F0D95-5F4B-46F1-BA1D-8A915A64C87A}"/>
              </a:ext>
            </a:extLst>
          </p:cNvPr>
          <p:cNvCxnSpPr>
            <a:cxnSpLocks/>
            <a:stCxn id="33" idx="2"/>
            <a:endCxn id="87" idx="0"/>
          </p:cNvCxnSpPr>
          <p:nvPr/>
        </p:nvCxnSpPr>
        <p:spPr>
          <a:xfrm rot="16200000" flipH="1">
            <a:off x="4301364" y="3026062"/>
            <a:ext cx="292216" cy="503428"/>
          </a:xfrm>
          <a:prstGeom prst="bentConnector3">
            <a:avLst>
              <a:gd name="adj1" fmla="val 51508"/>
            </a:avLst>
          </a:prstGeom>
          <a:ln/>
        </p:spPr>
        <p:style>
          <a:lnRef idx="3">
            <a:schemeClr val="accent1"/>
          </a:lnRef>
          <a:fillRef idx="0">
            <a:schemeClr val="accent1"/>
          </a:fillRef>
          <a:effectRef idx="2">
            <a:schemeClr val="accent1"/>
          </a:effectRef>
          <a:fontRef idx="minor">
            <a:schemeClr val="tx1"/>
          </a:fontRef>
        </p:style>
      </p:cxnSp>
      <p:cxnSp>
        <p:nvCxnSpPr>
          <p:cNvPr id="275" name="Connector: Elbow 274">
            <a:extLst>
              <a:ext uri="{FF2B5EF4-FFF2-40B4-BE49-F238E27FC236}">
                <a16:creationId xmlns:a16="http://schemas.microsoft.com/office/drawing/2014/main" id="{90D651ED-063D-BED3-077F-CA7AD7247216}"/>
              </a:ext>
            </a:extLst>
          </p:cNvPr>
          <p:cNvCxnSpPr>
            <a:cxnSpLocks/>
            <a:stCxn id="30" idx="2"/>
            <a:endCxn id="70" idx="0"/>
          </p:cNvCxnSpPr>
          <p:nvPr/>
        </p:nvCxnSpPr>
        <p:spPr>
          <a:xfrm rot="5400000">
            <a:off x="727257" y="2893821"/>
            <a:ext cx="567181" cy="1004182"/>
          </a:xfrm>
          <a:prstGeom prst="bentConnector3">
            <a:avLst>
              <a:gd name="adj1" fmla="val 50000"/>
            </a:avLst>
          </a:prstGeom>
          <a:ln/>
        </p:spPr>
        <p:style>
          <a:lnRef idx="3">
            <a:schemeClr val="accent1"/>
          </a:lnRef>
          <a:fillRef idx="0">
            <a:schemeClr val="accent1"/>
          </a:fillRef>
          <a:effectRef idx="2">
            <a:schemeClr val="accent1"/>
          </a:effectRef>
          <a:fontRef idx="minor">
            <a:schemeClr val="tx1"/>
          </a:fontRef>
        </p:style>
      </p:cxnSp>
      <p:cxnSp>
        <p:nvCxnSpPr>
          <p:cNvPr id="278" name="Connector: Elbow 277">
            <a:extLst>
              <a:ext uri="{FF2B5EF4-FFF2-40B4-BE49-F238E27FC236}">
                <a16:creationId xmlns:a16="http://schemas.microsoft.com/office/drawing/2014/main" id="{3BE1DDB2-B695-D939-9DDF-0C4B10028435}"/>
              </a:ext>
            </a:extLst>
          </p:cNvPr>
          <p:cNvCxnSpPr>
            <a:cxnSpLocks/>
            <a:stCxn id="30" idx="2"/>
            <a:endCxn id="74" idx="0"/>
          </p:cNvCxnSpPr>
          <p:nvPr/>
        </p:nvCxnSpPr>
        <p:spPr>
          <a:xfrm rot="16200000" flipH="1">
            <a:off x="1222720" y="3402539"/>
            <a:ext cx="585242" cy="4807"/>
          </a:xfrm>
          <a:prstGeom prst="bentConnector3">
            <a:avLst>
              <a:gd name="adj1" fmla="val 50000"/>
            </a:avLst>
          </a:prstGeom>
          <a:ln/>
        </p:spPr>
        <p:style>
          <a:lnRef idx="3">
            <a:schemeClr val="accent1"/>
          </a:lnRef>
          <a:fillRef idx="0">
            <a:schemeClr val="accent1"/>
          </a:fillRef>
          <a:effectRef idx="2">
            <a:schemeClr val="accent1"/>
          </a:effectRef>
          <a:fontRef idx="minor">
            <a:schemeClr val="tx1"/>
          </a:fontRef>
        </p:style>
      </p:cxnSp>
      <p:cxnSp>
        <p:nvCxnSpPr>
          <p:cNvPr id="279" name="Connector: Elbow 278">
            <a:extLst>
              <a:ext uri="{FF2B5EF4-FFF2-40B4-BE49-F238E27FC236}">
                <a16:creationId xmlns:a16="http://schemas.microsoft.com/office/drawing/2014/main" id="{B9BEAF5F-0FB6-BDD6-4004-38757033E616}"/>
              </a:ext>
            </a:extLst>
          </p:cNvPr>
          <p:cNvCxnSpPr>
            <a:cxnSpLocks/>
            <a:stCxn id="30" idx="2"/>
            <a:endCxn id="78" idx="0"/>
          </p:cNvCxnSpPr>
          <p:nvPr/>
        </p:nvCxnSpPr>
        <p:spPr>
          <a:xfrm rot="16200000" flipH="1">
            <a:off x="1742773" y="2882486"/>
            <a:ext cx="542609" cy="1002279"/>
          </a:xfrm>
          <a:prstGeom prst="bentConnector3">
            <a:avLst>
              <a:gd name="adj1" fmla="val 50000"/>
            </a:avLst>
          </a:prstGeom>
          <a:ln/>
        </p:spPr>
        <p:style>
          <a:lnRef idx="3">
            <a:schemeClr val="accent1"/>
          </a:lnRef>
          <a:fillRef idx="0">
            <a:schemeClr val="accent1"/>
          </a:fillRef>
          <a:effectRef idx="2">
            <a:schemeClr val="accent1"/>
          </a:effectRef>
          <a:fontRef idx="minor">
            <a:schemeClr val="tx1"/>
          </a:fontRef>
        </p:style>
      </p:cxnSp>
      <p:cxnSp>
        <p:nvCxnSpPr>
          <p:cNvPr id="284" name="Connector: Elbow 283">
            <a:extLst>
              <a:ext uri="{FF2B5EF4-FFF2-40B4-BE49-F238E27FC236}">
                <a16:creationId xmlns:a16="http://schemas.microsoft.com/office/drawing/2014/main" id="{C2246CAD-DD21-A7B0-3808-FD9DBA363F36}"/>
              </a:ext>
            </a:extLst>
          </p:cNvPr>
          <p:cNvCxnSpPr>
            <a:cxnSpLocks/>
            <a:stCxn id="35" idx="2"/>
            <a:endCxn id="99" idx="0"/>
          </p:cNvCxnSpPr>
          <p:nvPr/>
        </p:nvCxnSpPr>
        <p:spPr>
          <a:xfrm rot="5400000">
            <a:off x="6271070" y="3931479"/>
            <a:ext cx="856302" cy="1"/>
          </a:xfrm>
          <a:prstGeom prst="bentConnector3">
            <a:avLst>
              <a:gd name="adj1" fmla="val 50000"/>
            </a:avLst>
          </a:prstGeom>
          <a:ln/>
        </p:spPr>
        <p:style>
          <a:lnRef idx="3">
            <a:schemeClr val="accent1"/>
          </a:lnRef>
          <a:fillRef idx="0">
            <a:schemeClr val="accent1"/>
          </a:fillRef>
          <a:effectRef idx="2">
            <a:schemeClr val="accent1"/>
          </a:effectRef>
          <a:fontRef idx="minor">
            <a:schemeClr val="tx1"/>
          </a:fontRef>
        </p:style>
      </p:cxnSp>
      <p:cxnSp>
        <p:nvCxnSpPr>
          <p:cNvPr id="287" name="Connector: Elbow 286">
            <a:extLst>
              <a:ext uri="{FF2B5EF4-FFF2-40B4-BE49-F238E27FC236}">
                <a16:creationId xmlns:a16="http://schemas.microsoft.com/office/drawing/2014/main" id="{FDED00F4-90E9-D1B7-92ED-7AF7CEC3996E}"/>
              </a:ext>
            </a:extLst>
          </p:cNvPr>
          <p:cNvCxnSpPr>
            <a:cxnSpLocks/>
            <a:stCxn id="70" idx="2"/>
            <a:endCxn id="188" idx="0"/>
          </p:cNvCxnSpPr>
          <p:nvPr/>
        </p:nvCxnSpPr>
        <p:spPr>
          <a:xfrm rot="16200000" flipH="1">
            <a:off x="686321" y="3987254"/>
            <a:ext cx="649050" cy="1004181"/>
          </a:xfrm>
          <a:prstGeom prst="bentConnector3">
            <a:avLst>
              <a:gd name="adj1" fmla="val 50000"/>
            </a:avLst>
          </a:prstGeom>
          <a:ln/>
        </p:spPr>
        <p:style>
          <a:lnRef idx="3">
            <a:schemeClr val="accent1"/>
          </a:lnRef>
          <a:fillRef idx="0">
            <a:schemeClr val="accent1"/>
          </a:fillRef>
          <a:effectRef idx="2">
            <a:schemeClr val="accent1"/>
          </a:effectRef>
          <a:fontRef idx="minor">
            <a:schemeClr val="tx1"/>
          </a:fontRef>
        </p:style>
      </p:cxnSp>
      <p:cxnSp>
        <p:nvCxnSpPr>
          <p:cNvPr id="288" name="Connector: Elbow 287">
            <a:extLst>
              <a:ext uri="{FF2B5EF4-FFF2-40B4-BE49-F238E27FC236}">
                <a16:creationId xmlns:a16="http://schemas.microsoft.com/office/drawing/2014/main" id="{A2867D5A-5897-7CB6-4ADA-46991F04137B}"/>
              </a:ext>
            </a:extLst>
          </p:cNvPr>
          <p:cNvCxnSpPr>
            <a:cxnSpLocks/>
          </p:cNvCxnSpPr>
          <p:nvPr/>
        </p:nvCxnSpPr>
        <p:spPr>
          <a:xfrm rot="16200000" flipH="1">
            <a:off x="10290216" y="2401338"/>
            <a:ext cx="601874" cy="1984814"/>
          </a:xfrm>
          <a:prstGeom prst="bentConnector3">
            <a:avLst>
              <a:gd name="adj1" fmla="val 50000"/>
            </a:avLst>
          </a:prstGeom>
          <a:ln/>
        </p:spPr>
        <p:style>
          <a:lnRef idx="3">
            <a:schemeClr val="accent1"/>
          </a:lnRef>
          <a:fillRef idx="0">
            <a:schemeClr val="accent1"/>
          </a:fillRef>
          <a:effectRef idx="2">
            <a:schemeClr val="accent1"/>
          </a:effectRef>
          <a:fontRef idx="minor">
            <a:schemeClr val="tx1"/>
          </a:fontRef>
        </p:style>
      </p:cxnSp>
      <p:cxnSp>
        <p:nvCxnSpPr>
          <p:cNvPr id="289" name="Connector: Elbow 288">
            <a:extLst>
              <a:ext uri="{FF2B5EF4-FFF2-40B4-BE49-F238E27FC236}">
                <a16:creationId xmlns:a16="http://schemas.microsoft.com/office/drawing/2014/main" id="{21C8302E-8C39-F90C-BD4A-C0F30D2B5ACE}"/>
              </a:ext>
            </a:extLst>
          </p:cNvPr>
          <p:cNvCxnSpPr>
            <a:cxnSpLocks/>
            <a:stCxn id="64" idx="2"/>
            <a:endCxn id="103" idx="0"/>
          </p:cNvCxnSpPr>
          <p:nvPr/>
        </p:nvCxnSpPr>
        <p:spPr>
          <a:xfrm rot="16200000" flipH="1">
            <a:off x="9679031" y="3007152"/>
            <a:ext cx="629601" cy="781494"/>
          </a:xfrm>
          <a:prstGeom prst="bentConnector3">
            <a:avLst>
              <a:gd name="adj1" fmla="val 50000"/>
            </a:avLst>
          </a:prstGeom>
          <a:ln/>
        </p:spPr>
        <p:style>
          <a:lnRef idx="3">
            <a:schemeClr val="accent1"/>
          </a:lnRef>
          <a:fillRef idx="0">
            <a:schemeClr val="accent1"/>
          </a:fillRef>
          <a:effectRef idx="2">
            <a:schemeClr val="accent1"/>
          </a:effectRef>
          <a:fontRef idx="minor">
            <a:schemeClr val="tx1"/>
          </a:fontRef>
        </p:style>
      </p:cxnSp>
      <p:cxnSp>
        <p:nvCxnSpPr>
          <p:cNvPr id="290" name="Connector: Elbow 289">
            <a:extLst>
              <a:ext uri="{FF2B5EF4-FFF2-40B4-BE49-F238E27FC236}">
                <a16:creationId xmlns:a16="http://schemas.microsoft.com/office/drawing/2014/main" id="{7437CC5D-A616-D266-14CA-364DA5497DB1}"/>
              </a:ext>
            </a:extLst>
          </p:cNvPr>
          <p:cNvCxnSpPr>
            <a:cxnSpLocks/>
            <a:stCxn id="64" idx="2"/>
            <a:endCxn id="105" idx="0"/>
          </p:cNvCxnSpPr>
          <p:nvPr/>
        </p:nvCxnSpPr>
        <p:spPr>
          <a:xfrm rot="5400000">
            <a:off x="9105581" y="3215194"/>
            <a:ext cx="629599" cy="365408"/>
          </a:xfrm>
          <a:prstGeom prst="bentConnector3">
            <a:avLst>
              <a:gd name="adj1" fmla="val 50000"/>
            </a:avLst>
          </a:prstGeom>
          <a:ln/>
        </p:spPr>
        <p:style>
          <a:lnRef idx="3">
            <a:schemeClr val="accent1"/>
          </a:lnRef>
          <a:fillRef idx="0">
            <a:schemeClr val="accent1"/>
          </a:fillRef>
          <a:effectRef idx="2">
            <a:schemeClr val="accent1"/>
          </a:effectRef>
          <a:fontRef idx="minor">
            <a:schemeClr val="tx1"/>
          </a:fontRef>
        </p:style>
      </p:cxnSp>
      <p:cxnSp>
        <p:nvCxnSpPr>
          <p:cNvPr id="291" name="Connector: Elbow 290">
            <a:extLst>
              <a:ext uri="{FF2B5EF4-FFF2-40B4-BE49-F238E27FC236}">
                <a16:creationId xmlns:a16="http://schemas.microsoft.com/office/drawing/2014/main" id="{B4FB7BE4-6C96-7624-853F-F3EF428F96AF}"/>
              </a:ext>
            </a:extLst>
          </p:cNvPr>
          <p:cNvCxnSpPr>
            <a:cxnSpLocks/>
            <a:stCxn id="64" idx="2"/>
            <a:endCxn id="107" idx="0"/>
          </p:cNvCxnSpPr>
          <p:nvPr/>
        </p:nvCxnSpPr>
        <p:spPr>
          <a:xfrm rot="5400000">
            <a:off x="8519989" y="2630076"/>
            <a:ext cx="630073" cy="1536119"/>
          </a:xfrm>
          <a:prstGeom prst="bentConnector3">
            <a:avLst>
              <a:gd name="adj1" fmla="val 50000"/>
            </a:avLst>
          </a:prstGeom>
          <a:ln/>
        </p:spPr>
        <p:style>
          <a:lnRef idx="3">
            <a:schemeClr val="accent1"/>
          </a:lnRef>
          <a:fillRef idx="0">
            <a:schemeClr val="accent1"/>
          </a:fillRef>
          <a:effectRef idx="2">
            <a:schemeClr val="accent1"/>
          </a:effectRef>
          <a:fontRef idx="minor">
            <a:schemeClr val="tx1"/>
          </a:fontRef>
        </p:style>
      </p:cxnSp>
      <p:cxnSp>
        <p:nvCxnSpPr>
          <p:cNvPr id="302" name="Connector: Elbow 301">
            <a:extLst>
              <a:ext uri="{FF2B5EF4-FFF2-40B4-BE49-F238E27FC236}">
                <a16:creationId xmlns:a16="http://schemas.microsoft.com/office/drawing/2014/main" id="{5B33D511-7F74-98EE-FD63-6AB7345E81E5}"/>
              </a:ext>
            </a:extLst>
          </p:cNvPr>
          <p:cNvCxnSpPr>
            <a:cxnSpLocks/>
            <a:stCxn id="78" idx="2"/>
            <a:endCxn id="188" idx="0"/>
          </p:cNvCxnSpPr>
          <p:nvPr/>
        </p:nvCxnSpPr>
        <p:spPr>
          <a:xfrm rot="5400000">
            <a:off x="1677266" y="3975919"/>
            <a:ext cx="673622" cy="1002280"/>
          </a:xfrm>
          <a:prstGeom prst="bentConnector3">
            <a:avLst>
              <a:gd name="adj1" fmla="val 50000"/>
            </a:avLst>
          </a:prstGeom>
          <a:ln/>
        </p:spPr>
        <p:style>
          <a:lnRef idx="3">
            <a:schemeClr val="accent1"/>
          </a:lnRef>
          <a:fillRef idx="0">
            <a:schemeClr val="accent1"/>
          </a:fillRef>
          <a:effectRef idx="2">
            <a:schemeClr val="accent1"/>
          </a:effectRef>
          <a:fontRef idx="minor">
            <a:schemeClr val="tx1"/>
          </a:fontRef>
        </p:style>
      </p:cxnSp>
      <p:cxnSp>
        <p:nvCxnSpPr>
          <p:cNvPr id="308" name="Connector: Elbow 307">
            <a:extLst>
              <a:ext uri="{FF2B5EF4-FFF2-40B4-BE49-F238E27FC236}">
                <a16:creationId xmlns:a16="http://schemas.microsoft.com/office/drawing/2014/main" id="{F44FFA16-FC04-DD52-7913-7E9B9A3BB45E}"/>
              </a:ext>
            </a:extLst>
          </p:cNvPr>
          <p:cNvCxnSpPr>
            <a:cxnSpLocks/>
            <a:stCxn id="5" idx="2"/>
            <a:endCxn id="30" idx="0"/>
          </p:cNvCxnSpPr>
          <p:nvPr/>
        </p:nvCxnSpPr>
        <p:spPr>
          <a:xfrm rot="5400000">
            <a:off x="3487185" y="-132508"/>
            <a:ext cx="785267" cy="4733759"/>
          </a:xfrm>
          <a:prstGeom prst="bentConnector3">
            <a:avLst>
              <a:gd name="adj1" fmla="val 50000"/>
            </a:avLst>
          </a:prstGeom>
          <a:ln/>
        </p:spPr>
        <p:style>
          <a:lnRef idx="3">
            <a:schemeClr val="accent1"/>
          </a:lnRef>
          <a:fillRef idx="0">
            <a:schemeClr val="accent1"/>
          </a:fillRef>
          <a:effectRef idx="2">
            <a:schemeClr val="accent1"/>
          </a:effectRef>
          <a:fontRef idx="minor">
            <a:schemeClr val="tx1"/>
          </a:fontRef>
        </p:style>
      </p:cxnSp>
      <p:cxnSp>
        <p:nvCxnSpPr>
          <p:cNvPr id="309" name="Connector: Elbow 308">
            <a:extLst>
              <a:ext uri="{FF2B5EF4-FFF2-40B4-BE49-F238E27FC236}">
                <a16:creationId xmlns:a16="http://schemas.microsoft.com/office/drawing/2014/main" id="{C865E4CA-0940-8505-C6AD-91E833F7F7D5}"/>
              </a:ext>
            </a:extLst>
          </p:cNvPr>
          <p:cNvCxnSpPr>
            <a:cxnSpLocks/>
            <a:stCxn id="5" idx="2"/>
            <a:endCxn id="33" idx="0"/>
          </p:cNvCxnSpPr>
          <p:nvPr/>
        </p:nvCxnSpPr>
        <p:spPr>
          <a:xfrm rot="5400000">
            <a:off x="4818922" y="1218575"/>
            <a:ext cx="804613" cy="2050939"/>
          </a:xfrm>
          <a:prstGeom prst="bentConnector3">
            <a:avLst>
              <a:gd name="adj1" fmla="val 50000"/>
            </a:avLst>
          </a:prstGeom>
          <a:ln/>
        </p:spPr>
        <p:style>
          <a:lnRef idx="3">
            <a:schemeClr val="accent1"/>
          </a:lnRef>
          <a:fillRef idx="0">
            <a:schemeClr val="accent1"/>
          </a:fillRef>
          <a:effectRef idx="2">
            <a:schemeClr val="accent1"/>
          </a:effectRef>
          <a:fontRef idx="minor">
            <a:schemeClr val="tx1"/>
          </a:fontRef>
        </p:style>
      </p:cxnSp>
      <p:cxnSp>
        <p:nvCxnSpPr>
          <p:cNvPr id="310" name="Connector: Elbow 309">
            <a:extLst>
              <a:ext uri="{FF2B5EF4-FFF2-40B4-BE49-F238E27FC236}">
                <a16:creationId xmlns:a16="http://schemas.microsoft.com/office/drawing/2014/main" id="{77455131-44E1-5115-C925-CA26CB74076D}"/>
              </a:ext>
            </a:extLst>
          </p:cNvPr>
          <p:cNvCxnSpPr>
            <a:cxnSpLocks/>
            <a:stCxn id="5" idx="2"/>
            <a:endCxn id="35" idx="0"/>
          </p:cNvCxnSpPr>
          <p:nvPr/>
        </p:nvCxnSpPr>
        <p:spPr>
          <a:xfrm rot="16200000" flipH="1">
            <a:off x="5884823" y="2203612"/>
            <a:ext cx="1176273" cy="452524"/>
          </a:xfrm>
          <a:prstGeom prst="bentConnector3">
            <a:avLst>
              <a:gd name="adj1" fmla="val 33342"/>
            </a:avLst>
          </a:prstGeom>
          <a:ln/>
        </p:spPr>
        <p:style>
          <a:lnRef idx="3">
            <a:schemeClr val="accent1"/>
          </a:lnRef>
          <a:fillRef idx="0">
            <a:schemeClr val="accent1"/>
          </a:fillRef>
          <a:effectRef idx="2">
            <a:schemeClr val="accent1"/>
          </a:effectRef>
          <a:fontRef idx="minor">
            <a:schemeClr val="tx1"/>
          </a:fontRef>
        </p:style>
      </p:cxnSp>
      <p:cxnSp>
        <p:nvCxnSpPr>
          <p:cNvPr id="311" name="Connector: Elbow 310">
            <a:extLst>
              <a:ext uri="{FF2B5EF4-FFF2-40B4-BE49-F238E27FC236}">
                <a16:creationId xmlns:a16="http://schemas.microsoft.com/office/drawing/2014/main" id="{CF36F281-13FC-D90D-35B0-D85F71D9B565}"/>
              </a:ext>
            </a:extLst>
          </p:cNvPr>
          <p:cNvCxnSpPr>
            <a:cxnSpLocks/>
            <a:stCxn id="5" idx="2"/>
            <a:endCxn id="64" idx="0"/>
          </p:cNvCxnSpPr>
          <p:nvPr/>
        </p:nvCxnSpPr>
        <p:spPr>
          <a:xfrm rot="16200000" flipH="1">
            <a:off x="7546868" y="541566"/>
            <a:ext cx="756044" cy="3356387"/>
          </a:xfrm>
          <a:prstGeom prst="bentConnector3">
            <a:avLst>
              <a:gd name="adj1" fmla="val 52601"/>
            </a:avLst>
          </a:prstGeom>
          <a:ln/>
        </p:spPr>
        <p:style>
          <a:lnRef idx="3">
            <a:schemeClr val="accent1"/>
          </a:lnRef>
          <a:fillRef idx="0">
            <a:schemeClr val="accent1"/>
          </a:fillRef>
          <a:effectRef idx="2">
            <a:schemeClr val="accent1"/>
          </a:effectRef>
          <a:fontRef idx="minor">
            <a:schemeClr val="tx1"/>
          </a:fontRef>
        </p:style>
      </p:cxnSp>
      <p:cxnSp>
        <p:nvCxnSpPr>
          <p:cNvPr id="312" name="Connector: Elbow 311">
            <a:extLst>
              <a:ext uri="{FF2B5EF4-FFF2-40B4-BE49-F238E27FC236}">
                <a16:creationId xmlns:a16="http://schemas.microsoft.com/office/drawing/2014/main" id="{3C17F1A8-26FC-0D41-5D8C-E05EB454669C}"/>
              </a:ext>
            </a:extLst>
          </p:cNvPr>
          <p:cNvCxnSpPr>
            <a:cxnSpLocks/>
            <a:stCxn id="84" idx="2"/>
            <a:endCxn id="151" idx="0"/>
          </p:cNvCxnSpPr>
          <p:nvPr/>
        </p:nvCxnSpPr>
        <p:spPr>
          <a:xfrm rot="16200000" flipH="1">
            <a:off x="3315702" y="4163645"/>
            <a:ext cx="1041300" cy="558332"/>
          </a:xfrm>
          <a:prstGeom prst="bentConnector3">
            <a:avLst>
              <a:gd name="adj1" fmla="val 50000"/>
            </a:avLst>
          </a:prstGeom>
          <a:ln/>
        </p:spPr>
        <p:style>
          <a:lnRef idx="3">
            <a:schemeClr val="accent1"/>
          </a:lnRef>
          <a:fillRef idx="0">
            <a:schemeClr val="accent1"/>
          </a:fillRef>
          <a:effectRef idx="2">
            <a:schemeClr val="accent1"/>
          </a:effectRef>
          <a:fontRef idx="minor">
            <a:schemeClr val="tx1"/>
          </a:fontRef>
        </p:style>
      </p:cxnSp>
      <p:cxnSp>
        <p:nvCxnSpPr>
          <p:cNvPr id="330" name="Connector: Elbow 329">
            <a:extLst>
              <a:ext uri="{FF2B5EF4-FFF2-40B4-BE49-F238E27FC236}">
                <a16:creationId xmlns:a16="http://schemas.microsoft.com/office/drawing/2014/main" id="{4C7F0C66-DD77-B4B2-9B15-CD41DE9AF636}"/>
              </a:ext>
            </a:extLst>
          </p:cNvPr>
          <p:cNvCxnSpPr>
            <a:cxnSpLocks/>
            <a:stCxn id="87" idx="2"/>
            <a:endCxn id="151" idx="0"/>
          </p:cNvCxnSpPr>
          <p:nvPr/>
        </p:nvCxnSpPr>
        <p:spPr>
          <a:xfrm rot="5400000">
            <a:off x="3880222" y="4144497"/>
            <a:ext cx="1054260" cy="583668"/>
          </a:xfrm>
          <a:prstGeom prst="bentConnector3">
            <a:avLst>
              <a:gd name="adj1" fmla="val 50000"/>
            </a:avLst>
          </a:prstGeom>
          <a:ln/>
        </p:spPr>
        <p:style>
          <a:lnRef idx="3">
            <a:schemeClr val="accent1"/>
          </a:lnRef>
          <a:fillRef idx="0">
            <a:schemeClr val="accent1"/>
          </a:fillRef>
          <a:effectRef idx="2">
            <a:schemeClr val="accent1"/>
          </a:effectRef>
          <a:fontRef idx="minor">
            <a:schemeClr val="tx1"/>
          </a:fontRef>
        </p:style>
      </p:cxnSp>
      <p:cxnSp>
        <p:nvCxnSpPr>
          <p:cNvPr id="333" name="Connector: Elbow 332">
            <a:extLst>
              <a:ext uri="{FF2B5EF4-FFF2-40B4-BE49-F238E27FC236}">
                <a16:creationId xmlns:a16="http://schemas.microsoft.com/office/drawing/2014/main" id="{41954018-0D58-1BF4-863F-25124596F259}"/>
              </a:ext>
            </a:extLst>
          </p:cNvPr>
          <p:cNvCxnSpPr>
            <a:cxnSpLocks/>
            <a:stCxn id="151" idx="2"/>
            <a:endCxn id="183" idx="0"/>
          </p:cNvCxnSpPr>
          <p:nvPr/>
        </p:nvCxnSpPr>
        <p:spPr>
          <a:xfrm rot="5400000">
            <a:off x="3836353" y="5727943"/>
            <a:ext cx="558330" cy="1"/>
          </a:xfrm>
          <a:prstGeom prst="bentConnector3">
            <a:avLst>
              <a:gd name="adj1" fmla="val 50000"/>
            </a:avLst>
          </a:prstGeom>
          <a:ln/>
        </p:spPr>
        <p:style>
          <a:lnRef idx="3">
            <a:schemeClr val="accent1"/>
          </a:lnRef>
          <a:fillRef idx="0">
            <a:schemeClr val="accent1"/>
          </a:fillRef>
          <a:effectRef idx="2">
            <a:schemeClr val="accent1"/>
          </a:effectRef>
          <a:fontRef idx="minor">
            <a:schemeClr val="tx1"/>
          </a:fontRef>
        </p:style>
      </p:cxnSp>
      <p:cxnSp>
        <p:nvCxnSpPr>
          <p:cNvPr id="336" name="Connector: Elbow 335">
            <a:extLst>
              <a:ext uri="{FF2B5EF4-FFF2-40B4-BE49-F238E27FC236}">
                <a16:creationId xmlns:a16="http://schemas.microsoft.com/office/drawing/2014/main" id="{925F8381-37E5-108C-2B3A-02274D460815}"/>
              </a:ext>
            </a:extLst>
          </p:cNvPr>
          <p:cNvCxnSpPr>
            <a:cxnSpLocks/>
            <a:stCxn id="107" idx="2"/>
            <a:endCxn id="199" idx="0"/>
          </p:cNvCxnSpPr>
          <p:nvPr/>
        </p:nvCxnSpPr>
        <p:spPr>
          <a:xfrm rot="16200000" flipH="1">
            <a:off x="7663738" y="4714287"/>
            <a:ext cx="806455" cy="1"/>
          </a:xfrm>
          <a:prstGeom prst="bentConnector3">
            <a:avLst>
              <a:gd name="adj1" fmla="val 50000"/>
            </a:avLst>
          </a:prstGeom>
          <a:ln/>
        </p:spPr>
        <p:style>
          <a:lnRef idx="3">
            <a:schemeClr val="accent1"/>
          </a:lnRef>
          <a:fillRef idx="0">
            <a:schemeClr val="accent1"/>
          </a:fillRef>
          <a:effectRef idx="2">
            <a:schemeClr val="accent1"/>
          </a:effectRef>
          <a:fontRef idx="minor">
            <a:schemeClr val="tx1"/>
          </a:fontRef>
        </p:style>
      </p:cxnSp>
      <p:cxnSp>
        <p:nvCxnSpPr>
          <p:cNvPr id="337" name="Connector: Elbow 336">
            <a:extLst>
              <a:ext uri="{FF2B5EF4-FFF2-40B4-BE49-F238E27FC236}">
                <a16:creationId xmlns:a16="http://schemas.microsoft.com/office/drawing/2014/main" id="{DE881F0A-F82C-6809-3C46-C3956B08A30E}"/>
              </a:ext>
            </a:extLst>
          </p:cNvPr>
          <p:cNvCxnSpPr>
            <a:cxnSpLocks/>
            <a:stCxn id="99" idx="2"/>
            <a:endCxn id="213" idx="0"/>
          </p:cNvCxnSpPr>
          <p:nvPr/>
        </p:nvCxnSpPr>
        <p:spPr>
          <a:xfrm rot="16200000" flipH="1">
            <a:off x="6119174" y="5424993"/>
            <a:ext cx="1162160" cy="2068"/>
          </a:xfrm>
          <a:prstGeom prst="bentConnector3">
            <a:avLst>
              <a:gd name="adj1" fmla="val 50000"/>
            </a:avLst>
          </a:prstGeom>
          <a:ln/>
        </p:spPr>
        <p:style>
          <a:lnRef idx="3">
            <a:schemeClr val="accent1"/>
          </a:lnRef>
          <a:fillRef idx="0">
            <a:schemeClr val="accent1"/>
          </a:fillRef>
          <a:effectRef idx="2">
            <a:schemeClr val="accent1"/>
          </a:effectRef>
          <a:fontRef idx="minor">
            <a:schemeClr val="tx1"/>
          </a:fontRef>
        </p:style>
      </p:cxnSp>
      <p:cxnSp>
        <p:nvCxnSpPr>
          <p:cNvPr id="342" name="Connector: Elbow 341">
            <a:extLst>
              <a:ext uri="{FF2B5EF4-FFF2-40B4-BE49-F238E27FC236}">
                <a16:creationId xmlns:a16="http://schemas.microsoft.com/office/drawing/2014/main" id="{FF8FCE39-5E6B-9D30-D9CC-33A9F502FC3D}"/>
              </a:ext>
            </a:extLst>
          </p:cNvPr>
          <p:cNvCxnSpPr>
            <a:cxnSpLocks/>
            <a:stCxn id="105" idx="2"/>
            <a:endCxn id="163" idx="1"/>
          </p:cNvCxnSpPr>
          <p:nvPr/>
        </p:nvCxnSpPr>
        <p:spPr>
          <a:xfrm rot="16200000" flipH="1">
            <a:off x="8994962" y="4440729"/>
            <a:ext cx="1008104" cy="522676"/>
          </a:xfrm>
          <a:prstGeom prst="bentConnector2">
            <a:avLst/>
          </a:prstGeom>
          <a:ln/>
        </p:spPr>
        <p:style>
          <a:lnRef idx="3">
            <a:schemeClr val="accent1"/>
          </a:lnRef>
          <a:fillRef idx="0">
            <a:schemeClr val="accent1"/>
          </a:fillRef>
          <a:effectRef idx="2">
            <a:schemeClr val="accent1"/>
          </a:effectRef>
          <a:fontRef idx="minor">
            <a:schemeClr val="tx1"/>
          </a:fontRef>
        </p:style>
      </p:cxnSp>
      <p:cxnSp>
        <p:nvCxnSpPr>
          <p:cNvPr id="343" name="Connector: Elbow 342">
            <a:extLst>
              <a:ext uri="{FF2B5EF4-FFF2-40B4-BE49-F238E27FC236}">
                <a16:creationId xmlns:a16="http://schemas.microsoft.com/office/drawing/2014/main" id="{2B9D94CF-3802-2618-6F43-1FED87EC7514}"/>
              </a:ext>
            </a:extLst>
          </p:cNvPr>
          <p:cNvCxnSpPr>
            <a:cxnSpLocks/>
            <a:stCxn id="103" idx="2"/>
            <a:endCxn id="163" idx="0"/>
          </p:cNvCxnSpPr>
          <p:nvPr/>
        </p:nvCxnSpPr>
        <p:spPr>
          <a:xfrm rot="5400000">
            <a:off x="10106390" y="4472047"/>
            <a:ext cx="552218" cy="4159"/>
          </a:xfrm>
          <a:prstGeom prst="bentConnector3">
            <a:avLst>
              <a:gd name="adj1" fmla="val 50000"/>
            </a:avLst>
          </a:prstGeom>
          <a:ln/>
        </p:spPr>
        <p:style>
          <a:lnRef idx="3">
            <a:schemeClr val="accent1"/>
          </a:lnRef>
          <a:fillRef idx="0">
            <a:schemeClr val="accent1"/>
          </a:fillRef>
          <a:effectRef idx="2">
            <a:schemeClr val="accent1"/>
          </a:effectRef>
          <a:fontRef idx="minor">
            <a:schemeClr val="tx1"/>
          </a:fontRef>
        </p:style>
      </p:cxnSp>
      <p:cxnSp>
        <p:nvCxnSpPr>
          <p:cNvPr id="344" name="Connector: Elbow 343">
            <a:extLst>
              <a:ext uri="{FF2B5EF4-FFF2-40B4-BE49-F238E27FC236}">
                <a16:creationId xmlns:a16="http://schemas.microsoft.com/office/drawing/2014/main" id="{EB9A3A6A-65CE-4502-CF2C-F392FFE7CE5F}"/>
              </a:ext>
            </a:extLst>
          </p:cNvPr>
          <p:cNvCxnSpPr>
            <a:cxnSpLocks/>
            <a:stCxn id="101" idx="2"/>
            <a:endCxn id="163" idx="3"/>
          </p:cNvCxnSpPr>
          <p:nvPr/>
        </p:nvCxnSpPr>
        <p:spPr>
          <a:xfrm rot="5400000">
            <a:off x="10776278" y="4394498"/>
            <a:ext cx="1035829" cy="587413"/>
          </a:xfrm>
          <a:prstGeom prst="bentConnector2">
            <a:avLst/>
          </a:prstGeom>
          <a:ln/>
        </p:spPr>
        <p:style>
          <a:lnRef idx="3">
            <a:schemeClr val="accent1"/>
          </a:lnRef>
          <a:fillRef idx="0">
            <a:schemeClr val="accent1"/>
          </a:fillRef>
          <a:effectRef idx="2">
            <a:schemeClr val="accent1"/>
          </a:effectRef>
          <a:fontRef idx="minor">
            <a:schemeClr val="tx1"/>
          </a:fontRef>
        </p:style>
      </p:cxnSp>
      <p:cxnSp>
        <p:nvCxnSpPr>
          <p:cNvPr id="363" name="Connector: Elbow 362">
            <a:extLst>
              <a:ext uri="{FF2B5EF4-FFF2-40B4-BE49-F238E27FC236}">
                <a16:creationId xmlns:a16="http://schemas.microsoft.com/office/drawing/2014/main" id="{FC6396D4-8133-6866-EA84-EA93B170181C}"/>
              </a:ext>
            </a:extLst>
          </p:cNvPr>
          <p:cNvCxnSpPr>
            <a:cxnSpLocks/>
            <a:stCxn id="213" idx="1"/>
            <a:endCxn id="183" idx="3"/>
          </p:cNvCxnSpPr>
          <p:nvPr/>
        </p:nvCxnSpPr>
        <p:spPr>
          <a:xfrm rot="10800000" flipV="1">
            <a:off x="4720804" y="6249765"/>
            <a:ext cx="1375196" cy="1"/>
          </a:xfrm>
          <a:prstGeom prst="bentConnector3">
            <a:avLst>
              <a:gd name="adj1" fmla="val 50000"/>
            </a:avLst>
          </a:prstGeom>
          <a:ln/>
        </p:spPr>
        <p:style>
          <a:lnRef idx="3">
            <a:schemeClr val="accent1"/>
          </a:lnRef>
          <a:fillRef idx="0">
            <a:schemeClr val="accent1"/>
          </a:fillRef>
          <a:effectRef idx="2">
            <a:schemeClr val="accent1"/>
          </a:effectRef>
          <a:fontRef idx="minor">
            <a:schemeClr val="tx1"/>
          </a:fontRef>
        </p:style>
      </p:cxnSp>
      <p:cxnSp>
        <p:nvCxnSpPr>
          <p:cNvPr id="43" name="Connector: Elbow 42">
            <a:extLst>
              <a:ext uri="{FF2B5EF4-FFF2-40B4-BE49-F238E27FC236}">
                <a16:creationId xmlns:a16="http://schemas.microsoft.com/office/drawing/2014/main" id="{01F4183D-5F22-6006-5F4A-7FA5FAD06A53}"/>
              </a:ext>
            </a:extLst>
          </p:cNvPr>
          <p:cNvCxnSpPr>
            <a:cxnSpLocks/>
            <a:stCxn id="74" idx="2"/>
            <a:endCxn id="188" idx="0"/>
          </p:cNvCxnSpPr>
          <p:nvPr/>
        </p:nvCxnSpPr>
        <p:spPr>
          <a:xfrm rot="5400000">
            <a:off x="1199846" y="4495971"/>
            <a:ext cx="630990" cy="4808"/>
          </a:xfrm>
          <a:prstGeom prst="bentConnector3">
            <a:avLst>
              <a:gd name="adj1" fmla="val 50000"/>
            </a:avLst>
          </a:prstGeom>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477146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A0B5E01-79B8-4D6F-AA73-0FDB456369EB}"/>
              </a:ext>
            </a:extLst>
          </p:cNvPr>
          <p:cNvGrpSpPr/>
          <p:nvPr/>
        </p:nvGrpSpPr>
        <p:grpSpPr>
          <a:xfrm>
            <a:off x="1190501" y="1359606"/>
            <a:ext cx="9469744" cy="5423026"/>
            <a:chOff x="1298398" y="1202552"/>
            <a:chExt cx="9469744" cy="5423026"/>
          </a:xfrm>
        </p:grpSpPr>
        <p:sp>
          <p:nvSpPr>
            <p:cNvPr id="37" name="Right Brace 36">
              <a:extLst>
                <a:ext uri="{FF2B5EF4-FFF2-40B4-BE49-F238E27FC236}">
                  <a16:creationId xmlns:a16="http://schemas.microsoft.com/office/drawing/2014/main" id="{896F95E2-957C-4880-B553-79E5195174E8}"/>
                </a:ext>
              </a:extLst>
            </p:cNvPr>
            <p:cNvSpPr/>
            <p:nvPr/>
          </p:nvSpPr>
          <p:spPr>
            <a:xfrm rot="5400000">
              <a:off x="8952404" y="2545016"/>
              <a:ext cx="273035" cy="2903877"/>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38" name="TextBox 37">
              <a:extLst>
                <a:ext uri="{FF2B5EF4-FFF2-40B4-BE49-F238E27FC236}">
                  <a16:creationId xmlns:a16="http://schemas.microsoft.com/office/drawing/2014/main" id="{2ED610ED-A02D-429B-ADD0-4AD50E660604}"/>
                </a:ext>
              </a:extLst>
            </p:cNvPr>
            <p:cNvSpPr txBox="1"/>
            <p:nvPr/>
          </p:nvSpPr>
          <p:spPr>
            <a:xfrm>
              <a:off x="2121217" y="4181178"/>
              <a:ext cx="1350424" cy="646314"/>
            </a:xfrm>
            <a:prstGeom prst="rect">
              <a:avLst/>
            </a:prstGeom>
            <a:noFill/>
          </p:spPr>
          <p:txBody>
            <a:bodyPr wrap="square" rtlCol="0">
              <a:spAutoFit/>
            </a:bodyPr>
            <a:lstStyle/>
            <a:p>
              <a:pPr algn="ctr"/>
              <a:r>
                <a:rPr lang="en-GB">
                  <a:solidFill>
                    <a:srgbClr val="000000"/>
                  </a:solidFill>
                </a:rPr>
                <a:t>Solar Panels</a:t>
              </a:r>
              <a:endParaRPr lang="en-US"/>
            </a:p>
            <a:p>
              <a:endParaRPr lang="en-GB"/>
            </a:p>
          </p:txBody>
        </p:sp>
        <p:sp>
          <p:nvSpPr>
            <p:cNvPr id="40" name="TextBox 39">
              <a:extLst>
                <a:ext uri="{FF2B5EF4-FFF2-40B4-BE49-F238E27FC236}">
                  <a16:creationId xmlns:a16="http://schemas.microsoft.com/office/drawing/2014/main" id="{D890E68F-4A5B-44A5-92D6-33C5F496F233}"/>
                </a:ext>
              </a:extLst>
            </p:cNvPr>
            <p:cNvSpPr txBox="1"/>
            <p:nvPr/>
          </p:nvSpPr>
          <p:spPr>
            <a:xfrm>
              <a:off x="5235777" y="4222809"/>
              <a:ext cx="1350424" cy="923330"/>
            </a:xfrm>
            <a:prstGeom prst="rect">
              <a:avLst/>
            </a:prstGeom>
            <a:noFill/>
          </p:spPr>
          <p:txBody>
            <a:bodyPr wrap="square" rtlCol="0">
              <a:spAutoFit/>
            </a:bodyPr>
            <a:lstStyle/>
            <a:p>
              <a:pPr algn="ctr"/>
              <a:r>
                <a:rPr lang="en-GB">
                  <a:solidFill>
                    <a:srgbClr val="000000"/>
                  </a:solidFill>
                </a:rPr>
                <a:t>Tracking Mechanism</a:t>
              </a:r>
              <a:endParaRPr lang="en-US"/>
            </a:p>
            <a:p>
              <a:endParaRPr lang="en-GB"/>
            </a:p>
          </p:txBody>
        </p:sp>
        <p:sp>
          <p:nvSpPr>
            <p:cNvPr id="43" name="TextBox 42">
              <a:extLst>
                <a:ext uri="{FF2B5EF4-FFF2-40B4-BE49-F238E27FC236}">
                  <a16:creationId xmlns:a16="http://schemas.microsoft.com/office/drawing/2014/main" id="{540BB307-F3EA-4C7A-A5CA-E853C4B80135}"/>
                </a:ext>
              </a:extLst>
            </p:cNvPr>
            <p:cNvSpPr txBox="1"/>
            <p:nvPr/>
          </p:nvSpPr>
          <p:spPr>
            <a:xfrm>
              <a:off x="8413709" y="4189105"/>
              <a:ext cx="1350424" cy="646314"/>
            </a:xfrm>
            <a:prstGeom prst="rect">
              <a:avLst/>
            </a:prstGeom>
            <a:noFill/>
          </p:spPr>
          <p:txBody>
            <a:bodyPr wrap="square" rtlCol="0">
              <a:spAutoFit/>
            </a:bodyPr>
            <a:lstStyle/>
            <a:p>
              <a:pPr algn="ctr"/>
              <a:r>
                <a:rPr lang="en-GB">
                  <a:solidFill>
                    <a:srgbClr val="000000"/>
                  </a:solidFill>
                </a:rPr>
                <a:t>Cooling</a:t>
              </a:r>
              <a:endParaRPr lang="en-US"/>
            </a:p>
            <a:p>
              <a:endParaRPr lang="en-GB"/>
            </a:p>
          </p:txBody>
        </p:sp>
        <p:sp>
          <p:nvSpPr>
            <p:cNvPr id="44" name="Title 1">
              <a:extLst>
                <a:ext uri="{FF2B5EF4-FFF2-40B4-BE49-F238E27FC236}">
                  <a16:creationId xmlns:a16="http://schemas.microsoft.com/office/drawing/2014/main" id="{76CA8C64-D61D-48DF-81C2-13DC74C7D4DA}"/>
                </a:ext>
              </a:extLst>
            </p:cNvPr>
            <p:cNvSpPr txBox="1">
              <a:spLocks/>
            </p:cNvSpPr>
            <p:nvPr/>
          </p:nvSpPr>
          <p:spPr>
            <a:xfrm>
              <a:off x="1333360" y="1248950"/>
              <a:ext cx="1276623" cy="443198"/>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4400" b="1" kern="1200">
                  <a:solidFill>
                    <a:schemeClr val="tx1"/>
                  </a:solidFill>
                  <a:latin typeface="Georgia" panose="02040502050405020303" pitchFamily="18"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600" b="1" i="1" u="none" strike="noStrike" kern="1200" cap="none" spc="0" normalizeH="0" baseline="0" noProof="0">
                  <a:ln>
                    <a:noFill/>
                  </a:ln>
                  <a:solidFill>
                    <a:srgbClr val="000000"/>
                  </a:solidFill>
                  <a:effectLst/>
                  <a:uLnTx/>
                  <a:uFillTx/>
                  <a:latin typeface="Aptos Display"/>
                  <a:ea typeface="+mj-ea"/>
                  <a:cs typeface="Segoe UI" panose="020B0502040204020203" pitchFamily="34" charset="0"/>
                </a:rPr>
                <a:t>Abdullah Ahmed</a:t>
              </a:r>
            </a:p>
          </p:txBody>
        </p:sp>
        <p:sp>
          <p:nvSpPr>
            <p:cNvPr id="45" name="Title 1">
              <a:extLst>
                <a:ext uri="{FF2B5EF4-FFF2-40B4-BE49-F238E27FC236}">
                  <a16:creationId xmlns:a16="http://schemas.microsoft.com/office/drawing/2014/main" id="{8F017777-D013-49E8-9161-6BA5D6E38FFB}"/>
                </a:ext>
              </a:extLst>
            </p:cNvPr>
            <p:cNvSpPr txBox="1">
              <a:spLocks/>
            </p:cNvSpPr>
            <p:nvPr/>
          </p:nvSpPr>
          <p:spPr>
            <a:xfrm>
              <a:off x="6358208" y="1254623"/>
              <a:ext cx="841606" cy="443198"/>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4400" b="1" kern="1200">
                  <a:solidFill>
                    <a:schemeClr val="tx1"/>
                  </a:solidFill>
                  <a:latin typeface="Georgia" panose="02040502050405020303" pitchFamily="18"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600" b="1" i="1" u="none" strike="noStrike" kern="1200" cap="none" spc="0" normalizeH="0" baseline="0" noProof="0">
                  <a:ln>
                    <a:noFill/>
                  </a:ln>
                  <a:solidFill>
                    <a:srgbClr val="000000"/>
                  </a:solidFill>
                  <a:effectLst/>
                  <a:uLnTx/>
                  <a:uFillTx/>
                  <a:latin typeface="Aptos Display"/>
                  <a:ea typeface="+mj-ea"/>
                  <a:cs typeface="Segoe UI" panose="020B0502040204020203" pitchFamily="34" charset="0"/>
                </a:rPr>
                <a:t>Rajveer Sethi</a:t>
              </a:r>
            </a:p>
          </p:txBody>
        </p:sp>
        <p:sp>
          <p:nvSpPr>
            <p:cNvPr id="46" name="Title 1">
              <a:extLst>
                <a:ext uri="{FF2B5EF4-FFF2-40B4-BE49-F238E27FC236}">
                  <a16:creationId xmlns:a16="http://schemas.microsoft.com/office/drawing/2014/main" id="{5F65D73F-9D34-4CA3-B9EE-1FFFBC4FE422}"/>
                </a:ext>
              </a:extLst>
            </p:cNvPr>
            <p:cNvSpPr txBox="1">
              <a:spLocks/>
            </p:cNvSpPr>
            <p:nvPr/>
          </p:nvSpPr>
          <p:spPr>
            <a:xfrm>
              <a:off x="3003968" y="1248950"/>
              <a:ext cx="1199883" cy="444674"/>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4400" b="1" kern="1200">
                  <a:solidFill>
                    <a:schemeClr val="tx1"/>
                  </a:solidFill>
                  <a:latin typeface="Georgia" panose="02040502050405020303" pitchFamily="18" charset="0"/>
                  <a:ea typeface="+mj-ea"/>
                  <a:cs typeface="+mj-cs"/>
                </a:defRPr>
              </a:lvl1pPr>
            </a:lstStyle>
            <a:p>
              <a:pPr algn="ctr">
                <a:defRPr/>
              </a:pPr>
              <a:r>
                <a:rPr kumimoji="0" lang="en-US" sz="1600" b="1" i="1" u="none" strike="noStrike" kern="1200" cap="none" spc="0" normalizeH="0" baseline="0" noProof="0">
                  <a:ln>
                    <a:noFill/>
                  </a:ln>
                  <a:solidFill>
                    <a:srgbClr val="000000"/>
                  </a:solidFill>
                  <a:effectLst/>
                  <a:uLnTx/>
                  <a:uFillTx/>
                  <a:latin typeface="Aptos Display"/>
                  <a:ea typeface="+mj-ea"/>
                  <a:cs typeface="Segoe UI" panose="020B0502040204020203" pitchFamily="34" charset="0"/>
                </a:rPr>
                <a:t> </a:t>
              </a:r>
              <a:r>
                <a:rPr lang="en-US" sz="1600" b="1" i="1" err="1">
                  <a:solidFill>
                    <a:srgbClr val="000000"/>
                  </a:solidFill>
                  <a:latin typeface="Aptos Display"/>
                  <a:cs typeface="Segoe UI" panose="020B0502040204020203" pitchFamily="34" charset="0"/>
                </a:rPr>
                <a:t>Kjia</a:t>
              </a:r>
              <a:r>
                <a:rPr lang="en-US" sz="1600" b="1" i="1">
                  <a:solidFill>
                    <a:srgbClr val="000000"/>
                  </a:solidFill>
                  <a:latin typeface="Aptos Display"/>
                  <a:cs typeface="Segoe UI" panose="020B0502040204020203" pitchFamily="34" charset="0"/>
                </a:rPr>
                <a:t> Soo</a:t>
              </a:r>
              <a:endParaRPr lang="en-US" sz="800" b="1" i="1">
                <a:solidFill>
                  <a:srgbClr val="000000"/>
                </a:solidFill>
                <a:latin typeface="Aptos Display"/>
                <a:cs typeface="Segoe UI" panose="020B0502040204020203" pitchFamily="34" charset="0"/>
              </a:endParaRP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1600" b="1" i="1" u="none" strike="noStrike" kern="1200" cap="none" spc="0" normalizeH="0" baseline="0" noProof="0">
                <a:ln>
                  <a:noFill/>
                </a:ln>
                <a:solidFill>
                  <a:srgbClr val="000000"/>
                </a:solidFill>
                <a:effectLst/>
                <a:uLnTx/>
                <a:uFillTx/>
                <a:latin typeface="Aptos Display"/>
                <a:ea typeface="+mj-ea"/>
                <a:cs typeface="Segoe UI" panose="020B0502040204020203" pitchFamily="34" charset="0"/>
              </a:endParaRPr>
            </a:p>
          </p:txBody>
        </p:sp>
        <p:sp>
          <p:nvSpPr>
            <p:cNvPr id="47" name="Title 1">
              <a:extLst>
                <a:ext uri="{FF2B5EF4-FFF2-40B4-BE49-F238E27FC236}">
                  <a16:creationId xmlns:a16="http://schemas.microsoft.com/office/drawing/2014/main" id="{C4402635-A031-44E5-8E55-9A899F9C2EC0}"/>
                </a:ext>
              </a:extLst>
            </p:cNvPr>
            <p:cNvSpPr txBox="1">
              <a:spLocks/>
            </p:cNvSpPr>
            <p:nvPr/>
          </p:nvSpPr>
          <p:spPr>
            <a:xfrm>
              <a:off x="7691560" y="1248950"/>
              <a:ext cx="1343195" cy="443198"/>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4400" b="1" kern="1200">
                  <a:solidFill>
                    <a:schemeClr val="tx1"/>
                  </a:solidFill>
                  <a:latin typeface="Georgia" panose="02040502050405020303" pitchFamily="18"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600" b="1" i="1" u="none" strike="noStrike" kern="1200" cap="none" spc="0" normalizeH="0" baseline="0" noProof="0">
                  <a:ln>
                    <a:noFill/>
                  </a:ln>
                  <a:solidFill>
                    <a:srgbClr val="000000"/>
                  </a:solidFill>
                  <a:effectLst/>
                  <a:uLnTx/>
                  <a:uFillTx/>
                  <a:latin typeface="Aptos Display"/>
                  <a:ea typeface="+mj-ea"/>
                  <a:cs typeface="Segoe UI" panose="020B0502040204020203" pitchFamily="34" charset="0"/>
                </a:rPr>
                <a:t>Dipankar Choudhury</a:t>
              </a:r>
            </a:p>
          </p:txBody>
        </p:sp>
        <p:sp>
          <p:nvSpPr>
            <p:cNvPr id="7" name="Rectangle 6">
              <a:extLst>
                <a:ext uri="{FF2B5EF4-FFF2-40B4-BE49-F238E27FC236}">
                  <a16:creationId xmlns:a16="http://schemas.microsoft.com/office/drawing/2014/main" id="{32976B62-2ED8-411C-95D9-D55D601F4D64}"/>
                </a:ext>
              </a:extLst>
            </p:cNvPr>
            <p:cNvSpPr/>
            <p:nvPr/>
          </p:nvSpPr>
          <p:spPr>
            <a:xfrm>
              <a:off x="9126741" y="1202552"/>
              <a:ext cx="1641401" cy="537006"/>
            </a:xfrm>
            <a:prstGeom prst="rect">
              <a:avLst/>
            </a:prstGeom>
          </p:spPr>
          <p:txBody>
            <a:bodyPr wrap="square">
              <a:spAutoFit/>
            </a:bodyPr>
            <a:lstStyle/>
            <a:p>
              <a:pPr lvl="0" algn="ctr">
                <a:lnSpc>
                  <a:spcPct val="90000"/>
                </a:lnSpc>
                <a:spcBef>
                  <a:spcPct val="0"/>
                </a:spcBef>
                <a:defRPr/>
              </a:pPr>
              <a:r>
                <a:rPr kumimoji="0" lang="en-US" sz="1600" b="1" i="1" u="none" strike="noStrike" kern="1200" cap="none" spc="0" normalizeH="0" baseline="0" noProof="0">
                  <a:ln>
                    <a:noFill/>
                  </a:ln>
                  <a:solidFill>
                    <a:srgbClr val="000000"/>
                  </a:solidFill>
                  <a:effectLst/>
                  <a:uLnTx/>
                  <a:uFillTx/>
                  <a:latin typeface="Aptos Display"/>
                  <a:ea typeface="+mj-ea"/>
                  <a:cs typeface="Segoe UI" panose="020B0502040204020203" pitchFamily="34" charset="0"/>
                </a:rPr>
                <a:t>Abdullah </a:t>
              </a:r>
              <a:r>
                <a:rPr kumimoji="0" lang="en-US" sz="1600" b="1" i="1" u="none" strike="noStrike" kern="1200" cap="none" spc="0" normalizeH="0" baseline="0" noProof="0" err="1">
                  <a:ln>
                    <a:noFill/>
                  </a:ln>
                  <a:solidFill>
                    <a:srgbClr val="000000"/>
                  </a:solidFill>
                  <a:effectLst/>
                  <a:uLnTx/>
                  <a:uFillTx/>
                  <a:latin typeface="Aptos Display"/>
                  <a:ea typeface="+mj-ea"/>
                  <a:cs typeface="Segoe UI" panose="020B0502040204020203" pitchFamily="34" charset="0"/>
                </a:rPr>
                <a:t>Shobayo</a:t>
              </a:r>
              <a:endParaRPr lang="en-US" sz="1600" b="1" i="1">
                <a:solidFill>
                  <a:srgbClr val="000000"/>
                </a:solidFill>
                <a:latin typeface="Aptos Display"/>
                <a:cs typeface="Segoe UI" panose="020B0502040204020203" pitchFamily="34" charset="0"/>
              </a:endParaRPr>
            </a:p>
          </p:txBody>
        </p:sp>
        <p:sp>
          <p:nvSpPr>
            <p:cNvPr id="48" name="Title 1">
              <a:extLst>
                <a:ext uri="{FF2B5EF4-FFF2-40B4-BE49-F238E27FC236}">
                  <a16:creationId xmlns:a16="http://schemas.microsoft.com/office/drawing/2014/main" id="{83652B04-EF37-4CBB-A7FB-1BE63F7AED10}"/>
                </a:ext>
              </a:extLst>
            </p:cNvPr>
            <p:cNvSpPr txBox="1">
              <a:spLocks/>
            </p:cNvSpPr>
            <p:nvPr/>
          </p:nvSpPr>
          <p:spPr>
            <a:xfrm>
              <a:off x="4680010" y="1253530"/>
              <a:ext cx="1080359" cy="443198"/>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4400" b="1" kern="1200">
                  <a:solidFill>
                    <a:schemeClr val="tx1"/>
                  </a:solidFill>
                  <a:latin typeface="Georgia" panose="02040502050405020303" pitchFamily="18"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600" b="1" i="1" u="none" strike="noStrike" kern="1200" cap="none" spc="0" normalizeH="0" baseline="0" noProof="0">
                  <a:ln>
                    <a:noFill/>
                  </a:ln>
                  <a:solidFill>
                    <a:srgbClr val="000000"/>
                  </a:solidFill>
                  <a:effectLst/>
                  <a:uLnTx/>
                  <a:uFillTx/>
                  <a:latin typeface="Aptos Display"/>
                  <a:ea typeface="+mj-ea"/>
                  <a:cs typeface="Segoe UI" panose="020B0502040204020203" pitchFamily="34" charset="0"/>
                </a:rPr>
                <a:t>Arshdeep Singh</a:t>
              </a:r>
            </a:p>
          </p:txBody>
        </p:sp>
        <p:sp>
          <p:nvSpPr>
            <p:cNvPr id="49" name="Rectangle 48">
              <a:extLst>
                <a:ext uri="{FF2B5EF4-FFF2-40B4-BE49-F238E27FC236}">
                  <a16:creationId xmlns:a16="http://schemas.microsoft.com/office/drawing/2014/main" id="{50C9DAFE-F436-44E5-A68A-4C391585C648}"/>
                </a:ext>
              </a:extLst>
            </p:cNvPr>
            <p:cNvSpPr/>
            <p:nvPr/>
          </p:nvSpPr>
          <p:spPr>
            <a:xfrm>
              <a:off x="1298398" y="3244783"/>
              <a:ext cx="1333122" cy="341632"/>
            </a:xfrm>
            <a:prstGeom prst="rect">
              <a:avLst/>
            </a:prstGeom>
          </p:spPr>
          <p:txBody>
            <a:bodyPr wrap="none">
              <a:spAutoFit/>
            </a:bodyPr>
            <a:lstStyle/>
            <a:p>
              <a:pPr lvl="0" algn="ctr">
                <a:lnSpc>
                  <a:spcPct val="90000"/>
                </a:lnSpc>
                <a:spcBef>
                  <a:spcPct val="0"/>
                </a:spcBef>
                <a:defRPr/>
              </a:pPr>
              <a:r>
                <a:rPr lang="en-US" b="1" i="1">
                  <a:solidFill>
                    <a:srgbClr val="000000"/>
                  </a:solidFill>
                  <a:latin typeface="Aptos Display"/>
                  <a:cs typeface="Segoe UI" panose="020B0502040204020203" pitchFamily="34" charset="0"/>
                </a:rPr>
                <a:t>Coordinator</a:t>
              </a:r>
            </a:p>
          </p:txBody>
        </p:sp>
        <p:sp>
          <p:nvSpPr>
            <p:cNvPr id="50" name="Rectangle 49">
              <a:extLst>
                <a:ext uri="{FF2B5EF4-FFF2-40B4-BE49-F238E27FC236}">
                  <a16:creationId xmlns:a16="http://schemas.microsoft.com/office/drawing/2014/main" id="{6C421E6D-97BC-48B0-988D-764BD07F1330}"/>
                </a:ext>
              </a:extLst>
            </p:cNvPr>
            <p:cNvSpPr/>
            <p:nvPr/>
          </p:nvSpPr>
          <p:spPr>
            <a:xfrm flipH="1">
              <a:off x="2945460" y="3116334"/>
              <a:ext cx="1316898" cy="590931"/>
            </a:xfrm>
            <a:prstGeom prst="rect">
              <a:avLst/>
            </a:prstGeom>
          </p:spPr>
          <p:txBody>
            <a:bodyPr wrap="square">
              <a:spAutoFit/>
            </a:bodyPr>
            <a:lstStyle/>
            <a:p>
              <a:pPr lvl="0" algn="ctr">
                <a:lnSpc>
                  <a:spcPct val="90000"/>
                </a:lnSpc>
                <a:spcBef>
                  <a:spcPct val="0"/>
                </a:spcBef>
                <a:defRPr/>
              </a:pPr>
              <a:r>
                <a:rPr lang="en-US" b="1" i="1">
                  <a:solidFill>
                    <a:srgbClr val="000000"/>
                  </a:solidFill>
                  <a:latin typeface="Aptos Display"/>
                  <a:cs typeface="Segoe UI" panose="020B0502040204020203" pitchFamily="34" charset="0"/>
                </a:rPr>
                <a:t>Monitor Evaluator</a:t>
              </a:r>
            </a:p>
          </p:txBody>
        </p:sp>
        <p:sp>
          <p:nvSpPr>
            <p:cNvPr id="51" name="Rectangle 50">
              <a:extLst>
                <a:ext uri="{FF2B5EF4-FFF2-40B4-BE49-F238E27FC236}">
                  <a16:creationId xmlns:a16="http://schemas.microsoft.com/office/drawing/2014/main" id="{D9558284-4482-4113-9CB2-EA5FC9670070}"/>
                </a:ext>
              </a:extLst>
            </p:cNvPr>
            <p:cNvSpPr/>
            <p:nvPr/>
          </p:nvSpPr>
          <p:spPr>
            <a:xfrm>
              <a:off x="4481348" y="3206764"/>
              <a:ext cx="1423981" cy="341632"/>
            </a:xfrm>
            <a:prstGeom prst="rect">
              <a:avLst/>
            </a:prstGeom>
          </p:spPr>
          <p:txBody>
            <a:bodyPr wrap="none">
              <a:spAutoFit/>
            </a:bodyPr>
            <a:lstStyle/>
            <a:p>
              <a:pPr lvl="0" algn="ctr">
                <a:lnSpc>
                  <a:spcPct val="90000"/>
                </a:lnSpc>
                <a:spcBef>
                  <a:spcPct val="0"/>
                </a:spcBef>
                <a:defRPr/>
              </a:pPr>
              <a:r>
                <a:rPr lang="en-US" b="1" i="1">
                  <a:solidFill>
                    <a:srgbClr val="000000"/>
                  </a:solidFill>
                  <a:latin typeface="Aptos Display"/>
                  <a:cs typeface="Segoe UI" panose="020B0502040204020203" pitchFamily="34" charset="0"/>
                </a:rPr>
                <a:t>Implementor</a:t>
              </a:r>
            </a:p>
          </p:txBody>
        </p:sp>
        <p:sp>
          <p:nvSpPr>
            <p:cNvPr id="52" name="Rectangle 51">
              <a:extLst>
                <a:ext uri="{FF2B5EF4-FFF2-40B4-BE49-F238E27FC236}">
                  <a16:creationId xmlns:a16="http://schemas.microsoft.com/office/drawing/2014/main" id="{21612F39-5906-48A2-93E7-FD5E79C9F106}"/>
                </a:ext>
              </a:extLst>
            </p:cNvPr>
            <p:cNvSpPr/>
            <p:nvPr/>
          </p:nvSpPr>
          <p:spPr>
            <a:xfrm>
              <a:off x="6243689" y="3077420"/>
              <a:ext cx="994695" cy="590931"/>
            </a:xfrm>
            <a:prstGeom prst="rect">
              <a:avLst/>
            </a:prstGeom>
          </p:spPr>
          <p:txBody>
            <a:bodyPr wrap="square">
              <a:spAutoFit/>
            </a:bodyPr>
            <a:lstStyle/>
            <a:p>
              <a:pPr lvl="0" algn="ctr">
                <a:lnSpc>
                  <a:spcPct val="90000"/>
                </a:lnSpc>
                <a:spcBef>
                  <a:spcPct val="0"/>
                </a:spcBef>
                <a:defRPr/>
              </a:pPr>
              <a:r>
                <a:rPr lang="en-US" b="1" i="1">
                  <a:solidFill>
                    <a:srgbClr val="000000"/>
                  </a:solidFill>
                  <a:latin typeface="Aptos Display"/>
                  <a:cs typeface="Segoe UI" panose="020B0502040204020203" pitchFamily="34" charset="0"/>
                </a:rPr>
                <a:t>Team Worker</a:t>
              </a:r>
            </a:p>
          </p:txBody>
        </p:sp>
        <p:sp>
          <p:nvSpPr>
            <p:cNvPr id="53" name="Rectangle 52">
              <a:extLst>
                <a:ext uri="{FF2B5EF4-FFF2-40B4-BE49-F238E27FC236}">
                  <a16:creationId xmlns:a16="http://schemas.microsoft.com/office/drawing/2014/main" id="{69696171-60E5-4EFA-AF9A-FF0D31C39F75}"/>
                </a:ext>
              </a:extLst>
            </p:cNvPr>
            <p:cNvSpPr/>
            <p:nvPr/>
          </p:nvSpPr>
          <p:spPr>
            <a:xfrm>
              <a:off x="7787712" y="3103601"/>
              <a:ext cx="1147622" cy="590931"/>
            </a:xfrm>
            <a:prstGeom prst="rect">
              <a:avLst/>
            </a:prstGeom>
          </p:spPr>
          <p:txBody>
            <a:bodyPr wrap="none">
              <a:spAutoFit/>
            </a:bodyPr>
            <a:lstStyle/>
            <a:p>
              <a:pPr lvl="0" algn="ctr">
                <a:lnSpc>
                  <a:spcPct val="90000"/>
                </a:lnSpc>
                <a:spcBef>
                  <a:spcPct val="0"/>
                </a:spcBef>
                <a:defRPr/>
              </a:pPr>
              <a:r>
                <a:rPr lang="en-US" b="1" i="1">
                  <a:solidFill>
                    <a:srgbClr val="000000"/>
                  </a:solidFill>
                  <a:latin typeface="Aptos Display"/>
                  <a:cs typeface="Segoe UI" panose="020B0502040204020203" pitchFamily="34" charset="0"/>
                </a:rPr>
                <a:t>Complete </a:t>
              </a:r>
            </a:p>
            <a:p>
              <a:pPr lvl="0" algn="ctr">
                <a:lnSpc>
                  <a:spcPct val="90000"/>
                </a:lnSpc>
                <a:spcBef>
                  <a:spcPct val="0"/>
                </a:spcBef>
                <a:defRPr/>
              </a:pPr>
              <a:r>
                <a:rPr lang="en-US" b="1" i="1">
                  <a:solidFill>
                    <a:srgbClr val="000000"/>
                  </a:solidFill>
                  <a:latin typeface="Aptos Display"/>
                  <a:cs typeface="Segoe UI" panose="020B0502040204020203" pitchFamily="34" charset="0"/>
                </a:rPr>
                <a:t>Finisher</a:t>
              </a:r>
            </a:p>
          </p:txBody>
        </p:sp>
        <p:sp>
          <p:nvSpPr>
            <p:cNvPr id="54" name="Rectangle 53">
              <a:extLst>
                <a:ext uri="{FF2B5EF4-FFF2-40B4-BE49-F238E27FC236}">
                  <a16:creationId xmlns:a16="http://schemas.microsoft.com/office/drawing/2014/main" id="{55D074F9-A763-4B9E-8175-355603C5F9F9}"/>
                </a:ext>
              </a:extLst>
            </p:cNvPr>
            <p:cNvSpPr/>
            <p:nvPr/>
          </p:nvSpPr>
          <p:spPr>
            <a:xfrm>
              <a:off x="9283059" y="3111537"/>
              <a:ext cx="1336649" cy="590931"/>
            </a:xfrm>
            <a:prstGeom prst="rect">
              <a:avLst/>
            </a:prstGeom>
          </p:spPr>
          <p:txBody>
            <a:bodyPr wrap="none">
              <a:spAutoFit/>
            </a:bodyPr>
            <a:lstStyle/>
            <a:p>
              <a:pPr lvl="0" algn="ctr">
                <a:lnSpc>
                  <a:spcPct val="90000"/>
                </a:lnSpc>
                <a:spcBef>
                  <a:spcPct val="0"/>
                </a:spcBef>
                <a:defRPr/>
              </a:pPr>
              <a:r>
                <a:rPr lang="en-US" b="1" i="1">
                  <a:solidFill>
                    <a:srgbClr val="000000"/>
                  </a:solidFill>
                  <a:latin typeface="Aptos Display"/>
                  <a:cs typeface="Segoe UI" panose="020B0502040204020203" pitchFamily="34" charset="0"/>
                </a:rPr>
                <a:t>Resource </a:t>
              </a:r>
            </a:p>
            <a:p>
              <a:pPr lvl="0" algn="ctr">
                <a:lnSpc>
                  <a:spcPct val="90000"/>
                </a:lnSpc>
                <a:spcBef>
                  <a:spcPct val="0"/>
                </a:spcBef>
                <a:defRPr/>
              </a:pPr>
              <a:r>
                <a:rPr lang="en-US" b="1" i="1">
                  <a:solidFill>
                    <a:srgbClr val="000000"/>
                  </a:solidFill>
                  <a:latin typeface="Aptos Display"/>
                  <a:cs typeface="Segoe UI" panose="020B0502040204020203" pitchFamily="34" charset="0"/>
                </a:rPr>
                <a:t>Investigator</a:t>
              </a:r>
            </a:p>
          </p:txBody>
        </p:sp>
        <p:sp>
          <p:nvSpPr>
            <p:cNvPr id="55" name="Rectangle 54">
              <a:extLst>
                <a:ext uri="{FF2B5EF4-FFF2-40B4-BE49-F238E27FC236}">
                  <a16:creationId xmlns:a16="http://schemas.microsoft.com/office/drawing/2014/main" id="{682725E1-BE62-461B-BAD2-731801B9998E}"/>
                </a:ext>
              </a:extLst>
            </p:cNvPr>
            <p:cNvSpPr/>
            <p:nvPr/>
          </p:nvSpPr>
          <p:spPr>
            <a:xfrm>
              <a:off x="3865007" y="5039883"/>
              <a:ext cx="4403125" cy="1554273"/>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t>re</a:t>
              </a:r>
            </a:p>
          </p:txBody>
        </p:sp>
        <p:sp>
          <p:nvSpPr>
            <p:cNvPr id="9" name="Rectangle 8">
              <a:extLst>
                <a:ext uri="{FF2B5EF4-FFF2-40B4-BE49-F238E27FC236}">
                  <a16:creationId xmlns:a16="http://schemas.microsoft.com/office/drawing/2014/main" id="{24D33100-5DDE-4F2A-8F3C-7F86EE0E6F20}"/>
                </a:ext>
              </a:extLst>
            </p:cNvPr>
            <p:cNvSpPr/>
            <p:nvPr/>
          </p:nvSpPr>
          <p:spPr>
            <a:xfrm>
              <a:off x="2992922" y="5071306"/>
              <a:ext cx="6096000" cy="1554272"/>
            </a:xfrm>
            <a:prstGeom prst="rect">
              <a:avLst/>
            </a:prstGeom>
          </p:spPr>
          <p:txBody>
            <a:bodyPr>
              <a:spAutoFit/>
            </a:bodyPr>
            <a:lstStyle/>
            <a:p>
              <a:pPr algn="ctr">
                <a:spcAft>
                  <a:spcPts val="600"/>
                </a:spcAft>
              </a:pPr>
              <a:r>
                <a:rPr lang="en-US" b="1"/>
                <a:t>Communication Logistics:</a:t>
              </a:r>
            </a:p>
            <a:p>
              <a:pPr marL="285750" indent="-285750" algn="ctr">
                <a:buFont typeface="Arial" panose="020B0604020202020204" pitchFamily="34" charset="0"/>
                <a:buChar char="•"/>
              </a:pPr>
              <a:r>
                <a:rPr lang="en-US"/>
                <a:t>Three meetings weekly </a:t>
              </a:r>
            </a:p>
            <a:p>
              <a:pPr marL="285750" indent="-285750" algn="ctr">
                <a:buFont typeface="Arial" panose="020B0604020202020204" pitchFamily="34" charset="0"/>
                <a:buChar char="•"/>
              </a:pPr>
              <a:r>
                <a:rPr lang="en-US"/>
                <a:t>Bi-weekly meeting with supervisor</a:t>
              </a:r>
            </a:p>
            <a:p>
              <a:pPr marL="285750" indent="-285750" algn="ctr">
                <a:buFont typeface="Arial" panose="020B0604020202020204" pitchFamily="34" charset="0"/>
                <a:buChar char="•"/>
              </a:pPr>
              <a:r>
                <a:rPr lang="en-US"/>
                <a:t>WhatsApp</a:t>
              </a:r>
            </a:p>
            <a:p>
              <a:pPr marL="285750" indent="-285750" algn="ctr">
                <a:buFont typeface="Arial" panose="020B0604020202020204" pitchFamily="34" charset="0"/>
                <a:buChar char="•"/>
              </a:pPr>
              <a:r>
                <a:rPr lang="en-US"/>
                <a:t>One Drive for documents</a:t>
              </a:r>
              <a:endParaRPr lang="en-GB"/>
            </a:p>
          </p:txBody>
        </p:sp>
      </p:grpSp>
      <p:sp>
        <p:nvSpPr>
          <p:cNvPr id="56" name="Rectangle 55">
            <a:extLst>
              <a:ext uri="{FF2B5EF4-FFF2-40B4-BE49-F238E27FC236}">
                <a16:creationId xmlns:a16="http://schemas.microsoft.com/office/drawing/2014/main" id="{ED78EA04-693C-459A-BE7B-1E4C740FC3AF}"/>
              </a:ext>
            </a:extLst>
          </p:cNvPr>
          <p:cNvSpPr/>
          <p:nvPr/>
        </p:nvSpPr>
        <p:spPr>
          <a:xfrm>
            <a:off x="23413" y="311792"/>
            <a:ext cx="4317860" cy="555820"/>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8FBFE"/>
              </a:solidFill>
              <a:effectLst/>
              <a:uLnTx/>
              <a:uFillTx/>
              <a:latin typeface="Aptos"/>
              <a:ea typeface="+mn-ea"/>
              <a:cs typeface="+mn-cs"/>
            </a:endParaRPr>
          </a:p>
        </p:txBody>
      </p:sp>
      <p:sp>
        <p:nvSpPr>
          <p:cNvPr id="57" name="Title 6">
            <a:extLst>
              <a:ext uri="{FF2B5EF4-FFF2-40B4-BE49-F238E27FC236}">
                <a16:creationId xmlns:a16="http://schemas.microsoft.com/office/drawing/2014/main" id="{1BD3D9DA-9D4F-442E-B432-BF613779A2E0}"/>
              </a:ext>
            </a:extLst>
          </p:cNvPr>
          <p:cNvSpPr>
            <a:spLocks noGrp="1"/>
          </p:cNvSpPr>
          <p:nvPr>
            <p:ph type="title"/>
          </p:nvPr>
        </p:nvSpPr>
        <p:spPr>
          <a:xfrm>
            <a:off x="23413" y="-88558"/>
            <a:ext cx="4656597" cy="1064028"/>
          </a:xfrm>
          <a:noFill/>
          <a:ln>
            <a:noFill/>
          </a:ln>
        </p:spPr>
        <p:style>
          <a:lnRef idx="0">
            <a:scrgbClr r="0" g="0" b="0"/>
          </a:lnRef>
          <a:fillRef idx="0">
            <a:scrgbClr r="0" g="0" b="0"/>
          </a:fillRef>
          <a:effectRef idx="0">
            <a:scrgbClr r="0" g="0" b="0"/>
          </a:effectRef>
          <a:fontRef idx="minor">
            <a:schemeClr val="dk1"/>
          </a:fontRef>
        </p:style>
        <p:txBody>
          <a:bodyPr>
            <a:noAutofit/>
          </a:bodyPr>
          <a:lstStyle/>
          <a:p>
            <a:r>
              <a:rPr lang="en-GB" b="1">
                <a:effectLst>
                  <a:outerShdw blurRad="38100" dist="38100" dir="2700000" algn="tl">
                    <a:srgbClr val="000000">
                      <a:alpha val="43137"/>
                    </a:srgbClr>
                  </a:outerShdw>
                </a:effectLst>
              </a:rPr>
              <a:t>Work Delegation- </a:t>
            </a:r>
            <a:r>
              <a:rPr lang="en-GB" sz="2400" b="1">
                <a:effectLst>
                  <a:outerShdw blurRad="38100" dist="38100" dir="2700000" algn="tl">
                    <a:srgbClr val="000000">
                      <a:alpha val="43137"/>
                    </a:srgbClr>
                  </a:outerShdw>
                </a:effectLst>
              </a:rPr>
              <a:t>Belbin Test</a:t>
            </a:r>
            <a:endParaRPr lang="en-GB" b="1">
              <a:effectLst>
                <a:outerShdw blurRad="38100" dist="38100" dir="2700000" algn="tl">
                  <a:srgbClr val="000000">
                    <a:alpha val="43137"/>
                  </a:srgbClr>
                </a:outerShdw>
              </a:effectLst>
            </a:endParaRPr>
          </a:p>
        </p:txBody>
      </p:sp>
      <p:grpSp>
        <p:nvGrpSpPr>
          <p:cNvPr id="15" name="Group 14">
            <a:extLst>
              <a:ext uri="{FF2B5EF4-FFF2-40B4-BE49-F238E27FC236}">
                <a16:creationId xmlns:a16="http://schemas.microsoft.com/office/drawing/2014/main" id="{B9BECB4C-98FD-A8D3-FCF1-EE7311CCF78B}"/>
              </a:ext>
            </a:extLst>
          </p:cNvPr>
          <p:cNvGrpSpPr/>
          <p:nvPr/>
        </p:nvGrpSpPr>
        <p:grpSpPr>
          <a:xfrm>
            <a:off x="1114989" y="952147"/>
            <a:ext cx="9396153" cy="3334912"/>
            <a:chOff x="1114989" y="952147"/>
            <a:chExt cx="9396153" cy="3334912"/>
          </a:xfrm>
        </p:grpSpPr>
        <p:grpSp>
          <p:nvGrpSpPr>
            <p:cNvPr id="22" name="Group 21">
              <a:extLst>
                <a:ext uri="{FF2B5EF4-FFF2-40B4-BE49-F238E27FC236}">
                  <a16:creationId xmlns:a16="http://schemas.microsoft.com/office/drawing/2014/main" id="{395A05B7-678B-487B-8581-5902756D77E4}"/>
                </a:ext>
              </a:extLst>
            </p:cNvPr>
            <p:cNvGrpSpPr/>
            <p:nvPr/>
          </p:nvGrpSpPr>
          <p:grpSpPr>
            <a:xfrm>
              <a:off x="1114989" y="952147"/>
              <a:ext cx="9396153" cy="3334912"/>
              <a:chOff x="399744" y="1203563"/>
              <a:chExt cx="9645636" cy="3335000"/>
            </a:xfrm>
          </p:grpSpPr>
          <p:sp>
            <p:nvSpPr>
              <p:cNvPr id="13" name="Rectangle 12">
                <a:extLst>
                  <a:ext uri="{FF2B5EF4-FFF2-40B4-BE49-F238E27FC236}">
                    <a16:creationId xmlns:a16="http://schemas.microsoft.com/office/drawing/2014/main" id="{7957690A-3370-57D4-B325-79A177520EC0}"/>
                  </a:ext>
                </a:extLst>
              </p:cNvPr>
              <p:cNvSpPr/>
              <p:nvPr/>
            </p:nvSpPr>
            <p:spPr>
              <a:xfrm>
                <a:off x="477264" y="1585579"/>
                <a:ext cx="1378858" cy="2588985"/>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911DB9FD-FC07-6D10-F99E-30683FA5A066}"/>
                  </a:ext>
                </a:extLst>
              </p:cNvPr>
              <p:cNvSpPr/>
              <p:nvPr/>
            </p:nvSpPr>
            <p:spPr>
              <a:xfrm>
                <a:off x="5411053" y="1594543"/>
                <a:ext cx="1369894" cy="2588985"/>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p>
            </p:txBody>
          </p:sp>
          <p:sp>
            <p:nvSpPr>
              <p:cNvPr id="24" name="Rectangle 23">
                <a:extLst>
                  <a:ext uri="{FF2B5EF4-FFF2-40B4-BE49-F238E27FC236}">
                    <a16:creationId xmlns:a16="http://schemas.microsoft.com/office/drawing/2014/main" id="{7CFD80C4-7E5B-CA16-4895-86E288D2BFD3}"/>
                  </a:ext>
                </a:extLst>
              </p:cNvPr>
              <p:cNvSpPr/>
              <p:nvPr/>
            </p:nvSpPr>
            <p:spPr>
              <a:xfrm>
                <a:off x="3796338" y="1585684"/>
                <a:ext cx="1369894" cy="2588666"/>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p>
            </p:txBody>
          </p:sp>
          <p:sp>
            <p:nvSpPr>
              <p:cNvPr id="25" name="Rectangle 24">
                <a:extLst>
                  <a:ext uri="{FF2B5EF4-FFF2-40B4-BE49-F238E27FC236}">
                    <a16:creationId xmlns:a16="http://schemas.microsoft.com/office/drawing/2014/main" id="{45C1D00F-0718-54A6-1055-E0D2E24399EF}"/>
                  </a:ext>
                </a:extLst>
              </p:cNvPr>
              <p:cNvSpPr/>
              <p:nvPr/>
            </p:nvSpPr>
            <p:spPr>
              <a:xfrm>
                <a:off x="2164122" y="1585578"/>
                <a:ext cx="1378858" cy="2588985"/>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p>
            </p:txBody>
          </p:sp>
          <p:sp>
            <p:nvSpPr>
              <p:cNvPr id="26" name="Rectangle 25">
                <a:extLst>
                  <a:ext uri="{FF2B5EF4-FFF2-40B4-BE49-F238E27FC236}">
                    <a16:creationId xmlns:a16="http://schemas.microsoft.com/office/drawing/2014/main" id="{AC130939-6C18-FE86-335A-363BD3ED122B}"/>
                  </a:ext>
                </a:extLst>
              </p:cNvPr>
              <p:cNvSpPr/>
              <p:nvPr/>
            </p:nvSpPr>
            <p:spPr>
              <a:xfrm>
                <a:off x="7031103" y="1603508"/>
                <a:ext cx="1378858" cy="2581994"/>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p>
            </p:txBody>
          </p:sp>
          <p:sp>
            <p:nvSpPr>
              <p:cNvPr id="28" name="Rectangle 27">
                <a:extLst>
                  <a:ext uri="{FF2B5EF4-FFF2-40B4-BE49-F238E27FC236}">
                    <a16:creationId xmlns:a16="http://schemas.microsoft.com/office/drawing/2014/main" id="{FF476DA7-462C-03A1-F362-D49DD6542DC0}"/>
                  </a:ext>
                </a:extLst>
              </p:cNvPr>
              <p:cNvSpPr/>
              <p:nvPr/>
            </p:nvSpPr>
            <p:spPr>
              <a:xfrm>
                <a:off x="8666522" y="1594543"/>
                <a:ext cx="1378858" cy="2588985"/>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p>
            </p:txBody>
          </p:sp>
          <p:sp>
            <p:nvSpPr>
              <p:cNvPr id="32" name="TextBox 31">
                <a:extLst>
                  <a:ext uri="{FF2B5EF4-FFF2-40B4-BE49-F238E27FC236}">
                    <a16:creationId xmlns:a16="http://schemas.microsoft.com/office/drawing/2014/main" id="{F90D22D3-8062-454C-B0F2-6305489DD1D0}"/>
                  </a:ext>
                </a:extLst>
              </p:cNvPr>
              <p:cNvSpPr txBox="1"/>
              <p:nvPr/>
            </p:nvSpPr>
            <p:spPr>
              <a:xfrm>
                <a:off x="399744" y="1203563"/>
                <a:ext cx="153389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p:txBody>
          </p:sp>
          <p:sp>
            <p:nvSpPr>
              <p:cNvPr id="3" name="Right Brace 2">
                <a:extLst>
                  <a:ext uri="{FF2B5EF4-FFF2-40B4-BE49-F238E27FC236}">
                    <a16:creationId xmlns:a16="http://schemas.microsoft.com/office/drawing/2014/main" id="{299DC6AA-579B-4146-BB7F-B5B593030D64}"/>
                  </a:ext>
                </a:extLst>
              </p:cNvPr>
              <p:cNvSpPr/>
              <p:nvPr/>
            </p:nvSpPr>
            <p:spPr>
              <a:xfrm rot="5400000">
                <a:off x="1888110" y="2873481"/>
                <a:ext cx="253915" cy="3075612"/>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36" name="Right Brace 35">
                <a:extLst>
                  <a:ext uri="{FF2B5EF4-FFF2-40B4-BE49-F238E27FC236}">
                    <a16:creationId xmlns:a16="http://schemas.microsoft.com/office/drawing/2014/main" id="{BE4CCDD7-9AB3-4234-AD6D-BC060089BC64}"/>
                  </a:ext>
                </a:extLst>
              </p:cNvPr>
              <p:cNvSpPr/>
              <p:nvPr/>
            </p:nvSpPr>
            <p:spPr>
              <a:xfrm rot="5400000">
                <a:off x="5159869" y="2921117"/>
                <a:ext cx="253915" cy="2980978"/>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grpSp>
        <p:pic>
          <p:nvPicPr>
            <p:cNvPr id="2" name="Picture 1" descr="A person sitting at a table&#10;&#10;Description automatically generated">
              <a:extLst>
                <a:ext uri="{FF2B5EF4-FFF2-40B4-BE49-F238E27FC236}">
                  <a16:creationId xmlns:a16="http://schemas.microsoft.com/office/drawing/2014/main" id="{DE8BAB2E-B703-8E44-1898-B27262B15B33}"/>
                </a:ext>
              </a:extLst>
            </p:cNvPr>
            <p:cNvPicPr>
              <a:picLocks noChangeAspect="1"/>
            </p:cNvPicPr>
            <p:nvPr/>
          </p:nvPicPr>
          <p:blipFill>
            <a:blip r:embed="rId3"/>
            <a:stretch>
              <a:fillRect/>
            </a:stretch>
          </p:blipFill>
          <p:spPr>
            <a:xfrm>
              <a:off x="1283446" y="2023237"/>
              <a:ext cx="1203132" cy="1067974"/>
            </a:xfrm>
            <a:prstGeom prst="rect">
              <a:avLst/>
            </a:prstGeom>
          </p:spPr>
        </p:pic>
        <p:pic>
          <p:nvPicPr>
            <p:cNvPr id="4" name="Picture 3" descr="A person sitting on the floor with her legs crossed and a phone call&#10;&#10;Description automatically generated">
              <a:extLst>
                <a:ext uri="{FF2B5EF4-FFF2-40B4-BE49-F238E27FC236}">
                  <a16:creationId xmlns:a16="http://schemas.microsoft.com/office/drawing/2014/main" id="{35DAF216-1DDD-63E7-332D-7B8431CAB6C6}"/>
                </a:ext>
              </a:extLst>
            </p:cNvPr>
            <p:cNvPicPr>
              <a:picLocks noChangeAspect="1"/>
            </p:cNvPicPr>
            <p:nvPr/>
          </p:nvPicPr>
          <p:blipFill>
            <a:blip r:embed="rId4"/>
            <a:stretch>
              <a:fillRect/>
            </a:stretch>
          </p:blipFill>
          <p:spPr>
            <a:xfrm>
              <a:off x="2896071" y="2052782"/>
              <a:ext cx="1196947" cy="1055381"/>
            </a:xfrm>
            <a:prstGeom prst="rect">
              <a:avLst/>
            </a:prstGeom>
          </p:spPr>
        </p:pic>
        <p:pic>
          <p:nvPicPr>
            <p:cNvPr id="6" name="Picture 5">
              <a:extLst>
                <a:ext uri="{FF2B5EF4-FFF2-40B4-BE49-F238E27FC236}">
                  <a16:creationId xmlns:a16="http://schemas.microsoft.com/office/drawing/2014/main" id="{7D001EA7-FF5E-C30B-ABFC-F0C93C35D6A5}"/>
                </a:ext>
              </a:extLst>
            </p:cNvPr>
            <p:cNvPicPr>
              <a:picLocks noChangeAspect="1"/>
            </p:cNvPicPr>
            <p:nvPr/>
          </p:nvPicPr>
          <p:blipFill>
            <a:blip r:embed="rId5"/>
            <a:stretch>
              <a:fillRect/>
            </a:stretch>
          </p:blipFill>
          <p:spPr>
            <a:xfrm>
              <a:off x="4459934" y="2060217"/>
              <a:ext cx="1251014" cy="1104957"/>
            </a:xfrm>
            <a:prstGeom prst="rect">
              <a:avLst/>
            </a:prstGeom>
          </p:spPr>
        </p:pic>
        <p:pic>
          <p:nvPicPr>
            <p:cNvPr id="8" name="Picture 7" descr="A person in a white coat holding a phone&#10;&#10;Description automatically generated">
              <a:extLst>
                <a:ext uri="{FF2B5EF4-FFF2-40B4-BE49-F238E27FC236}">
                  <a16:creationId xmlns:a16="http://schemas.microsoft.com/office/drawing/2014/main" id="{D4D0FD0F-8543-6FE9-7952-4A0CD9C24515}"/>
                </a:ext>
              </a:extLst>
            </p:cNvPr>
            <p:cNvPicPr>
              <a:picLocks noChangeAspect="1"/>
            </p:cNvPicPr>
            <p:nvPr/>
          </p:nvPicPr>
          <p:blipFill rotWithShape="1">
            <a:blip r:embed="rId6"/>
            <a:srcRect t="3145" r="-735" b="442"/>
            <a:stretch/>
          </p:blipFill>
          <p:spPr>
            <a:xfrm>
              <a:off x="9232443" y="2052782"/>
              <a:ext cx="1214202" cy="1053726"/>
            </a:xfrm>
            <a:prstGeom prst="rect">
              <a:avLst/>
            </a:prstGeom>
          </p:spPr>
        </p:pic>
        <p:pic>
          <p:nvPicPr>
            <p:cNvPr id="11" name="Picture 10" descr="A person sitting at a desk working on a computer&#10;&#10;Description automatically generated">
              <a:extLst>
                <a:ext uri="{FF2B5EF4-FFF2-40B4-BE49-F238E27FC236}">
                  <a16:creationId xmlns:a16="http://schemas.microsoft.com/office/drawing/2014/main" id="{765129CA-489F-0B00-C094-D7E80F99FBBB}"/>
                </a:ext>
              </a:extLst>
            </p:cNvPr>
            <p:cNvPicPr>
              <a:picLocks noChangeAspect="1"/>
            </p:cNvPicPr>
            <p:nvPr/>
          </p:nvPicPr>
          <p:blipFill>
            <a:blip r:embed="rId7"/>
            <a:stretch>
              <a:fillRect/>
            </a:stretch>
          </p:blipFill>
          <p:spPr>
            <a:xfrm>
              <a:off x="7639909" y="2009602"/>
              <a:ext cx="1206827" cy="1066235"/>
            </a:xfrm>
            <a:prstGeom prst="rect">
              <a:avLst/>
            </a:prstGeom>
          </p:spPr>
        </p:pic>
        <p:pic>
          <p:nvPicPr>
            <p:cNvPr id="14" name="Picture 13">
              <a:extLst>
                <a:ext uri="{FF2B5EF4-FFF2-40B4-BE49-F238E27FC236}">
                  <a16:creationId xmlns:a16="http://schemas.microsoft.com/office/drawing/2014/main" id="{FA0D59B4-3869-3BE6-83BD-721F9AA4D7D8}"/>
                </a:ext>
              </a:extLst>
            </p:cNvPr>
            <p:cNvPicPr>
              <a:picLocks noChangeAspect="1"/>
            </p:cNvPicPr>
            <p:nvPr/>
          </p:nvPicPr>
          <p:blipFill>
            <a:blip r:embed="rId8"/>
            <a:stretch>
              <a:fillRect/>
            </a:stretch>
          </p:blipFill>
          <p:spPr>
            <a:xfrm>
              <a:off x="6046795" y="2139207"/>
              <a:ext cx="1219263" cy="1079555"/>
            </a:xfrm>
            <a:prstGeom prst="rect">
              <a:avLst/>
            </a:prstGeom>
          </p:spPr>
        </p:pic>
      </p:grpSp>
    </p:spTree>
    <p:extLst>
      <p:ext uri="{BB962C8B-B14F-4D97-AF65-F5344CB8AC3E}">
        <p14:creationId xmlns:p14="http://schemas.microsoft.com/office/powerpoint/2010/main" val="30707325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C82C0690-47AD-FB16-7ECA-8DD76E7B89A4}"/>
              </a:ext>
            </a:extLst>
          </p:cNvPr>
          <p:cNvPicPr>
            <a:picLocks noChangeAspect="1"/>
          </p:cNvPicPr>
          <p:nvPr/>
        </p:nvPicPr>
        <p:blipFill>
          <a:blip r:embed="rId3"/>
          <a:stretch>
            <a:fillRect/>
          </a:stretch>
        </p:blipFill>
        <p:spPr>
          <a:xfrm>
            <a:off x="228600" y="739470"/>
            <a:ext cx="11615057" cy="6191282"/>
          </a:xfrm>
          <a:prstGeom prst="rect">
            <a:avLst/>
          </a:prstGeom>
        </p:spPr>
      </p:pic>
      <p:grpSp>
        <p:nvGrpSpPr>
          <p:cNvPr id="10" name="Group 9">
            <a:extLst>
              <a:ext uri="{FF2B5EF4-FFF2-40B4-BE49-F238E27FC236}">
                <a16:creationId xmlns:a16="http://schemas.microsoft.com/office/drawing/2014/main" id="{5C31BBE0-83D2-45A6-959F-8113E9A27603}"/>
              </a:ext>
            </a:extLst>
          </p:cNvPr>
          <p:cNvGrpSpPr/>
          <p:nvPr/>
        </p:nvGrpSpPr>
        <p:grpSpPr>
          <a:xfrm>
            <a:off x="-9375" y="-115883"/>
            <a:ext cx="4825629" cy="1184635"/>
            <a:chOff x="52854" y="-1924918"/>
            <a:chExt cx="4825629" cy="1184635"/>
          </a:xfrm>
        </p:grpSpPr>
        <p:grpSp>
          <p:nvGrpSpPr>
            <p:cNvPr id="8" name="Group 7">
              <a:extLst>
                <a:ext uri="{FF2B5EF4-FFF2-40B4-BE49-F238E27FC236}">
                  <a16:creationId xmlns:a16="http://schemas.microsoft.com/office/drawing/2014/main" id="{21EC8C7A-4B76-4574-ABA6-93AEB8A1F4CF}"/>
                </a:ext>
              </a:extLst>
            </p:cNvPr>
            <p:cNvGrpSpPr/>
            <p:nvPr/>
          </p:nvGrpSpPr>
          <p:grpSpPr>
            <a:xfrm>
              <a:off x="52854" y="-1924918"/>
              <a:ext cx="4825629" cy="868558"/>
              <a:chOff x="-16934" y="48261"/>
              <a:chExt cx="4825629" cy="868558"/>
            </a:xfrm>
          </p:grpSpPr>
          <p:sp>
            <p:nvSpPr>
              <p:cNvPr id="4" name="Rectangle 3">
                <a:extLst>
                  <a:ext uri="{FF2B5EF4-FFF2-40B4-BE49-F238E27FC236}">
                    <a16:creationId xmlns:a16="http://schemas.microsoft.com/office/drawing/2014/main" id="{152A5F3E-4BFD-CED5-06BF-4ADE81D8C321}"/>
                  </a:ext>
                </a:extLst>
              </p:cNvPr>
              <p:cNvSpPr/>
              <p:nvPr/>
            </p:nvSpPr>
            <p:spPr>
              <a:xfrm>
                <a:off x="-16934" y="364338"/>
                <a:ext cx="4591665" cy="552481"/>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77AD0335-DBBC-6624-7035-EFF0FB2FBF0E}"/>
                  </a:ext>
                </a:extLst>
              </p:cNvPr>
              <p:cNvSpPr txBox="1"/>
              <p:nvPr/>
            </p:nvSpPr>
            <p:spPr>
              <a:xfrm>
                <a:off x="-7559" y="48261"/>
                <a:ext cx="4816254" cy="707886"/>
              </a:xfrm>
              <a:prstGeom prst="rect">
                <a:avLst/>
              </a:prstGeom>
              <a:noFill/>
            </p:spPr>
            <p:txBody>
              <a:bodyPr wrap="square" lIns="91440" tIns="45720" rIns="91440" bIns="45720" rtlCol="0" anchor="t">
                <a:spAutoFit/>
              </a:bodyPr>
              <a:lstStyle/>
              <a:p>
                <a:r>
                  <a:rPr lang="en-GB" sz="4000" b="1">
                    <a:effectLst>
                      <a:outerShdw blurRad="38100" dist="38100" dir="2700000" algn="tl">
                        <a:srgbClr val="000000">
                          <a:alpha val="43137"/>
                        </a:srgbClr>
                      </a:outerShdw>
                    </a:effectLst>
                  </a:rPr>
                  <a:t>GANTT Chart</a:t>
                </a:r>
              </a:p>
            </p:txBody>
          </p:sp>
        </p:grpSp>
        <p:sp>
          <p:nvSpPr>
            <p:cNvPr id="9" name="TextBox 8">
              <a:extLst>
                <a:ext uri="{FF2B5EF4-FFF2-40B4-BE49-F238E27FC236}">
                  <a16:creationId xmlns:a16="http://schemas.microsoft.com/office/drawing/2014/main" id="{8832F998-4682-BF72-ABF6-E9502A4878F9}"/>
                </a:ext>
              </a:extLst>
            </p:cNvPr>
            <p:cNvSpPr txBox="1"/>
            <p:nvPr/>
          </p:nvSpPr>
          <p:spPr>
            <a:xfrm>
              <a:off x="2011633" y="-1386614"/>
              <a:ext cx="2866850" cy="646331"/>
            </a:xfrm>
            <a:prstGeom prst="rect">
              <a:avLst/>
            </a:prstGeom>
            <a:noFill/>
          </p:spPr>
          <p:txBody>
            <a:bodyPr wrap="square" lIns="91440" tIns="45720" rIns="91440" bIns="45720" rtlCol="0" anchor="t">
              <a:spAutoFit/>
            </a:bodyPr>
            <a:lstStyle/>
            <a:p>
              <a:r>
                <a:rPr lang="en-GB" b="1">
                  <a:effectLst>
                    <a:outerShdw blurRad="38100" dist="38100" dir="2700000" algn="tl">
                      <a:srgbClr val="000000">
                        <a:alpha val="43137"/>
                      </a:srgbClr>
                    </a:outerShdw>
                  </a:effectLst>
                </a:rPr>
                <a:t>Project plan: Weeks 1-6</a:t>
              </a:r>
            </a:p>
            <a:p>
              <a:endParaRPr lang="en-GB" b="1"/>
            </a:p>
          </p:txBody>
        </p:sp>
      </p:grpSp>
    </p:spTree>
    <p:extLst>
      <p:ext uri="{BB962C8B-B14F-4D97-AF65-F5344CB8AC3E}">
        <p14:creationId xmlns:p14="http://schemas.microsoft.com/office/powerpoint/2010/main" val="25636814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extLst>
    <p:ext uri="{6950BFC3-D8DA-4A85-94F7-54DA5524770B}">
      <p188:commentRel xmlns:p188="http://schemas.microsoft.com/office/powerpoint/2018/8/main" r:id="rId2"/>
    </p:ext>
  </p:extLs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DACDE5-AF1F-2C60-C68C-ED1CB8C8827A}"/>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7715DE2A-3956-EDCF-2B55-659B12B5AF59}"/>
              </a:ext>
            </a:extLst>
          </p:cNvPr>
          <p:cNvPicPr>
            <a:picLocks noChangeAspect="1"/>
          </p:cNvPicPr>
          <p:nvPr/>
        </p:nvPicPr>
        <p:blipFill>
          <a:blip r:embed="rId2"/>
          <a:stretch>
            <a:fillRect/>
          </a:stretch>
        </p:blipFill>
        <p:spPr>
          <a:xfrm>
            <a:off x="1946481" y="826364"/>
            <a:ext cx="10059591" cy="5051383"/>
          </a:xfrm>
          <a:prstGeom prst="rect">
            <a:avLst/>
          </a:prstGeom>
        </p:spPr>
      </p:pic>
      <p:sp>
        <p:nvSpPr>
          <p:cNvPr id="2" name="Rectangle 1">
            <a:extLst>
              <a:ext uri="{FF2B5EF4-FFF2-40B4-BE49-F238E27FC236}">
                <a16:creationId xmlns:a16="http://schemas.microsoft.com/office/drawing/2014/main" id="{E85EF4C0-5FC7-7673-EFB9-32145C672F1D}"/>
              </a:ext>
            </a:extLst>
          </p:cNvPr>
          <p:cNvSpPr/>
          <p:nvPr/>
        </p:nvSpPr>
        <p:spPr>
          <a:xfrm>
            <a:off x="0" y="317710"/>
            <a:ext cx="4452730" cy="649870"/>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C21EED7B-8856-DE37-AD3A-DA7D9C4699BE}"/>
              </a:ext>
            </a:extLst>
          </p:cNvPr>
          <p:cNvSpPr txBox="1"/>
          <p:nvPr/>
        </p:nvSpPr>
        <p:spPr>
          <a:xfrm>
            <a:off x="0" y="-66693"/>
            <a:ext cx="4288971" cy="1077218"/>
          </a:xfrm>
          <a:prstGeom prst="rect">
            <a:avLst/>
          </a:prstGeom>
          <a:noFill/>
        </p:spPr>
        <p:txBody>
          <a:bodyPr wrap="square" rtlCol="0">
            <a:spAutoFit/>
          </a:bodyPr>
          <a:lstStyle/>
          <a:p>
            <a:r>
              <a:rPr lang="en-GB" sz="4000" b="1">
                <a:effectLst>
                  <a:outerShdw blurRad="38100" dist="38100" dir="2700000" algn="tl">
                    <a:srgbClr val="000000">
                      <a:alpha val="43137"/>
                    </a:srgbClr>
                  </a:outerShdw>
                </a:effectLst>
              </a:rPr>
              <a:t>Decision-Making </a:t>
            </a:r>
            <a:r>
              <a:rPr lang="en-GB" sz="2400" b="1">
                <a:effectLst>
                  <a:outerShdw blurRad="38100" dist="38100" dir="2700000" algn="tl">
                    <a:srgbClr val="000000">
                      <a:alpha val="43137"/>
                    </a:srgbClr>
                  </a:outerShdw>
                </a:effectLst>
              </a:rPr>
              <a:t>Pugh Matrix</a:t>
            </a:r>
            <a:endParaRPr lang="en-GB" sz="3600" b="1">
              <a:effectLst>
                <a:outerShdw blurRad="38100" dist="38100" dir="2700000" algn="tl">
                  <a:srgbClr val="000000">
                    <a:alpha val="43137"/>
                  </a:srgbClr>
                </a:outerShdw>
              </a:effectLst>
            </a:endParaRPr>
          </a:p>
        </p:txBody>
      </p:sp>
      <p:sp>
        <p:nvSpPr>
          <p:cNvPr id="5" name="TextBox 4">
            <a:extLst>
              <a:ext uri="{FF2B5EF4-FFF2-40B4-BE49-F238E27FC236}">
                <a16:creationId xmlns:a16="http://schemas.microsoft.com/office/drawing/2014/main" id="{8F03D7AD-AB7A-4C55-8651-7BD0977BB23A}"/>
              </a:ext>
            </a:extLst>
          </p:cNvPr>
          <p:cNvSpPr txBox="1"/>
          <p:nvPr/>
        </p:nvSpPr>
        <p:spPr>
          <a:xfrm>
            <a:off x="300486" y="5176229"/>
            <a:ext cx="2846636" cy="147732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a:t>3 advantages over traditional panels:</a:t>
            </a:r>
          </a:p>
          <a:p>
            <a:pPr marL="342900" indent="-342900">
              <a:buAutoNum type="arabicPeriod"/>
            </a:pPr>
            <a:r>
              <a:rPr lang="en-GB"/>
              <a:t>Energy Efficiency</a:t>
            </a:r>
          </a:p>
          <a:p>
            <a:pPr marL="342900" indent="-342900">
              <a:buAutoNum type="arabicPeriod"/>
            </a:pPr>
            <a:r>
              <a:rPr lang="en-GB"/>
              <a:t>Durability</a:t>
            </a:r>
          </a:p>
          <a:p>
            <a:pPr marL="342900" indent="-342900">
              <a:buAutoNum type="arabicPeriod"/>
            </a:pPr>
            <a:r>
              <a:rPr lang="en-GB"/>
              <a:t>Environmental Impact</a:t>
            </a:r>
          </a:p>
        </p:txBody>
      </p:sp>
    </p:spTree>
    <p:extLst>
      <p:ext uri="{BB962C8B-B14F-4D97-AF65-F5344CB8AC3E}">
        <p14:creationId xmlns:p14="http://schemas.microsoft.com/office/powerpoint/2010/main" val="22530607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0AF4163-98B8-BA1F-853C-D4DA13974331}"/>
              </a:ext>
            </a:extLst>
          </p:cNvPr>
          <p:cNvSpPr/>
          <p:nvPr/>
        </p:nvSpPr>
        <p:spPr>
          <a:xfrm>
            <a:off x="-38400" y="384629"/>
            <a:ext cx="3630686" cy="532014"/>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itle 6">
            <a:extLst>
              <a:ext uri="{FF2B5EF4-FFF2-40B4-BE49-F238E27FC236}">
                <a16:creationId xmlns:a16="http://schemas.microsoft.com/office/drawing/2014/main" id="{0800ABF3-EA15-3414-A0D9-5BEB72C7A3B1}"/>
              </a:ext>
            </a:extLst>
          </p:cNvPr>
          <p:cNvSpPr>
            <a:spLocks noGrp="1"/>
          </p:cNvSpPr>
          <p:nvPr>
            <p:ph type="title"/>
          </p:nvPr>
        </p:nvSpPr>
        <p:spPr>
          <a:xfrm>
            <a:off x="-762001" y="-112485"/>
            <a:ext cx="4721909" cy="1064028"/>
          </a:xfrm>
        </p:spPr>
        <p:txBody>
          <a:bodyPr>
            <a:noAutofit/>
          </a:bodyPr>
          <a:lstStyle/>
          <a:p>
            <a:pPr algn="ctr"/>
            <a:r>
              <a:rPr lang="en-GB" b="1">
                <a:effectLst>
                  <a:outerShdw blurRad="38100" dist="38100" dir="2700000" algn="tl">
                    <a:srgbClr val="000000">
                      <a:alpha val="43137"/>
                    </a:srgbClr>
                  </a:outerShdw>
                </a:effectLst>
              </a:rPr>
              <a:t>Risk Matrix</a:t>
            </a:r>
          </a:p>
        </p:txBody>
      </p:sp>
      <p:graphicFrame>
        <p:nvGraphicFramePr>
          <p:cNvPr id="8" name="Table 7">
            <a:extLst>
              <a:ext uri="{FF2B5EF4-FFF2-40B4-BE49-F238E27FC236}">
                <a16:creationId xmlns:a16="http://schemas.microsoft.com/office/drawing/2014/main" id="{F38C8627-B072-47BE-B850-0FFBE2EC1736}"/>
              </a:ext>
            </a:extLst>
          </p:cNvPr>
          <p:cNvGraphicFramePr>
            <a:graphicFrameLocks noGrp="1"/>
          </p:cNvGraphicFramePr>
          <p:nvPr/>
        </p:nvGraphicFramePr>
        <p:xfrm>
          <a:off x="0" y="1221039"/>
          <a:ext cx="12083142" cy="5488011"/>
        </p:xfrm>
        <a:graphic>
          <a:graphicData uri="http://schemas.openxmlformats.org/drawingml/2006/table">
            <a:tbl>
              <a:tblPr/>
              <a:tblGrid>
                <a:gridCol w="2013857">
                  <a:extLst>
                    <a:ext uri="{9D8B030D-6E8A-4147-A177-3AD203B41FA5}">
                      <a16:colId xmlns:a16="http://schemas.microsoft.com/office/drawing/2014/main" val="1412614390"/>
                    </a:ext>
                  </a:extLst>
                </a:gridCol>
                <a:gridCol w="2013857">
                  <a:extLst>
                    <a:ext uri="{9D8B030D-6E8A-4147-A177-3AD203B41FA5}">
                      <a16:colId xmlns:a16="http://schemas.microsoft.com/office/drawing/2014/main" val="3302149506"/>
                    </a:ext>
                  </a:extLst>
                </a:gridCol>
                <a:gridCol w="2013857">
                  <a:extLst>
                    <a:ext uri="{9D8B030D-6E8A-4147-A177-3AD203B41FA5}">
                      <a16:colId xmlns:a16="http://schemas.microsoft.com/office/drawing/2014/main" val="156121516"/>
                    </a:ext>
                  </a:extLst>
                </a:gridCol>
                <a:gridCol w="2013857">
                  <a:extLst>
                    <a:ext uri="{9D8B030D-6E8A-4147-A177-3AD203B41FA5}">
                      <a16:colId xmlns:a16="http://schemas.microsoft.com/office/drawing/2014/main" val="2445465174"/>
                    </a:ext>
                  </a:extLst>
                </a:gridCol>
                <a:gridCol w="2013857">
                  <a:extLst>
                    <a:ext uri="{9D8B030D-6E8A-4147-A177-3AD203B41FA5}">
                      <a16:colId xmlns:a16="http://schemas.microsoft.com/office/drawing/2014/main" val="1713029181"/>
                    </a:ext>
                  </a:extLst>
                </a:gridCol>
                <a:gridCol w="2013857">
                  <a:extLst>
                    <a:ext uri="{9D8B030D-6E8A-4147-A177-3AD203B41FA5}">
                      <a16:colId xmlns:a16="http://schemas.microsoft.com/office/drawing/2014/main" val="3773171971"/>
                    </a:ext>
                  </a:extLst>
                </a:gridCol>
              </a:tblGrid>
              <a:tr h="262515">
                <a:tc>
                  <a:txBody>
                    <a:bodyPr/>
                    <a:lstStyle/>
                    <a:p>
                      <a:pPr algn="ctr" fontAlgn="base"/>
                      <a:r>
                        <a:rPr lang="en-GB" sz="1100" b="1" i="0">
                          <a:solidFill>
                            <a:srgbClr val="000000"/>
                          </a:solidFill>
                          <a:effectLst/>
                          <a:latin typeface="Calibri"/>
                        </a:rPr>
                        <a:t>CPV System</a:t>
                      </a:r>
                      <a:r>
                        <a:rPr lang="en-GB" sz="1100" b="0" i="0">
                          <a:solidFill>
                            <a:srgbClr val="808080"/>
                          </a:solidFill>
                          <a:effectLst/>
                          <a:latin typeface="Calibri"/>
                        </a:rPr>
                        <a:t>​</a:t>
                      </a:r>
                      <a:endParaRPr lang="en-GB" sz="1400" b="0" i="0">
                        <a:solidFill>
                          <a:srgbClr val="000000"/>
                        </a:solidFill>
                        <a:effectLst/>
                        <a:latin typeface="Calibri"/>
                      </a:endParaRPr>
                    </a:p>
                  </a:txBody>
                  <a:tcPr marL="55505" marR="55505" marT="27752" marB="2775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fontAlgn="base"/>
                      <a:r>
                        <a:rPr lang="en-GB" sz="1100" b="0" i="0">
                          <a:solidFill>
                            <a:srgbClr val="000000"/>
                          </a:solidFill>
                          <a:effectLst/>
                          <a:latin typeface="Calibri"/>
                        </a:rPr>
                        <a:t>Negligible </a:t>
                      </a:r>
                      <a:r>
                        <a:rPr lang="en-GB" sz="1100" b="0" i="0">
                          <a:solidFill>
                            <a:srgbClr val="808080"/>
                          </a:solidFill>
                          <a:effectLst/>
                          <a:latin typeface="Calibri"/>
                        </a:rPr>
                        <a:t>​</a:t>
                      </a:r>
                      <a:endParaRPr lang="en-GB" sz="1400" b="0" i="0">
                        <a:solidFill>
                          <a:srgbClr val="000000"/>
                        </a:solidFill>
                        <a:effectLst/>
                        <a:latin typeface="Calibri"/>
                      </a:endParaRPr>
                    </a:p>
                  </a:txBody>
                  <a:tcPr marL="55505" marR="55505" marT="27752" marB="2775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fontAlgn="base"/>
                      <a:r>
                        <a:rPr lang="en-GB" sz="1100" b="0" i="0">
                          <a:solidFill>
                            <a:srgbClr val="000000"/>
                          </a:solidFill>
                          <a:effectLst/>
                          <a:latin typeface="Calibri"/>
                        </a:rPr>
                        <a:t>Minor</a:t>
                      </a:r>
                      <a:r>
                        <a:rPr lang="en-GB" sz="1100" b="0" i="0">
                          <a:solidFill>
                            <a:srgbClr val="808080"/>
                          </a:solidFill>
                          <a:effectLst/>
                          <a:latin typeface="Calibri"/>
                        </a:rPr>
                        <a:t>​</a:t>
                      </a:r>
                      <a:endParaRPr lang="en-GB" sz="1400" b="0" i="0">
                        <a:solidFill>
                          <a:srgbClr val="000000"/>
                        </a:solidFill>
                        <a:effectLst/>
                        <a:latin typeface="Calibri"/>
                      </a:endParaRPr>
                    </a:p>
                  </a:txBody>
                  <a:tcPr marL="55505" marR="55505" marT="27752" marB="2775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fontAlgn="base"/>
                      <a:r>
                        <a:rPr lang="en-GB" sz="1100" b="0" i="0">
                          <a:solidFill>
                            <a:srgbClr val="000000"/>
                          </a:solidFill>
                          <a:effectLst/>
                          <a:latin typeface="Calibri"/>
                        </a:rPr>
                        <a:t>Moderate</a:t>
                      </a:r>
                      <a:r>
                        <a:rPr lang="en-GB" sz="1100" b="0" i="0">
                          <a:solidFill>
                            <a:srgbClr val="808080"/>
                          </a:solidFill>
                          <a:effectLst/>
                          <a:latin typeface="Calibri"/>
                        </a:rPr>
                        <a:t>​</a:t>
                      </a:r>
                      <a:endParaRPr lang="en-GB" sz="1400" b="0" i="0">
                        <a:solidFill>
                          <a:srgbClr val="000000"/>
                        </a:solidFill>
                        <a:effectLst/>
                        <a:latin typeface="Calibri"/>
                      </a:endParaRPr>
                    </a:p>
                  </a:txBody>
                  <a:tcPr marL="55505" marR="55505" marT="27752" marB="2775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fontAlgn="base"/>
                      <a:r>
                        <a:rPr lang="en-GB" sz="1100" b="0" i="0">
                          <a:solidFill>
                            <a:srgbClr val="000000"/>
                          </a:solidFill>
                          <a:effectLst/>
                          <a:latin typeface="Calibri"/>
                        </a:rPr>
                        <a:t>Significant</a:t>
                      </a:r>
                      <a:r>
                        <a:rPr lang="en-GB" sz="1100" b="0" i="0">
                          <a:solidFill>
                            <a:srgbClr val="808080"/>
                          </a:solidFill>
                          <a:effectLst/>
                          <a:latin typeface="Calibri"/>
                        </a:rPr>
                        <a:t>​</a:t>
                      </a:r>
                      <a:endParaRPr lang="en-GB" sz="1400" b="0" i="0">
                        <a:solidFill>
                          <a:srgbClr val="000000"/>
                        </a:solidFill>
                        <a:effectLst/>
                        <a:latin typeface="Calibri"/>
                      </a:endParaRPr>
                    </a:p>
                  </a:txBody>
                  <a:tcPr marL="55505" marR="55505" marT="27752" marB="2775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fontAlgn="base"/>
                      <a:r>
                        <a:rPr lang="en-GB" sz="1100" b="0" i="0">
                          <a:solidFill>
                            <a:srgbClr val="000000"/>
                          </a:solidFill>
                          <a:effectLst/>
                          <a:latin typeface="Calibri"/>
                        </a:rPr>
                        <a:t>Severe</a:t>
                      </a:r>
                      <a:r>
                        <a:rPr lang="en-GB" sz="1100" b="0" i="0">
                          <a:solidFill>
                            <a:srgbClr val="808080"/>
                          </a:solidFill>
                          <a:effectLst/>
                          <a:latin typeface="Calibri"/>
                        </a:rPr>
                        <a:t>​</a:t>
                      </a:r>
                      <a:endParaRPr lang="en-GB" sz="1400" b="0" i="0">
                        <a:solidFill>
                          <a:srgbClr val="000000"/>
                        </a:solidFill>
                        <a:effectLst/>
                        <a:latin typeface="Calibri"/>
                      </a:endParaRPr>
                    </a:p>
                  </a:txBody>
                  <a:tcPr marL="55505" marR="55505" marT="27752" marB="2775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0554732"/>
                  </a:ext>
                </a:extLst>
              </a:tr>
              <a:tr h="1003388">
                <a:tc>
                  <a:txBody>
                    <a:bodyPr/>
                    <a:lstStyle/>
                    <a:p>
                      <a:pPr algn="ctr" fontAlgn="base"/>
                      <a:r>
                        <a:rPr lang="en-GB" sz="1100" b="0" i="0">
                          <a:solidFill>
                            <a:srgbClr val="000000"/>
                          </a:solidFill>
                          <a:effectLst/>
                          <a:latin typeface="Calibri" panose="020F0502020204030204" pitchFamily="34" charset="0"/>
                        </a:rPr>
                        <a:t>Very Likely</a:t>
                      </a:r>
                      <a:r>
                        <a:rPr lang="en-GB" sz="1100" b="0" i="0">
                          <a:solidFill>
                            <a:srgbClr val="808080"/>
                          </a:solidFill>
                          <a:effectLst/>
                          <a:latin typeface="Calibri" panose="020F0502020204030204" pitchFamily="34" charset="0"/>
                        </a:rPr>
                        <a:t>​</a:t>
                      </a:r>
                      <a:endParaRPr lang="en-GB" sz="1400" b="0" i="0">
                        <a:solidFill>
                          <a:srgbClr val="000000"/>
                        </a:solidFill>
                        <a:effectLst/>
                      </a:endParaRPr>
                    </a:p>
                  </a:txBody>
                  <a:tcPr marL="55505" marR="55505" marT="27752" marB="2775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fontAlgn="base"/>
                      <a:r>
                        <a:rPr lang="en-GB" sz="900" b="1" i="0" u="none" strike="noStrike">
                          <a:solidFill>
                            <a:srgbClr val="0D0D0D"/>
                          </a:solidFill>
                          <a:effectLst/>
                          <a:latin typeface="system-ui"/>
                        </a:rPr>
                        <a:t>Short-Term Temperature Spikes: </a:t>
                      </a:r>
                      <a:r>
                        <a:rPr lang="en-GB" sz="900" b="0" i="0" u="none" strike="noStrike">
                          <a:solidFill>
                            <a:srgbClr val="0D0D0D"/>
                          </a:solidFill>
                          <a:effectLst/>
                          <a:latin typeface="system-ui"/>
                        </a:rPr>
                        <a:t>Very Likely during short-duration heatwaves. Brief temperature spikes may not cause significant harm to the solar panel.</a:t>
                      </a:r>
                      <a:r>
                        <a:rPr lang="en-GB" sz="900" b="0" i="0">
                          <a:solidFill>
                            <a:srgbClr val="000000"/>
                          </a:solidFill>
                          <a:effectLst/>
                          <a:latin typeface="system-ui"/>
                        </a:rPr>
                        <a:t>​</a:t>
                      </a:r>
                      <a:endParaRPr lang="en-GB" sz="900" b="0" i="0">
                        <a:solidFill>
                          <a:srgbClr val="000000"/>
                        </a:solidFill>
                        <a:effectLst/>
                      </a:endParaRPr>
                    </a:p>
                  </a:txBody>
                  <a:tcPr marL="55505" marR="55505" marT="27752" marB="2775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92D050"/>
                    </a:solidFill>
                  </a:tcPr>
                </a:tc>
                <a:tc>
                  <a:txBody>
                    <a:bodyPr/>
                    <a:lstStyle/>
                    <a:p>
                      <a:pPr algn="ctr" fontAlgn="base"/>
                      <a:r>
                        <a:rPr lang="en-GB" sz="900" b="1" i="0" u="none" strike="noStrike">
                          <a:solidFill>
                            <a:srgbClr val="0D0D0D"/>
                          </a:solidFill>
                          <a:effectLst/>
                          <a:latin typeface="system-ui"/>
                        </a:rPr>
                        <a:t>Low-Level Corrosion: </a:t>
                      </a:r>
                      <a:r>
                        <a:rPr lang="en-GB" sz="900" b="0" i="0" u="none" strike="noStrike">
                          <a:solidFill>
                            <a:srgbClr val="0D0D0D"/>
                          </a:solidFill>
                          <a:effectLst/>
                          <a:latin typeface="system-ui"/>
                        </a:rPr>
                        <a:t>Very Likely in the coastal environment but is not anticipated to have a substantial impact on the solar panel's performance.</a:t>
                      </a:r>
                      <a:r>
                        <a:rPr lang="en-GB" sz="900" b="0" i="0">
                          <a:solidFill>
                            <a:srgbClr val="000000"/>
                          </a:solidFill>
                          <a:effectLst/>
                          <a:latin typeface="system-ui"/>
                        </a:rPr>
                        <a:t>​</a:t>
                      </a:r>
                      <a:endParaRPr lang="en-GB" sz="900" b="0" i="0">
                        <a:solidFill>
                          <a:srgbClr val="000000"/>
                        </a:solidFill>
                        <a:effectLst/>
                      </a:endParaRPr>
                    </a:p>
                  </a:txBody>
                  <a:tcPr marL="55505" marR="55505" marT="27752" marB="2775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00"/>
                    </a:solidFill>
                  </a:tcPr>
                </a:tc>
                <a:tc>
                  <a:txBody>
                    <a:bodyPr/>
                    <a:lstStyle/>
                    <a:p>
                      <a:pPr algn="ctr" fontAlgn="base"/>
                      <a:r>
                        <a:rPr lang="en-GB" sz="900" b="1" i="0" u="none" strike="noStrike">
                          <a:solidFill>
                            <a:srgbClr val="0D0D0D"/>
                          </a:solidFill>
                          <a:effectLst/>
                          <a:latin typeface="system-ui"/>
                        </a:rPr>
                        <a:t>Extreme Weather Events: </a:t>
                      </a:r>
                      <a:r>
                        <a:rPr lang="en-GB" sz="900" b="0" i="0" u="none" strike="noStrike">
                          <a:solidFill>
                            <a:srgbClr val="0D0D0D"/>
                          </a:solidFill>
                          <a:effectLst/>
                          <a:latin typeface="system-ui"/>
                        </a:rPr>
                        <a:t>The offshore location exposes the CPV system to the risk of severe weather events, leading to physical damage and system failure. This risk affects the overall system</a:t>
                      </a:r>
                      <a:r>
                        <a:rPr lang="en-GB" sz="900" b="0" i="0">
                          <a:solidFill>
                            <a:srgbClr val="000000"/>
                          </a:solidFill>
                          <a:effectLst/>
                          <a:latin typeface="system-ui"/>
                        </a:rPr>
                        <a:t>​</a:t>
                      </a:r>
                      <a:endParaRPr lang="en-GB" sz="900" b="0" i="0">
                        <a:solidFill>
                          <a:srgbClr val="000000"/>
                        </a:solidFill>
                        <a:effectLst/>
                      </a:endParaRPr>
                    </a:p>
                  </a:txBody>
                  <a:tcPr marL="55505" marR="55505" marT="27752" marB="2775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C000"/>
                    </a:solidFill>
                  </a:tcPr>
                </a:tc>
                <a:tc>
                  <a:txBody>
                    <a:bodyPr/>
                    <a:lstStyle/>
                    <a:p>
                      <a:pPr algn="ctr" fontAlgn="auto"/>
                      <a:r>
                        <a:rPr lang="en-GB" sz="900" b="0" i="0">
                          <a:solidFill>
                            <a:srgbClr val="808080"/>
                          </a:solidFill>
                          <a:effectLst/>
                          <a:latin typeface="Calibri"/>
                        </a:rPr>
                        <a:t>​</a:t>
                      </a:r>
                      <a:endParaRPr lang="en-GB" sz="900" b="0" i="0">
                        <a:solidFill>
                          <a:srgbClr val="000000"/>
                        </a:solidFill>
                        <a:effectLst/>
                        <a:latin typeface="Calibri"/>
                      </a:endParaRPr>
                    </a:p>
                  </a:txBody>
                  <a:tcPr marL="55505" marR="55505" marT="27752" marB="2775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0000"/>
                    </a:solidFill>
                  </a:tcPr>
                </a:tc>
                <a:tc>
                  <a:txBody>
                    <a:bodyPr/>
                    <a:lstStyle/>
                    <a:p>
                      <a:pPr algn="ctr" fontAlgn="auto"/>
                      <a:r>
                        <a:rPr lang="en-GB" sz="900" b="0" i="0">
                          <a:solidFill>
                            <a:srgbClr val="808080"/>
                          </a:solidFill>
                          <a:effectLst/>
                          <a:latin typeface="Calibri"/>
                        </a:rPr>
                        <a:t>​</a:t>
                      </a:r>
                      <a:endParaRPr lang="en-GB" sz="900" b="0" i="0">
                        <a:solidFill>
                          <a:srgbClr val="000000"/>
                        </a:solidFill>
                        <a:effectLst/>
                        <a:latin typeface="Calibri"/>
                      </a:endParaRPr>
                    </a:p>
                  </a:txBody>
                  <a:tcPr marL="55505" marR="55505" marT="27752" marB="2775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4283804090"/>
                  </a:ext>
                </a:extLst>
              </a:tr>
              <a:tr h="1050058">
                <a:tc>
                  <a:txBody>
                    <a:bodyPr/>
                    <a:lstStyle/>
                    <a:p>
                      <a:pPr algn="ctr" fontAlgn="base"/>
                      <a:r>
                        <a:rPr lang="en-GB" sz="1100" b="0" i="0">
                          <a:solidFill>
                            <a:srgbClr val="000000"/>
                          </a:solidFill>
                          <a:effectLst/>
                          <a:latin typeface="Calibri"/>
                        </a:rPr>
                        <a:t>Likely</a:t>
                      </a:r>
                      <a:r>
                        <a:rPr lang="en-GB" sz="1100" b="0" i="0">
                          <a:solidFill>
                            <a:srgbClr val="808080"/>
                          </a:solidFill>
                          <a:effectLst/>
                          <a:latin typeface="Calibri"/>
                        </a:rPr>
                        <a:t>​</a:t>
                      </a:r>
                      <a:endParaRPr lang="en-GB" sz="1400" b="0" i="0">
                        <a:solidFill>
                          <a:srgbClr val="000000"/>
                        </a:solidFill>
                        <a:effectLst/>
                        <a:latin typeface="Calibri"/>
                      </a:endParaRPr>
                    </a:p>
                  </a:txBody>
                  <a:tcPr marL="55505" marR="55505" marT="27752" marB="2775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fontAlgn="base"/>
                      <a:r>
                        <a:rPr lang="en-GB" sz="900" b="1" i="0" u="none" strike="noStrike">
                          <a:solidFill>
                            <a:srgbClr val="0D0D0D"/>
                          </a:solidFill>
                          <a:effectLst/>
                          <a:latin typeface="system-ui"/>
                        </a:rPr>
                        <a:t>Minor Material Aging: </a:t>
                      </a:r>
                      <a:r>
                        <a:rPr lang="en-GB" sz="900" b="0" i="0" u="none" strike="noStrike">
                          <a:solidFill>
                            <a:srgbClr val="0D0D0D"/>
                          </a:solidFill>
                          <a:effectLst/>
                          <a:latin typeface="system-ui"/>
                        </a:rPr>
                        <a:t>Likely over an extended operational period. Negligible, as minor aging of materials may have minimal impact on the solar panel's performance.</a:t>
                      </a:r>
                      <a:r>
                        <a:rPr lang="en-GB" sz="900" b="0" i="0">
                          <a:solidFill>
                            <a:srgbClr val="000000"/>
                          </a:solidFill>
                          <a:effectLst/>
                          <a:latin typeface="system-ui"/>
                        </a:rPr>
                        <a:t>​</a:t>
                      </a:r>
                      <a:endParaRPr lang="en-GB" sz="900" b="0" i="0">
                        <a:solidFill>
                          <a:srgbClr val="000000"/>
                        </a:solidFill>
                        <a:effectLst/>
                      </a:endParaRPr>
                    </a:p>
                  </a:txBody>
                  <a:tcPr marL="55505" marR="55505" marT="27752" marB="2775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00B050"/>
                    </a:solidFill>
                  </a:tcPr>
                </a:tc>
                <a:tc>
                  <a:txBody>
                    <a:bodyPr/>
                    <a:lstStyle/>
                    <a:p>
                      <a:pPr algn="ctr" fontAlgn="base"/>
                      <a:r>
                        <a:rPr lang="en-GB" sz="900" b="1" i="0" u="none" strike="noStrike">
                          <a:solidFill>
                            <a:srgbClr val="0D0D0D"/>
                          </a:solidFill>
                          <a:effectLst/>
                          <a:latin typeface="system-ui"/>
                        </a:rPr>
                        <a:t>Corrosion of Tracking System Components: </a:t>
                      </a:r>
                      <a:r>
                        <a:rPr lang="en-GB" sz="900" b="0" i="0" u="none" strike="noStrike">
                          <a:solidFill>
                            <a:srgbClr val="0D0D0D"/>
                          </a:solidFill>
                          <a:effectLst/>
                          <a:latin typeface="system-ui"/>
                        </a:rPr>
                        <a:t>Exposure to corrosive marine environments may cause corrosion of the tracking system components, affecting their performance over time.</a:t>
                      </a:r>
                      <a:r>
                        <a:rPr lang="en-GB" sz="900" b="0" i="0">
                          <a:solidFill>
                            <a:srgbClr val="000000"/>
                          </a:solidFill>
                          <a:effectLst/>
                          <a:latin typeface="system-ui"/>
                        </a:rPr>
                        <a:t>​</a:t>
                      </a:r>
                      <a:endParaRPr lang="en-GB" sz="900" b="0" i="0">
                        <a:solidFill>
                          <a:srgbClr val="000000"/>
                        </a:solidFill>
                        <a:effectLst/>
                      </a:endParaRPr>
                    </a:p>
                  </a:txBody>
                  <a:tcPr marL="55505" marR="55505" marT="27752" marB="2775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92D050"/>
                    </a:solidFill>
                  </a:tcPr>
                </a:tc>
                <a:tc>
                  <a:txBody>
                    <a:bodyPr/>
                    <a:lstStyle/>
                    <a:p>
                      <a:pPr algn="ctr" fontAlgn="base"/>
                      <a:r>
                        <a:rPr lang="en-GB" sz="900" b="1" i="0" u="none" strike="noStrike">
                          <a:solidFill>
                            <a:srgbClr val="0D0D0D"/>
                          </a:solidFill>
                          <a:effectLst/>
                          <a:latin typeface="system-ui"/>
                        </a:rPr>
                        <a:t>Cell Degradation due to Harsh Environmental Conditions: </a:t>
                      </a:r>
                      <a:r>
                        <a:rPr lang="en-GB" sz="900" b="0" i="0" u="none" strike="noStrike">
                          <a:solidFill>
                            <a:srgbClr val="0D0D0D"/>
                          </a:solidFill>
                          <a:effectLst/>
                          <a:latin typeface="system-ui"/>
                        </a:rPr>
                        <a:t>Likely, given exposure to offshore conditions, including salt air. Degradation may lead to a gradual reduction in the efficiency of multijunction solar cells.</a:t>
                      </a:r>
                      <a:r>
                        <a:rPr lang="en-GB" sz="900" b="0" i="0">
                          <a:solidFill>
                            <a:srgbClr val="000000"/>
                          </a:solidFill>
                          <a:effectLst/>
                          <a:latin typeface="Calibri" panose="020F0502020204030204" pitchFamily="34" charset="0"/>
                        </a:rPr>
                        <a:t>.</a:t>
                      </a:r>
                      <a:r>
                        <a:rPr lang="en-GB" sz="900" b="0" i="0">
                          <a:solidFill>
                            <a:srgbClr val="808080"/>
                          </a:solidFill>
                          <a:effectLst/>
                          <a:latin typeface="Calibri" panose="020F0502020204030204" pitchFamily="34" charset="0"/>
                        </a:rPr>
                        <a:t>​</a:t>
                      </a:r>
                      <a:endParaRPr lang="en-GB" sz="900" b="0" i="0">
                        <a:solidFill>
                          <a:srgbClr val="000000"/>
                        </a:solidFill>
                        <a:effectLst/>
                      </a:endParaRPr>
                    </a:p>
                  </a:txBody>
                  <a:tcPr marL="55505" marR="55505" marT="27752" marB="2775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00"/>
                    </a:solidFill>
                  </a:tcPr>
                </a:tc>
                <a:tc>
                  <a:txBody>
                    <a:bodyPr/>
                    <a:lstStyle/>
                    <a:p>
                      <a:pPr algn="ctr" fontAlgn="base"/>
                      <a:r>
                        <a:rPr lang="en-GB" sz="900" b="1" i="0" u="none" strike="noStrike">
                          <a:solidFill>
                            <a:srgbClr val="0D0D0D"/>
                          </a:solidFill>
                          <a:effectLst/>
                          <a:latin typeface="system-ui"/>
                        </a:rPr>
                        <a:t>Mechanical Structure Wear and Tear: </a:t>
                      </a:r>
                      <a:r>
                        <a:rPr lang="en-GB" sz="900" b="0" i="0" u="none" strike="noStrike">
                          <a:solidFill>
                            <a:srgbClr val="0D0D0D"/>
                          </a:solidFill>
                          <a:effectLst/>
                          <a:latin typeface="system-ui"/>
                        </a:rPr>
                        <a:t>Wear and tear on the mechanical rotating structure, affects its ability to efficiently track the sun. This affects both the panel design and tracking system.</a:t>
                      </a:r>
                      <a:r>
                        <a:rPr lang="en-GB" sz="900" b="0" i="0">
                          <a:solidFill>
                            <a:srgbClr val="000000"/>
                          </a:solidFill>
                          <a:effectLst/>
                          <a:latin typeface="system-ui"/>
                        </a:rPr>
                        <a:t>​</a:t>
                      </a:r>
                      <a:endParaRPr lang="en-GB" sz="900" b="0" i="0">
                        <a:solidFill>
                          <a:srgbClr val="000000"/>
                        </a:solidFill>
                        <a:effectLst/>
                      </a:endParaRPr>
                    </a:p>
                  </a:txBody>
                  <a:tcPr marL="55505" marR="55505" marT="27752" marB="2775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C000"/>
                    </a:solidFill>
                  </a:tcPr>
                </a:tc>
                <a:tc>
                  <a:txBody>
                    <a:bodyPr/>
                    <a:lstStyle/>
                    <a:p>
                      <a:pPr algn="ctr" fontAlgn="auto"/>
                      <a:r>
                        <a:rPr lang="en-GB" sz="900" b="0" i="0">
                          <a:solidFill>
                            <a:srgbClr val="808080"/>
                          </a:solidFill>
                          <a:effectLst/>
                          <a:latin typeface="Calibri"/>
                        </a:rPr>
                        <a:t>​</a:t>
                      </a:r>
                      <a:endParaRPr lang="en-GB" sz="900" b="0" i="0">
                        <a:solidFill>
                          <a:srgbClr val="000000"/>
                        </a:solidFill>
                        <a:effectLst/>
                        <a:latin typeface="Calibri"/>
                      </a:endParaRPr>
                    </a:p>
                  </a:txBody>
                  <a:tcPr marL="55505" marR="55505" marT="27752" marB="2775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2303020344"/>
                  </a:ext>
                </a:extLst>
              </a:tr>
              <a:tr h="1071934">
                <a:tc>
                  <a:txBody>
                    <a:bodyPr/>
                    <a:lstStyle/>
                    <a:p>
                      <a:pPr algn="ctr" fontAlgn="base"/>
                      <a:r>
                        <a:rPr lang="en-GB" sz="1100" b="0" i="0">
                          <a:solidFill>
                            <a:srgbClr val="000000"/>
                          </a:solidFill>
                          <a:effectLst/>
                          <a:latin typeface="Calibri"/>
                        </a:rPr>
                        <a:t>Possible</a:t>
                      </a:r>
                      <a:r>
                        <a:rPr lang="en-GB" sz="1100" b="0" i="0">
                          <a:solidFill>
                            <a:srgbClr val="808080"/>
                          </a:solidFill>
                          <a:effectLst/>
                          <a:latin typeface="Calibri"/>
                        </a:rPr>
                        <a:t>​</a:t>
                      </a:r>
                      <a:endParaRPr lang="en-GB" sz="1400" b="0" i="0">
                        <a:solidFill>
                          <a:srgbClr val="000000"/>
                        </a:solidFill>
                        <a:effectLst/>
                        <a:latin typeface="Calibri"/>
                      </a:endParaRPr>
                    </a:p>
                  </a:txBody>
                  <a:tcPr marL="55505" marR="55505" marT="27752" marB="2775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fontAlgn="base"/>
                      <a:r>
                        <a:rPr lang="en-GB" sz="900" b="1" i="0" u="none" strike="noStrike">
                          <a:solidFill>
                            <a:srgbClr val="0D0D0D"/>
                          </a:solidFill>
                          <a:effectLst/>
                          <a:latin typeface="system-ui"/>
                        </a:rPr>
                        <a:t>Temporary Bird Droppings: </a:t>
                      </a:r>
                      <a:r>
                        <a:rPr lang="en-GB" sz="900" b="0" i="0" u="none" strike="noStrike">
                          <a:solidFill>
                            <a:srgbClr val="0D0D0D"/>
                          </a:solidFill>
                          <a:effectLst/>
                          <a:latin typeface="system-ui"/>
                        </a:rPr>
                        <a:t>Likely in outdoor environments and can be easily cleaned without affecting the solar panel's functionality.</a:t>
                      </a:r>
                      <a:r>
                        <a:rPr lang="en-GB" sz="900" b="0" i="0">
                          <a:solidFill>
                            <a:srgbClr val="000000"/>
                          </a:solidFill>
                          <a:effectLst/>
                          <a:latin typeface="system-ui"/>
                        </a:rPr>
                        <a:t>​</a:t>
                      </a:r>
                      <a:endParaRPr lang="en-GB" sz="900" b="0" i="0">
                        <a:solidFill>
                          <a:srgbClr val="000000"/>
                        </a:solidFill>
                        <a:effectLst/>
                      </a:endParaRPr>
                    </a:p>
                  </a:txBody>
                  <a:tcPr marL="55505" marR="55505" marT="27752" marB="2775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00B050"/>
                    </a:solidFill>
                  </a:tcPr>
                </a:tc>
                <a:tc>
                  <a:txBody>
                    <a:bodyPr/>
                    <a:lstStyle/>
                    <a:p>
                      <a:pPr algn="ctr" fontAlgn="base"/>
                      <a:r>
                        <a:rPr lang="en-GB" sz="900" b="1" i="0" u="none" strike="noStrike">
                          <a:solidFill>
                            <a:srgbClr val="0D0D0D"/>
                          </a:solidFill>
                          <a:effectLst/>
                          <a:latin typeface="system-ui"/>
                        </a:rPr>
                        <a:t>Regulatory Changes: </a:t>
                      </a:r>
                      <a:r>
                        <a:rPr lang="en-GB" sz="900" b="0" i="0" u="none" strike="noStrike">
                          <a:solidFill>
                            <a:srgbClr val="0D0D0D"/>
                          </a:solidFill>
                          <a:effectLst/>
                          <a:latin typeface="system-ui"/>
                        </a:rPr>
                        <a:t>Changes in local regulations or government policies may affect the feasibility or operation of the CPV system.</a:t>
                      </a:r>
                      <a:r>
                        <a:rPr lang="en-GB" sz="900" b="0" i="0">
                          <a:solidFill>
                            <a:srgbClr val="000000"/>
                          </a:solidFill>
                          <a:effectLst/>
                          <a:latin typeface="system-ui"/>
                        </a:rPr>
                        <a:t>​</a:t>
                      </a:r>
                      <a:endParaRPr lang="en-GB" sz="900" b="0" i="0">
                        <a:solidFill>
                          <a:srgbClr val="000000"/>
                        </a:solidFill>
                        <a:effectLst/>
                      </a:endParaRPr>
                    </a:p>
                  </a:txBody>
                  <a:tcPr marL="55505" marR="55505" marT="27752" marB="2775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92D050"/>
                    </a:solidFill>
                  </a:tcPr>
                </a:tc>
                <a:tc>
                  <a:txBody>
                    <a:bodyPr/>
                    <a:lstStyle/>
                    <a:p>
                      <a:pPr algn="ctr" fontAlgn="base"/>
                      <a:r>
                        <a:rPr lang="en-GB" sz="900" b="1" i="0" u="none" strike="noStrike">
                          <a:solidFill>
                            <a:srgbClr val="0D0D0D"/>
                          </a:solidFill>
                          <a:effectLst/>
                          <a:latin typeface="system-ui"/>
                        </a:rPr>
                        <a:t>Inadequate Performance in Low Light Conditions: </a:t>
                      </a:r>
                      <a:r>
                        <a:rPr lang="en-GB" sz="900" b="0" i="0" u="none" strike="noStrike">
                          <a:solidFill>
                            <a:srgbClr val="0D0D0D"/>
                          </a:solidFill>
                          <a:effectLst/>
                          <a:latin typeface="system-ui"/>
                        </a:rPr>
                        <a:t>Possible during overcast days. The CPV system may not perform optimally during periods of low sunlight exposure.</a:t>
                      </a:r>
                      <a:r>
                        <a:rPr lang="en-GB" sz="900" b="0" i="0">
                          <a:solidFill>
                            <a:srgbClr val="000000"/>
                          </a:solidFill>
                          <a:effectLst/>
                          <a:latin typeface="system-ui"/>
                        </a:rPr>
                        <a:t>​</a:t>
                      </a:r>
                      <a:endParaRPr lang="en-GB" sz="900" b="0" i="0">
                        <a:solidFill>
                          <a:srgbClr val="000000"/>
                        </a:solidFill>
                        <a:effectLst/>
                      </a:endParaRPr>
                    </a:p>
                  </a:txBody>
                  <a:tcPr marL="55505" marR="55505" marT="27752" marB="2775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00"/>
                    </a:solidFill>
                  </a:tcPr>
                </a:tc>
                <a:tc>
                  <a:txBody>
                    <a:bodyPr/>
                    <a:lstStyle/>
                    <a:p>
                      <a:pPr algn="ctr" fontAlgn="base"/>
                      <a:r>
                        <a:rPr lang="en-GB" sz="900" b="1" i="0" u="none" strike="noStrike">
                          <a:solidFill>
                            <a:srgbClr val="0D0D0D"/>
                          </a:solidFill>
                          <a:effectLst/>
                          <a:latin typeface="system-ui"/>
                        </a:rPr>
                        <a:t>Impact of Extreme Temperatures on Solar Cell Performance: </a:t>
                      </a:r>
                      <a:r>
                        <a:rPr lang="en-GB" sz="900" b="0" i="0" u="none" strike="noStrike">
                          <a:solidFill>
                            <a:srgbClr val="0D0D0D"/>
                          </a:solidFill>
                          <a:effectLst/>
                          <a:latin typeface="system-ui"/>
                        </a:rPr>
                        <a:t>Possible in regions with temperature variations. Extreme temperatures may impact the efficiency and lifespan of the multijunction solar cells</a:t>
                      </a:r>
                      <a:r>
                        <a:rPr lang="en-GB" sz="900" b="0" i="0">
                          <a:solidFill>
                            <a:srgbClr val="000000"/>
                          </a:solidFill>
                          <a:effectLst/>
                          <a:latin typeface="Calibri" panose="020F0502020204030204" pitchFamily="34" charset="0"/>
                        </a:rPr>
                        <a:t>.</a:t>
                      </a:r>
                      <a:r>
                        <a:rPr lang="en-GB" sz="900" b="0" i="0">
                          <a:solidFill>
                            <a:srgbClr val="808080"/>
                          </a:solidFill>
                          <a:effectLst/>
                          <a:latin typeface="Calibri" panose="020F0502020204030204" pitchFamily="34" charset="0"/>
                        </a:rPr>
                        <a:t>​</a:t>
                      </a:r>
                      <a:endParaRPr lang="en-GB" sz="900" b="0" i="0">
                        <a:solidFill>
                          <a:srgbClr val="000000"/>
                        </a:solidFill>
                        <a:effectLst/>
                      </a:endParaRPr>
                    </a:p>
                  </a:txBody>
                  <a:tcPr marL="55505" marR="55505" marT="27752" marB="2775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C000"/>
                    </a:solidFill>
                  </a:tcPr>
                </a:tc>
                <a:tc>
                  <a:txBody>
                    <a:bodyPr/>
                    <a:lstStyle/>
                    <a:p>
                      <a:pPr algn="ctr" fontAlgn="base"/>
                      <a:r>
                        <a:rPr lang="en-GB" sz="900" b="1" i="0" u="none" strike="noStrike">
                          <a:solidFill>
                            <a:srgbClr val="0D0D0D"/>
                          </a:solidFill>
                          <a:effectLst/>
                          <a:latin typeface="system-ui"/>
                        </a:rPr>
                        <a:t>Electrical Failures in Multijunction Solar Cells: </a:t>
                      </a:r>
                      <a:r>
                        <a:rPr lang="en-GB" sz="900" b="0" i="0" u="none" strike="noStrike">
                          <a:solidFill>
                            <a:srgbClr val="0D0D0D"/>
                          </a:solidFill>
                          <a:effectLst/>
                          <a:latin typeface="system-ui"/>
                        </a:rPr>
                        <a:t>Possible due to various factors, including manufacturing issues. Electrical failures can result in a significant drop in overall energy output</a:t>
                      </a:r>
                      <a:r>
                        <a:rPr lang="en-GB" sz="900" b="0" i="0">
                          <a:solidFill>
                            <a:srgbClr val="000000"/>
                          </a:solidFill>
                          <a:effectLst/>
                          <a:latin typeface="Calibri" panose="020F0502020204030204" pitchFamily="34" charset="0"/>
                        </a:rPr>
                        <a:t> </a:t>
                      </a:r>
                      <a:r>
                        <a:rPr lang="en-GB" sz="900" b="0" i="0">
                          <a:solidFill>
                            <a:srgbClr val="808080"/>
                          </a:solidFill>
                          <a:effectLst/>
                          <a:latin typeface="Calibri" panose="020F0502020204030204" pitchFamily="34" charset="0"/>
                        </a:rPr>
                        <a:t>​</a:t>
                      </a:r>
                      <a:endParaRPr lang="en-GB" sz="900" b="0" i="0">
                        <a:solidFill>
                          <a:srgbClr val="000000"/>
                        </a:solidFill>
                        <a:effectLst/>
                      </a:endParaRPr>
                    </a:p>
                  </a:txBody>
                  <a:tcPr marL="55505" marR="55505" marT="27752" marB="2775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307692277"/>
                  </a:ext>
                </a:extLst>
              </a:tr>
              <a:tr h="1050058">
                <a:tc>
                  <a:txBody>
                    <a:bodyPr/>
                    <a:lstStyle/>
                    <a:p>
                      <a:pPr algn="ctr" fontAlgn="base"/>
                      <a:r>
                        <a:rPr lang="en-GB" sz="1100" b="0" i="0">
                          <a:solidFill>
                            <a:srgbClr val="000000"/>
                          </a:solidFill>
                          <a:effectLst/>
                          <a:latin typeface="Calibri" panose="020F0502020204030204" pitchFamily="34" charset="0"/>
                        </a:rPr>
                        <a:t>Unlikely</a:t>
                      </a:r>
                      <a:r>
                        <a:rPr lang="en-GB" sz="1100" b="0" i="0">
                          <a:solidFill>
                            <a:srgbClr val="808080"/>
                          </a:solidFill>
                          <a:effectLst/>
                          <a:latin typeface="Calibri" panose="020F0502020204030204" pitchFamily="34" charset="0"/>
                        </a:rPr>
                        <a:t>​</a:t>
                      </a:r>
                      <a:endParaRPr lang="en-GB" sz="1400" b="0" i="0">
                        <a:solidFill>
                          <a:srgbClr val="000000"/>
                        </a:solidFill>
                        <a:effectLst/>
                      </a:endParaRPr>
                    </a:p>
                  </a:txBody>
                  <a:tcPr marL="55505" marR="55505" marT="27752" marB="2775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fontAlgn="base"/>
                      <a:r>
                        <a:rPr lang="en-GB" sz="900" b="1" i="0" u="none" strike="noStrike">
                          <a:solidFill>
                            <a:srgbClr val="0D0D0D"/>
                          </a:solidFill>
                          <a:effectLst/>
                          <a:latin typeface="system-ui"/>
                        </a:rPr>
                        <a:t>Minor misalignments in tracking system calibration:</a:t>
                      </a:r>
                      <a:r>
                        <a:rPr lang="en-GB" sz="900" b="0" i="0" u="none" strike="noStrike">
                          <a:solidFill>
                            <a:srgbClr val="0D0D0D"/>
                          </a:solidFill>
                          <a:effectLst/>
                          <a:latin typeface="system-ui"/>
                        </a:rPr>
                        <a:t> Regularly calibrate and fine-tune tracking systems to address minor deviations</a:t>
                      </a:r>
                      <a:r>
                        <a:rPr lang="en-GB" sz="900" b="0" i="0">
                          <a:solidFill>
                            <a:srgbClr val="000000"/>
                          </a:solidFill>
                          <a:effectLst/>
                          <a:latin typeface="system-ui"/>
                        </a:rPr>
                        <a:t>​</a:t>
                      </a:r>
                      <a:endParaRPr lang="en-GB" sz="900" b="0" i="0">
                        <a:solidFill>
                          <a:srgbClr val="000000"/>
                        </a:solidFill>
                        <a:effectLst/>
                      </a:endParaRPr>
                    </a:p>
                  </a:txBody>
                  <a:tcPr marL="55505" marR="55505" marT="27752" marB="2775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00B050"/>
                    </a:solidFill>
                  </a:tcPr>
                </a:tc>
                <a:tc>
                  <a:txBody>
                    <a:bodyPr/>
                    <a:lstStyle/>
                    <a:p>
                      <a:pPr algn="ctr" fontAlgn="base"/>
                      <a:r>
                        <a:rPr lang="en-GB" sz="900" b="1" i="0" u="none" strike="noStrike">
                          <a:solidFill>
                            <a:srgbClr val="0D0D0D"/>
                          </a:solidFill>
                          <a:effectLst/>
                          <a:latin typeface="system-ui"/>
                        </a:rPr>
                        <a:t>Vandalism and Theft:</a:t>
                      </a:r>
                      <a:r>
                        <a:rPr lang="en-GB" sz="900" b="0" i="0" u="none" strike="noStrike">
                          <a:solidFill>
                            <a:srgbClr val="0D0D0D"/>
                          </a:solidFill>
                          <a:effectLst/>
                          <a:latin typeface="system-ui"/>
                        </a:rPr>
                        <a:t> Unauthorized access, vandalism, or theft of CPV components.</a:t>
                      </a:r>
                      <a:r>
                        <a:rPr lang="en-GB" sz="900" b="0" i="0">
                          <a:solidFill>
                            <a:srgbClr val="000000"/>
                          </a:solidFill>
                          <a:effectLst/>
                          <a:latin typeface="system-ui"/>
                        </a:rPr>
                        <a:t>​</a:t>
                      </a:r>
                      <a:endParaRPr lang="en-GB" sz="900" b="0" i="0">
                        <a:solidFill>
                          <a:srgbClr val="000000"/>
                        </a:solidFill>
                        <a:effectLst/>
                      </a:endParaRPr>
                    </a:p>
                  </a:txBody>
                  <a:tcPr marL="55505" marR="55505" marT="27752" marB="2775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92D050"/>
                    </a:solidFill>
                  </a:tcPr>
                </a:tc>
                <a:tc>
                  <a:txBody>
                    <a:bodyPr/>
                    <a:lstStyle/>
                    <a:p>
                      <a:pPr algn="ctr" fontAlgn="base"/>
                      <a:r>
                        <a:rPr lang="en-GB" sz="900" b="1" i="0" u="none" strike="noStrike">
                          <a:solidFill>
                            <a:srgbClr val="0D0D0D"/>
                          </a:solidFill>
                          <a:effectLst/>
                          <a:latin typeface="system-ui"/>
                        </a:rPr>
                        <a:t>Mismatched Optics causing Uneven Sunlight Distribution: </a:t>
                      </a:r>
                      <a:r>
                        <a:rPr lang="en-GB" sz="900" b="0" i="0" u="none" strike="noStrike">
                          <a:solidFill>
                            <a:srgbClr val="0D0D0D"/>
                          </a:solidFill>
                          <a:effectLst/>
                          <a:latin typeface="system-ui"/>
                        </a:rPr>
                        <a:t>Unlikely with proper design and installation. Mismatched optics may result in uneven sunlight concentration, affecting overall energy production</a:t>
                      </a:r>
                      <a:r>
                        <a:rPr lang="en-GB" sz="900" b="0" i="0">
                          <a:solidFill>
                            <a:srgbClr val="000000"/>
                          </a:solidFill>
                          <a:effectLst/>
                          <a:latin typeface="system-ui"/>
                        </a:rPr>
                        <a:t>​</a:t>
                      </a:r>
                      <a:endParaRPr lang="en-GB" sz="900" b="0" i="0">
                        <a:solidFill>
                          <a:srgbClr val="000000"/>
                        </a:solidFill>
                        <a:effectLst/>
                      </a:endParaRPr>
                    </a:p>
                  </a:txBody>
                  <a:tcPr marL="55505" marR="55505" marT="27752" marB="2775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92D050"/>
                    </a:solidFill>
                  </a:tcPr>
                </a:tc>
                <a:tc>
                  <a:txBody>
                    <a:bodyPr/>
                    <a:lstStyle/>
                    <a:p>
                      <a:pPr algn="ctr" fontAlgn="base"/>
                      <a:r>
                        <a:rPr lang="en-GB" sz="900" b="1" i="0" u="none" strike="noStrike">
                          <a:solidFill>
                            <a:srgbClr val="0D0D0D"/>
                          </a:solidFill>
                          <a:effectLst/>
                          <a:latin typeface="system-ui"/>
                        </a:rPr>
                        <a:t>Temporary Voltage Fluctuations:</a:t>
                      </a:r>
                      <a:r>
                        <a:rPr lang="en-GB" sz="900" b="0" i="0" u="none" strike="noStrike">
                          <a:solidFill>
                            <a:srgbClr val="0D0D0D"/>
                          </a:solidFill>
                          <a:effectLst/>
                          <a:latin typeface="system-ui"/>
                        </a:rPr>
                        <a:t> Unlikely under normal operating conditions but can lead to potential damage to the solar panel's electrical components.</a:t>
                      </a:r>
                      <a:r>
                        <a:rPr lang="en-GB" sz="900" b="0" i="0">
                          <a:solidFill>
                            <a:srgbClr val="000000"/>
                          </a:solidFill>
                          <a:effectLst/>
                          <a:latin typeface="system-ui"/>
                        </a:rPr>
                        <a:t>​</a:t>
                      </a:r>
                      <a:endParaRPr lang="en-GB" sz="900" b="0" i="0">
                        <a:solidFill>
                          <a:srgbClr val="000000"/>
                        </a:solidFill>
                        <a:effectLst/>
                      </a:endParaRPr>
                    </a:p>
                  </a:txBody>
                  <a:tcPr marL="55505" marR="55505" marT="27752" marB="2775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00"/>
                    </a:solidFill>
                  </a:tcPr>
                </a:tc>
                <a:tc>
                  <a:txBody>
                    <a:bodyPr/>
                    <a:lstStyle/>
                    <a:p>
                      <a:pPr algn="ctr" fontAlgn="base"/>
                      <a:r>
                        <a:rPr lang="en-GB" sz="900" b="1" i="0" u="none" strike="noStrike">
                          <a:solidFill>
                            <a:srgbClr val="0D0D0D"/>
                          </a:solidFill>
                          <a:effectLst/>
                          <a:latin typeface="system-ui"/>
                        </a:rPr>
                        <a:t>Natural Disasters:</a:t>
                      </a:r>
                      <a:r>
                        <a:rPr lang="en-GB" sz="900" b="0" i="0" u="none" strike="noStrike">
                          <a:solidFill>
                            <a:srgbClr val="0D0D0D"/>
                          </a:solidFill>
                          <a:effectLst/>
                          <a:latin typeface="system-ui"/>
                        </a:rPr>
                        <a:t> Earthquakes, tsunamis, or other natural disasters may cause irreparable damage to the CPV system.</a:t>
                      </a:r>
                      <a:r>
                        <a:rPr lang="en-GB" sz="900" b="0" i="0">
                          <a:solidFill>
                            <a:srgbClr val="000000"/>
                          </a:solidFill>
                          <a:effectLst/>
                          <a:latin typeface="system-ui"/>
                        </a:rPr>
                        <a:t>​</a:t>
                      </a:r>
                      <a:endParaRPr lang="en-GB" sz="900" b="0" i="0">
                        <a:solidFill>
                          <a:srgbClr val="000000"/>
                        </a:solidFill>
                        <a:effectLst/>
                      </a:endParaRPr>
                    </a:p>
                  </a:txBody>
                  <a:tcPr marL="55505" marR="55505" marT="27752" marB="2775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3105228171"/>
                  </a:ext>
                </a:extLst>
              </a:tr>
              <a:tr h="1050058">
                <a:tc>
                  <a:txBody>
                    <a:bodyPr/>
                    <a:lstStyle/>
                    <a:p>
                      <a:pPr algn="ctr" fontAlgn="base"/>
                      <a:r>
                        <a:rPr lang="en-GB" sz="1100" b="0" i="0">
                          <a:solidFill>
                            <a:srgbClr val="000000"/>
                          </a:solidFill>
                          <a:effectLst/>
                          <a:latin typeface="Calibri"/>
                        </a:rPr>
                        <a:t>Very Unlikely</a:t>
                      </a:r>
                      <a:r>
                        <a:rPr lang="en-GB" sz="1100" b="0" i="0">
                          <a:solidFill>
                            <a:srgbClr val="808080"/>
                          </a:solidFill>
                          <a:effectLst/>
                          <a:latin typeface="Calibri"/>
                        </a:rPr>
                        <a:t>​</a:t>
                      </a:r>
                      <a:endParaRPr lang="en-GB" sz="1400" b="0" i="0">
                        <a:solidFill>
                          <a:srgbClr val="000000"/>
                        </a:solidFill>
                        <a:effectLst/>
                        <a:latin typeface="Calibri"/>
                      </a:endParaRPr>
                    </a:p>
                  </a:txBody>
                  <a:tcPr marL="55505" marR="55505" marT="27752" marB="2775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fontAlgn="base"/>
                      <a:r>
                        <a:rPr lang="en-GB" sz="900" b="1" i="0" u="none" strike="noStrike">
                          <a:solidFill>
                            <a:srgbClr val="0D0D0D"/>
                          </a:solidFill>
                          <a:effectLst/>
                          <a:latin typeface="system-ui"/>
                        </a:rPr>
                        <a:t>Non-Critical Electrical Malfunctions: </a:t>
                      </a:r>
                      <a:r>
                        <a:rPr lang="en-GB" sz="900" b="0" i="0" u="none" strike="noStrike">
                          <a:solidFill>
                            <a:srgbClr val="0D0D0D"/>
                          </a:solidFill>
                          <a:effectLst/>
                          <a:latin typeface="system-ui"/>
                        </a:rPr>
                        <a:t>Very Unlikely with reliable manufacturing and quality assurance. Non-critical electrical malfunctions that do not impact overall energy production have minimal consequences.</a:t>
                      </a:r>
                      <a:r>
                        <a:rPr lang="en-GB" sz="900" b="0" i="0">
                          <a:solidFill>
                            <a:srgbClr val="000000"/>
                          </a:solidFill>
                          <a:effectLst/>
                          <a:latin typeface="system-ui"/>
                        </a:rPr>
                        <a:t>​</a:t>
                      </a:r>
                      <a:endParaRPr lang="en-GB" sz="900" b="0" i="0">
                        <a:solidFill>
                          <a:srgbClr val="000000"/>
                        </a:solidFill>
                        <a:effectLst/>
                      </a:endParaRPr>
                    </a:p>
                  </a:txBody>
                  <a:tcPr marL="55505" marR="55505" marT="27752" marB="2775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00B050"/>
                    </a:solidFill>
                  </a:tcPr>
                </a:tc>
                <a:tc>
                  <a:txBody>
                    <a:bodyPr/>
                    <a:lstStyle/>
                    <a:p>
                      <a:pPr algn="ctr" fontAlgn="base"/>
                      <a:r>
                        <a:rPr lang="en-GB" sz="900" b="1" i="0" u="none" strike="noStrike">
                          <a:solidFill>
                            <a:srgbClr val="0D0D0D"/>
                          </a:solidFill>
                          <a:effectLst/>
                          <a:latin typeface="system-ui"/>
                        </a:rPr>
                        <a:t>Operational and Maintenance Risk:</a:t>
                      </a:r>
                      <a:r>
                        <a:rPr lang="en-GB" sz="900" b="0" i="0" u="none" strike="noStrike">
                          <a:solidFill>
                            <a:srgbClr val="0D0D0D"/>
                          </a:solidFill>
                          <a:effectLst/>
                          <a:latin typeface="system-ui"/>
                        </a:rPr>
                        <a:t> Insufficient training or lack of proper maintenance procedures may lead to operational issues.</a:t>
                      </a:r>
                      <a:r>
                        <a:rPr lang="en-GB" sz="900" b="0" i="0">
                          <a:solidFill>
                            <a:srgbClr val="000000"/>
                          </a:solidFill>
                          <a:effectLst/>
                          <a:latin typeface="system-ui"/>
                        </a:rPr>
                        <a:t>​</a:t>
                      </a:r>
                      <a:endParaRPr lang="en-GB" sz="900" b="0" i="0">
                        <a:solidFill>
                          <a:srgbClr val="000000"/>
                        </a:solidFill>
                        <a:effectLst/>
                      </a:endParaRPr>
                    </a:p>
                  </a:txBody>
                  <a:tcPr marL="55505" marR="55505" marT="27752" marB="2775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00B050"/>
                    </a:solidFill>
                  </a:tcPr>
                </a:tc>
                <a:tc>
                  <a:txBody>
                    <a:bodyPr/>
                    <a:lstStyle/>
                    <a:p>
                      <a:pPr algn="ctr" fontAlgn="base"/>
                      <a:r>
                        <a:rPr lang="en-GB" sz="900" b="1" i="0" u="none" strike="noStrike">
                          <a:solidFill>
                            <a:srgbClr val="0D0D0D"/>
                          </a:solidFill>
                          <a:effectLst/>
                          <a:latin typeface="system-ui"/>
                        </a:rPr>
                        <a:t>Unexpected Technical Failures: </a:t>
                      </a:r>
                      <a:r>
                        <a:rPr lang="en-GB" sz="900" b="0" i="0" u="none" strike="noStrike">
                          <a:solidFill>
                            <a:srgbClr val="0D0D0D"/>
                          </a:solidFill>
                          <a:effectLst/>
                          <a:latin typeface="system-ui"/>
                        </a:rPr>
                        <a:t>Unexpected technical failures in the CPV cells or electrical components..</a:t>
                      </a:r>
                      <a:r>
                        <a:rPr lang="en-GB" sz="900" b="0" i="0">
                          <a:solidFill>
                            <a:srgbClr val="000000"/>
                          </a:solidFill>
                          <a:effectLst/>
                          <a:latin typeface="system-ui"/>
                        </a:rPr>
                        <a:t>​</a:t>
                      </a:r>
                      <a:endParaRPr lang="en-GB" sz="900" b="0" i="0">
                        <a:solidFill>
                          <a:srgbClr val="000000"/>
                        </a:solidFill>
                        <a:effectLst/>
                      </a:endParaRPr>
                    </a:p>
                  </a:txBody>
                  <a:tcPr marL="55505" marR="55505" marT="27752" marB="2775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92D050"/>
                    </a:solidFill>
                  </a:tcPr>
                </a:tc>
                <a:tc>
                  <a:txBody>
                    <a:bodyPr/>
                    <a:lstStyle/>
                    <a:p>
                      <a:pPr algn="ctr" fontAlgn="base"/>
                      <a:r>
                        <a:rPr lang="en-GB" sz="900" b="1" i="0" u="none" strike="noStrike">
                          <a:solidFill>
                            <a:srgbClr val="0D0D0D"/>
                          </a:solidFill>
                          <a:effectLst/>
                          <a:latin typeface="system-ui"/>
                        </a:rPr>
                        <a:t>Cooling System Malfunction:</a:t>
                      </a:r>
                      <a:r>
                        <a:rPr lang="en-GB" sz="900" b="0" i="0" u="none" strike="noStrike">
                          <a:solidFill>
                            <a:srgbClr val="0D0D0D"/>
                          </a:solidFill>
                          <a:effectLst/>
                          <a:latin typeface="system-ui"/>
                        </a:rPr>
                        <a:t> Failure of the cooling system may result in overheating, reducing the efficiency of the CPV cells.</a:t>
                      </a:r>
                      <a:r>
                        <a:rPr lang="en-GB" sz="900" b="0" i="0">
                          <a:solidFill>
                            <a:srgbClr val="000000"/>
                          </a:solidFill>
                          <a:effectLst/>
                          <a:latin typeface="system-ui"/>
                        </a:rPr>
                        <a:t>​</a:t>
                      </a:r>
                      <a:endParaRPr lang="en-GB" sz="900" b="0" i="0">
                        <a:solidFill>
                          <a:srgbClr val="000000"/>
                        </a:solidFill>
                        <a:effectLst/>
                      </a:endParaRPr>
                    </a:p>
                  </a:txBody>
                  <a:tcPr marL="55505" marR="55505" marT="27752" marB="2775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00"/>
                    </a:solidFill>
                  </a:tcPr>
                </a:tc>
                <a:tc>
                  <a:txBody>
                    <a:bodyPr/>
                    <a:lstStyle/>
                    <a:p>
                      <a:pPr algn="ctr" fontAlgn="base"/>
                      <a:r>
                        <a:rPr lang="en-GB" sz="900" b="1" i="0" u="none" strike="noStrike">
                          <a:solidFill>
                            <a:srgbClr val="0D0D0D"/>
                          </a:solidFill>
                          <a:effectLst/>
                          <a:latin typeface="system-ui"/>
                        </a:rPr>
                        <a:t>Microscopic Material Defects: </a:t>
                      </a:r>
                      <a:r>
                        <a:rPr lang="en-GB" sz="900" b="0" i="0" u="none" strike="noStrike">
                          <a:solidFill>
                            <a:srgbClr val="0D0D0D"/>
                          </a:solidFill>
                          <a:effectLst/>
                          <a:latin typeface="system-ui"/>
                        </a:rPr>
                        <a:t>Very Unlikely due to rigorous quality control. Defects may compromise the structural integrity of the solar panel, leading to potential catastrophic failure.</a:t>
                      </a:r>
                      <a:r>
                        <a:rPr lang="en-GB" sz="900" b="0" i="0">
                          <a:solidFill>
                            <a:srgbClr val="000000"/>
                          </a:solidFill>
                          <a:effectLst/>
                          <a:latin typeface="Calibri" panose="020F0502020204030204" pitchFamily="34" charset="0"/>
                        </a:rPr>
                        <a:t> </a:t>
                      </a:r>
                      <a:r>
                        <a:rPr lang="en-GB" sz="900" b="0" i="0">
                          <a:solidFill>
                            <a:srgbClr val="808080"/>
                          </a:solidFill>
                          <a:effectLst/>
                          <a:latin typeface="Calibri" panose="020F0502020204030204" pitchFamily="34" charset="0"/>
                        </a:rPr>
                        <a:t>​</a:t>
                      </a:r>
                      <a:endParaRPr lang="en-GB" sz="900" b="0" i="0">
                        <a:solidFill>
                          <a:srgbClr val="000000"/>
                        </a:solidFill>
                        <a:effectLst/>
                      </a:endParaRPr>
                    </a:p>
                  </a:txBody>
                  <a:tcPr marL="55505" marR="55505" marT="27752" marB="2775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610877073"/>
                  </a:ext>
                </a:extLst>
              </a:tr>
            </a:tbl>
          </a:graphicData>
        </a:graphic>
      </p:graphicFrame>
    </p:spTree>
    <p:extLst>
      <p:ext uri="{BB962C8B-B14F-4D97-AF65-F5344CB8AC3E}">
        <p14:creationId xmlns:p14="http://schemas.microsoft.com/office/powerpoint/2010/main" val="11481608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0AF4163-98B8-BA1F-853C-D4DA13974331}"/>
              </a:ext>
            </a:extLst>
          </p:cNvPr>
          <p:cNvSpPr/>
          <p:nvPr/>
        </p:nvSpPr>
        <p:spPr>
          <a:xfrm>
            <a:off x="-38400" y="384629"/>
            <a:ext cx="4803854" cy="718458"/>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itle 6">
            <a:extLst>
              <a:ext uri="{FF2B5EF4-FFF2-40B4-BE49-F238E27FC236}">
                <a16:creationId xmlns:a16="http://schemas.microsoft.com/office/drawing/2014/main" id="{0800ABF3-EA15-3414-A0D9-5BEB72C7A3B1}"/>
              </a:ext>
            </a:extLst>
          </p:cNvPr>
          <p:cNvSpPr>
            <a:spLocks noGrp="1"/>
          </p:cNvSpPr>
          <p:nvPr>
            <p:ph type="title"/>
          </p:nvPr>
        </p:nvSpPr>
        <p:spPr>
          <a:xfrm>
            <a:off x="108857" y="228374"/>
            <a:ext cx="4721909" cy="1064028"/>
          </a:xfrm>
        </p:spPr>
        <p:txBody>
          <a:bodyPr>
            <a:noAutofit/>
          </a:bodyPr>
          <a:lstStyle/>
          <a:p>
            <a:pPr algn="ctr"/>
            <a:r>
              <a:rPr lang="en-GB" sz="4000" b="1">
                <a:effectLst>
                  <a:outerShdw blurRad="38100" dist="38100" dir="2700000" algn="tl">
                    <a:srgbClr val="000000">
                      <a:alpha val="43137"/>
                    </a:srgbClr>
                  </a:outerShdw>
                </a:effectLst>
              </a:rPr>
              <a:t>SECURITY                        MANAGEMENT</a:t>
            </a:r>
          </a:p>
        </p:txBody>
      </p:sp>
      <p:sp>
        <p:nvSpPr>
          <p:cNvPr id="3" name="Content Placeholder 2">
            <a:extLst>
              <a:ext uri="{FF2B5EF4-FFF2-40B4-BE49-F238E27FC236}">
                <a16:creationId xmlns:a16="http://schemas.microsoft.com/office/drawing/2014/main" id="{10317E97-5B35-08B1-58DC-F3A8D78566F4}"/>
              </a:ext>
            </a:extLst>
          </p:cNvPr>
          <p:cNvSpPr>
            <a:spLocks noGrp="1"/>
          </p:cNvSpPr>
          <p:nvPr>
            <p:ph idx="1"/>
          </p:nvPr>
        </p:nvSpPr>
        <p:spPr/>
        <p:txBody>
          <a:bodyPr/>
          <a:lstStyle/>
          <a:p>
            <a:endParaRPr lang="en-US"/>
          </a:p>
        </p:txBody>
      </p:sp>
      <p:graphicFrame>
        <p:nvGraphicFramePr>
          <p:cNvPr id="5" name="Content Placeholder 3">
            <a:extLst>
              <a:ext uri="{FF2B5EF4-FFF2-40B4-BE49-F238E27FC236}">
                <a16:creationId xmlns:a16="http://schemas.microsoft.com/office/drawing/2014/main" id="{61C2F1D3-0A67-9D55-F03F-5301834A76D3}"/>
              </a:ext>
            </a:extLst>
          </p:cNvPr>
          <p:cNvGraphicFramePr>
            <a:graphicFrameLocks/>
          </p:cNvGraphicFramePr>
          <p:nvPr/>
        </p:nvGraphicFramePr>
        <p:xfrm>
          <a:off x="470025" y="1292402"/>
          <a:ext cx="11456505" cy="5423479"/>
        </p:xfrm>
        <a:graphic>
          <a:graphicData uri="http://schemas.openxmlformats.org/drawingml/2006/table">
            <a:tbl>
              <a:tblPr firstRow="1" bandRow="1">
                <a:tableStyleId>{69012ECD-51FC-41F1-AA8D-1B2483CD663E}</a:tableStyleId>
              </a:tblPr>
              <a:tblGrid>
                <a:gridCol w="4240402">
                  <a:extLst>
                    <a:ext uri="{9D8B030D-6E8A-4147-A177-3AD203B41FA5}">
                      <a16:colId xmlns:a16="http://schemas.microsoft.com/office/drawing/2014/main" val="861222738"/>
                    </a:ext>
                  </a:extLst>
                </a:gridCol>
                <a:gridCol w="1354669">
                  <a:extLst>
                    <a:ext uri="{9D8B030D-6E8A-4147-A177-3AD203B41FA5}">
                      <a16:colId xmlns:a16="http://schemas.microsoft.com/office/drawing/2014/main" val="3987861148"/>
                    </a:ext>
                  </a:extLst>
                </a:gridCol>
                <a:gridCol w="1248120">
                  <a:extLst>
                    <a:ext uri="{9D8B030D-6E8A-4147-A177-3AD203B41FA5}">
                      <a16:colId xmlns:a16="http://schemas.microsoft.com/office/drawing/2014/main" val="1973874855"/>
                    </a:ext>
                  </a:extLst>
                </a:gridCol>
                <a:gridCol w="4613314">
                  <a:extLst>
                    <a:ext uri="{9D8B030D-6E8A-4147-A177-3AD203B41FA5}">
                      <a16:colId xmlns:a16="http://schemas.microsoft.com/office/drawing/2014/main" val="2986256933"/>
                    </a:ext>
                  </a:extLst>
                </a:gridCol>
              </a:tblGrid>
              <a:tr h="335518">
                <a:tc>
                  <a:txBody>
                    <a:bodyPr/>
                    <a:lstStyle/>
                    <a:p>
                      <a:r>
                        <a:rPr lang="en-US" sz="1600"/>
                        <a:t>Risks</a:t>
                      </a:r>
                    </a:p>
                  </a:txBody>
                  <a:tcPr>
                    <a:lnR w="28575">
                      <a:solidFill>
                        <a:schemeClr val="tx1"/>
                      </a:solidFill>
                    </a:lnR>
                    <a:lnB w="0">
                      <a:noFill/>
                    </a:lnB>
                    <a:solidFill>
                      <a:schemeClr val="accent1"/>
                    </a:solidFill>
                  </a:tcPr>
                </a:tc>
                <a:tc>
                  <a:txBody>
                    <a:bodyPr/>
                    <a:lstStyle/>
                    <a:p>
                      <a:r>
                        <a:rPr lang="en-US" sz="1600"/>
                        <a:t>Severity</a:t>
                      </a:r>
                    </a:p>
                  </a:txBody>
                  <a:tcPr>
                    <a:lnL w="28575">
                      <a:solidFill>
                        <a:schemeClr val="tx1"/>
                      </a:solidFill>
                    </a:lnL>
                    <a:lnR w="28575">
                      <a:solidFill>
                        <a:schemeClr val="tx1"/>
                      </a:solidFill>
                    </a:lnR>
                    <a:lnB w="0">
                      <a:noFill/>
                    </a:lnB>
                    <a:solidFill>
                      <a:schemeClr val="accent1"/>
                    </a:solidFill>
                  </a:tcPr>
                </a:tc>
                <a:tc>
                  <a:txBody>
                    <a:bodyPr/>
                    <a:lstStyle/>
                    <a:p>
                      <a:r>
                        <a:rPr lang="en-US" sz="1600"/>
                        <a:t>Likelihood</a:t>
                      </a:r>
                    </a:p>
                  </a:txBody>
                  <a:tcPr>
                    <a:lnL w="28575">
                      <a:solidFill>
                        <a:schemeClr val="tx1"/>
                      </a:solidFill>
                    </a:lnL>
                    <a:lnR w="28575">
                      <a:solidFill>
                        <a:schemeClr val="tx1"/>
                      </a:solidFill>
                    </a:lnR>
                    <a:lnB w="0">
                      <a:noFill/>
                    </a:lnB>
                    <a:solidFill>
                      <a:schemeClr val="accent1"/>
                    </a:solidFill>
                  </a:tcPr>
                </a:tc>
                <a:tc>
                  <a:txBody>
                    <a:bodyPr/>
                    <a:lstStyle/>
                    <a:p>
                      <a:r>
                        <a:rPr lang="en-US" sz="1600"/>
                        <a:t>Mitigation</a:t>
                      </a:r>
                    </a:p>
                  </a:txBody>
                  <a:tcPr>
                    <a:lnL w="28575">
                      <a:solidFill>
                        <a:schemeClr val="tx1"/>
                      </a:solidFill>
                    </a:lnL>
                    <a:lnB w="0">
                      <a:noFill/>
                    </a:lnB>
                    <a:solidFill>
                      <a:schemeClr val="accent1"/>
                    </a:solidFill>
                  </a:tcPr>
                </a:tc>
                <a:extLst>
                  <a:ext uri="{0D108BD9-81ED-4DB2-BD59-A6C34878D82A}">
                    <a16:rowId xmlns:a16="http://schemas.microsoft.com/office/drawing/2014/main" val="2009524038"/>
                  </a:ext>
                </a:extLst>
              </a:tr>
              <a:tr h="1037318">
                <a:tc>
                  <a:txBody>
                    <a:bodyPr/>
                    <a:lstStyle/>
                    <a:p>
                      <a:r>
                        <a:rPr lang="en-US" sz="1600" b="1"/>
                        <a:t>Physical security breach:</a:t>
                      </a:r>
                      <a:endParaRPr lang="en-US" sz="1600"/>
                    </a:p>
                    <a:p>
                      <a:pPr marL="285750" lvl="0" indent="-285750">
                        <a:buFont typeface="Arial"/>
                        <a:buChar char="•"/>
                      </a:pPr>
                      <a:r>
                        <a:rPr lang="en-US" sz="1600"/>
                        <a:t>Unauthorised access to Panels</a:t>
                      </a: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lang="en-US" sz="1600" u="none" strike="noStrike" noProof="0"/>
                        <a:t>Theft &amp; Vandalism of components</a:t>
                      </a: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lang="en-US" sz="1600" u="none" strike="noStrike" noProof="0"/>
                        <a:t>Wildlife interference</a:t>
                      </a:r>
                    </a:p>
                  </a:txBody>
                  <a:tcPr>
                    <a:lnR w="19050">
                      <a:solidFill>
                        <a:schemeClr val="tx1"/>
                      </a:solidFill>
                    </a:lnR>
                    <a:lnT w="0">
                      <a:noFill/>
                    </a:lnT>
                    <a:lnB w="0">
                      <a:noFill/>
                    </a:lnB>
                    <a:solidFill>
                      <a:schemeClr val="tx2">
                        <a:lumMod val="10000"/>
                        <a:lumOff val="90000"/>
                      </a:schemeClr>
                    </a:solidFill>
                  </a:tcPr>
                </a:tc>
                <a:tc>
                  <a:txBody>
                    <a:bodyPr/>
                    <a:lstStyle/>
                    <a:p>
                      <a:pPr algn="ctr"/>
                      <a:r>
                        <a:rPr lang="en-US" sz="1600" b="1">
                          <a:solidFill>
                            <a:srgbClr val="FF0000"/>
                          </a:solidFill>
                        </a:rPr>
                        <a:t>High</a:t>
                      </a:r>
                    </a:p>
                  </a:txBody>
                  <a:tcPr>
                    <a:lnL w="19050">
                      <a:solidFill>
                        <a:schemeClr val="tx1"/>
                      </a:solidFill>
                    </a:lnL>
                    <a:lnR w="19050">
                      <a:solidFill>
                        <a:schemeClr val="tx1"/>
                      </a:solidFill>
                    </a:lnR>
                    <a:lnT w="0">
                      <a:noFill/>
                    </a:lnT>
                    <a:lnB w="0">
                      <a:noFill/>
                    </a:lnB>
                    <a:solidFill>
                      <a:schemeClr val="tx2">
                        <a:lumMod val="10000"/>
                        <a:lumOff val="90000"/>
                      </a:schemeClr>
                    </a:solidFill>
                  </a:tcPr>
                </a:tc>
                <a:tc>
                  <a:txBody>
                    <a:bodyPr/>
                    <a:lstStyle/>
                    <a:p>
                      <a:pPr algn="ctr"/>
                      <a:r>
                        <a:rPr lang="en-US" sz="1600" b="1">
                          <a:solidFill>
                            <a:srgbClr val="00B050"/>
                          </a:solidFill>
                        </a:rPr>
                        <a:t>Low</a:t>
                      </a:r>
                    </a:p>
                  </a:txBody>
                  <a:tcPr>
                    <a:lnL w="19050">
                      <a:solidFill>
                        <a:schemeClr val="tx1"/>
                      </a:solidFill>
                    </a:lnL>
                    <a:lnR w="19050">
                      <a:solidFill>
                        <a:schemeClr val="tx1"/>
                      </a:solidFill>
                    </a:lnR>
                    <a:lnT w="0">
                      <a:noFill/>
                    </a:lnT>
                    <a:lnB w="0">
                      <a:noFill/>
                    </a:lnB>
                    <a:solidFill>
                      <a:schemeClr val="tx2">
                        <a:lumMod val="10000"/>
                        <a:lumOff val="90000"/>
                      </a:schemeClr>
                    </a:solidFill>
                  </a:tcPr>
                </a:tc>
                <a:tc>
                  <a:txBody>
                    <a:bodyPr/>
                    <a:lstStyle/>
                    <a:p>
                      <a:pPr marL="285750" lvl="0" indent="-285750">
                        <a:buFont typeface="Arial"/>
                        <a:buChar char="•"/>
                      </a:pPr>
                      <a:r>
                        <a:rPr lang="en-US" sz="1600" u="none" strike="noStrike" noProof="0"/>
                        <a:t>Surveillance cameras</a:t>
                      </a:r>
                      <a:endParaRPr lang="en-US"/>
                    </a:p>
                    <a:p>
                      <a:pPr marL="285750" lvl="0" indent="-285750">
                        <a:buFont typeface="Arial"/>
                        <a:buChar char="•"/>
                      </a:pPr>
                      <a:r>
                        <a:rPr lang="en-US" sz="1600" u="none" strike="noStrike" noProof="0"/>
                        <a:t>Security fencings on enclosure</a:t>
                      </a:r>
                    </a:p>
                    <a:p>
                      <a:pPr marL="285750" lvl="0" indent="-285750">
                        <a:buFont typeface="Arial"/>
                        <a:buChar char="•"/>
                      </a:pPr>
                      <a:r>
                        <a:rPr lang="en-US" sz="1600" u="none" strike="noStrike" noProof="0"/>
                        <a:t>Access control</a:t>
                      </a:r>
                    </a:p>
                    <a:p>
                      <a:pPr marL="285750" lvl="0" indent="-285750">
                        <a:buFont typeface="Arial"/>
                        <a:buChar char="•"/>
                      </a:pPr>
                      <a:r>
                        <a:rPr lang="en-US" sz="1600" u="none" strike="noStrike" noProof="0"/>
                        <a:t>Wildlife deterrents</a:t>
                      </a:r>
                      <a:endParaRPr lang="en-US"/>
                    </a:p>
                  </a:txBody>
                  <a:tcPr>
                    <a:lnL w="19050">
                      <a:solidFill>
                        <a:schemeClr val="tx1"/>
                      </a:solidFill>
                    </a:lnL>
                    <a:lnT w="0">
                      <a:noFill/>
                    </a:lnT>
                    <a:lnB w="0">
                      <a:noFill/>
                    </a:lnB>
                    <a:solidFill>
                      <a:schemeClr val="tx2">
                        <a:lumMod val="10000"/>
                        <a:lumOff val="90000"/>
                      </a:schemeClr>
                    </a:solidFill>
                  </a:tcPr>
                </a:tc>
                <a:extLst>
                  <a:ext uri="{0D108BD9-81ED-4DB2-BD59-A6C34878D82A}">
                    <a16:rowId xmlns:a16="http://schemas.microsoft.com/office/drawing/2014/main" val="4275250886"/>
                  </a:ext>
                </a:extLst>
              </a:tr>
              <a:tr h="1623070">
                <a:tc>
                  <a:txBody>
                    <a:bodyPr/>
                    <a:lstStyle/>
                    <a:p>
                      <a:pPr marL="0" lvl="0" indent="0">
                        <a:buFont typeface="Arial"/>
                        <a:buNone/>
                      </a:pPr>
                      <a:r>
                        <a:rPr lang="en-US" sz="1600" b="1" u="none" strike="noStrike" noProof="0"/>
                        <a:t>Technical Failures : </a:t>
                      </a:r>
                    </a:p>
                    <a:p>
                      <a:pPr marL="285750" lvl="0" indent="-285750">
                        <a:buFont typeface="Arial" panose="020B0604020202020204" pitchFamily="34" charset="0"/>
                        <a:buChar char="•"/>
                      </a:pPr>
                      <a:r>
                        <a:rPr lang="en-US" sz="1600" b="0" u="none" strike="noStrike" noProof="0"/>
                        <a:t>Damage of MJ Cells due to overheating </a:t>
                      </a:r>
                    </a:p>
                    <a:p>
                      <a:pPr marL="285750" lvl="0" indent="-285750">
                        <a:buFont typeface="Arial" panose="020B0604020202020204" pitchFamily="34" charset="0"/>
                        <a:buChar char="•"/>
                      </a:pPr>
                      <a:r>
                        <a:rPr lang="en-US" sz="1600" b="0" u="none" strike="noStrike" noProof="0"/>
                        <a:t>Panels degradation </a:t>
                      </a:r>
                    </a:p>
                    <a:p>
                      <a:pPr marL="285750" lvl="0" indent="-285750">
                        <a:buFont typeface="Arial" panose="020B0604020202020204" pitchFamily="34" charset="0"/>
                        <a:buChar char="•"/>
                      </a:pPr>
                      <a:r>
                        <a:rPr lang="en-US" sz="1600" b="0" u="none" strike="noStrike" noProof="0"/>
                        <a:t>Corrosion of components</a:t>
                      </a:r>
                    </a:p>
                    <a:p>
                      <a:pPr marL="285750" lvl="0" indent="-285750">
                        <a:buFont typeface="Arial" panose="020B0604020202020204" pitchFamily="34" charset="0"/>
                        <a:buChar char="•"/>
                      </a:pPr>
                      <a:r>
                        <a:rPr lang="en-US" sz="1600" b="0" u="none" strike="noStrike" noProof="0"/>
                        <a:t>Electrical system failures</a:t>
                      </a:r>
                    </a:p>
                    <a:p>
                      <a:pPr marL="285750" lvl="0" indent="-285750">
                        <a:buFont typeface="Arial" panose="020B0604020202020204" pitchFamily="34" charset="0"/>
                        <a:buChar char="•"/>
                      </a:pPr>
                      <a:endParaRPr lang="en-US" sz="1600" b="0" u="none" strike="noStrike" noProof="0"/>
                    </a:p>
                    <a:p>
                      <a:pPr marL="285750" lvl="0" indent="-285750">
                        <a:buFont typeface="Arial" panose="020B0604020202020204" pitchFamily="34" charset="0"/>
                        <a:buChar char="•"/>
                      </a:pPr>
                      <a:endParaRPr lang="en-US" b="0"/>
                    </a:p>
                  </a:txBody>
                  <a:tcPr>
                    <a:lnR w="19050">
                      <a:solidFill>
                        <a:schemeClr val="tx1"/>
                      </a:solidFill>
                    </a:lnR>
                    <a:lnT w="0">
                      <a:noFill/>
                    </a:lnT>
                    <a:lnB w="0">
                      <a:noFill/>
                    </a:lnB>
                    <a:solidFill>
                      <a:schemeClr val="tx2">
                        <a:lumMod val="10000"/>
                        <a:lumOff val="90000"/>
                      </a:schemeClr>
                    </a:solidFill>
                  </a:tcPr>
                </a:tc>
                <a:tc>
                  <a:txBody>
                    <a:bodyPr/>
                    <a:lstStyle/>
                    <a:p>
                      <a:pPr algn="ctr"/>
                      <a:r>
                        <a:rPr lang="en-US" sz="1600" b="1">
                          <a:solidFill>
                            <a:srgbClr val="C00000"/>
                          </a:solidFill>
                        </a:rPr>
                        <a:t>Very High</a:t>
                      </a:r>
                    </a:p>
                  </a:txBody>
                  <a:tcPr>
                    <a:lnL w="19050">
                      <a:solidFill>
                        <a:schemeClr val="tx1"/>
                      </a:solidFill>
                    </a:lnL>
                    <a:lnR w="19050">
                      <a:solidFill>
                        <a:schemeClr val="tx1"/>
                      </a:solidFill>
                    </a:lnR>
                    <a:lnT w="0">
                      <a:noFill/>
                    </a:lnT>
                    <a:lnB w="0">
                      <a:noFill/>
                    </a:lnB>
                    <a:solidFill>
                      <a:schemeClr val="tx2">
                        <a:lumMod val="10000"/>
                        <a:lumOff val="90000"/>
                      </a:schemeClr>
                    </a:solidFill>
                  </a:tcPr>
                </a:tc>
                <a:tc>
                  <a:txBody>
                    <a:bodyPr/>
                    <a:lstStyle/>
                    <a:p>
                      <a:pPr algn="ctr"/>
                      <a:r>
                        <a:rPr lang="en-US" sz="1600" b="1">
                          <a:solidFill>
                            <a:srgbClr val="FF0000"/>
                          </a:solidFill>
                        </a:rPr>
                        <a:t>High</a:t>
                      </a:r>
                    </a:p>
                  </a:txBody>
                  <a:tcPr>
                    <a:lnL w="19050">
                      <a:solidFill>
                        <a:schemeClr val="tx1"/>
                      </a:solidFill>
                    </a:lnL>
                    <a:lnR w="19050">
                      <a:solidFill>
                        <a:schemeClr val="tx1"/>
                      </a:solidFill>
                    </a:lnR>
                    <a:lnT w="0">
                      <a:noFill/>
                    </a:lnT>
                    <a:lnB w="0">
                      <a:noFill/>
                    </a:lnB>
                    <a:solidFill>
                      <a:schemeClr val="tx2">
                        <a:lumMod val="10000"/>
                        <a:lumOff val="90000"/>
                      </a:schemeClr>
                    </a:solidFill>
                  </a:tcPr>
                </a:tc>
                <a:tc>
                  <a:txBody>
                    <a:bodyPr/>
                    <a:lstStyle/>
                    <a:p>
                      <a:pPr marL="285750" lvl="0" indent="-285750">
                        <a:buFont typeface="Arial" panose="020B0604020202020204" pitchFamily="34" charset="0"/>
                        <a:buChar char="•"/>
                      </a:pPr>
                      <a:r>
                        <a:rPr lang="en-US" sz="1600"/>
                        <a:t>Regular maintenance and inspection</a:t>
                      </a:r>
                    </a:p>
                    <a:p>
                      <a:pPr marL="285750" lvl="0" indent="-285750">
                        <a:buFont typeface="Arial" panose="020B0604020202020204" pitchFamily="34" charset="0"/>
                        <a:buChar char="•"/>
                      </a:pPr>
                      <a:r>
                        <a:rPr lang="en-US" sz="1600"/>
                        <a:t>Select suitable material that matches respective criteria's, e.g. corrosion resistance for support structures , thermal tolerance for reflectors/lens/cells.</a:t>
                      </a:r>
                    </a:p>
                    <a:p>
                      <a:pPr marL="285750" lvl="0" indent="-285750">
                        <a:buFont typeface="Arial" panose="020B0604020202020204" pitchFamily="34" charset="0"/>
                        <a:buChar char="•"/>
                      </a:pPr>
                      <a:r>
                        <a:rPr lang="en-US" sz="1600"/>
                        <a:t>Implement fail-safe &amp; fault detecting solutions</a:t>
                      </a:r>
                    </a:p>
                  </a:txBody>
                  <a:tcPr>
                    <a:lnL w="19050">
                      <a:solidFill>
                        <a:schemeClr val="tx1"/>
                      </a:solidFill>
                    </a:lnL>
                    <a:lnT w="0">
                      <a:noFill/>
                    </a:lnT>
                    <a:lnB w="0">
                      <a:noFill/>
                    </a:lnB>
                    <a:solidFill>
                      <a:schemeClr val="tx2">
                        <a:lumMod val="10000"/>
                        <a:lumOff val="90000"/>
                      </a:schemeClr>
                    </a:solidFill>
                  </a:tcPr>
                </a:tc>
                <a:extLst>
                  <a:ext uri="{0D108BD9-81ED-4DB2-BD59-A6C34878D82A}">
                    <a16:rowId xmlns:a16="http://schemas.microsoft.com/office/drawing/2014/main" val="2582466813"/>
                  </a:ext>
                </a:extLst>
              </a:tr>
              <a:tr h="965185">
                <a:tc>
                  <a:txBody>
                    <a:bodyPr/>
                    <a:lstStyle/>
                    <a:p>
                      <a:r>
                        <a:rPr lang="en-US" sz="1600" b="1"/>
                        <a:t>Extreme weather conditions:</a:t>
                      </a:r>
                    </a:p>
                    <a:p>
                      <a:pPr marL="285750" indent="-285750">
                        <a:buFont typeface="Arial" panose="020B0604020202020204" pitchFamily="34" charset="0"/>
                        <a:buChar char="•"/>
                      </a:pPr>
                      <a:r>
                        <a:rPr lang="en-US" sz="1600" b="0"/>
                        <a:t>High Temperatures</a:t>
                      </a:r>
                    </a:p>
                    <a:p>
                      <a:pPr marL="285750" indent="-285750">
                        <a:buFont typeface="Arial" panose="020B0604020202020204" pitchFamily="34" charset="0"/>
                        <a:buChar char="•"/>
                      </a:pPr>
                      <a:r>
                        <a:rPr lang="en-US" sz="1600" b="0"/>
                        <a:t>Heavy rainfall</a:t>
                      </a:r>
                    </a:p>
                    <a:p>
                      <a:pPr marL="285750" indent="-285750">
                        <a:buFont typeface="Arial" panose="020B0604020202020204" pitchFamily="34" charset="0"/>
                        <a:buChar char="•"/>
                      </a:pPr>
                      <a:r>
                        <a:rPr lang="en-US" sz="1600" b="0"/>
                        <a:t>Snowfall accumulation </a:t>
                      </a:r>
                    </a:p>
                  </a:txBody>
                  <a:tcPr>
                    <a:lnR w="19050">
                      <a:solidFill>
                        <a:schemeClr val="tx1"/>
                      </a:solidFill>
                    </a:lnR>
                    <a:lnT w="0">
                      <a:noFill/>
                    </a:lnT>
                    <a:lnB w="0">
                      <a:noFill/>
                    </a:lnB>
                    <a:solidFill>
                      <a:schemeClr val="tx2">
                        <a:lumMod val="10000"/>
                        <a:lumOff val="90000"/>
                      </a:schemeClr>
                    </a:solidFill>
                  </a:tcPr>
                </a:tc>
                <a:tc>
                  <a:txBody>
                    <a:bodyPr/>
                    <a:lstStyle/>
                    <a:p>
                      <a:pPr algn="ctr"/>
                      <a:r>
                        <a:rPr lang="en-US" sz="1600" b="1">
                          <a:solidFill>
                            <a:schemeClr val="accent2"/>
                          </a:solidFill>
                        </a:rPr>
                        <a:t>Moderate</a:t>
                      </a:r>
                    </a:p>
                  </a:txBody>
                  <a:tcPr>
                    <a:lnL w="19050">
                      <a:solidFill>
                        <a:schemeClr val="tx1"/>
                      </a:solidFill>
                    </a:lnL>
                    <a:lnR w="19050">
                      <a:solidFill>
                        <a:schemeClr val="tx1"/>
                      </a:solidFill>
                    </a:lnR>
                    <a:lnT w="0">
                      <a:noFill/>
                    </a:lnT>
                    <a:lnB w="0">
                      <a:noFill/>
                    </a:lnB>
                    <a:solidFill>
                      <a:schemeClr val="tx2">
                        <a:lumMod val="10000"/>
                        <a:lumOff val="90000"/>
                      </a:schemeClr>
                    </a:solidFill>
                  </a:tcPr>
                </a:tc>
                <a:tc>
                  <a:txBody>
                    <a:bodyPr/>
                    <a:lstStyle/>
                    <a:p>
                      <a:pPr algn="ctr"/>
                      <a:r>
                        <a:rPr lang="en-US" sz="1600" b="1">
                          <a:solidFill>
                            <a:schemeClr val="accent2"/>
                          </a:solidFill>
                        </a:rPr>
                        <a:t>Moderate</a:t>
                      </a:r>
                    </a:p>
                  </a:txBody>
                  <a:tcPr>
                    <a:lnL w="19050">
                      <a:solidFill>
                        <a:schemeClr val="tx1"/>
                      </a:solidFill>
                    </a:lnL>
                    <a:lnR w="19050">
                      <a:solidFill>
                        <a:schemeClr val="tx1"/>
                      </a:solidFill>
                    </a:lnR>
                    <a:lnT w="0">
                      <a:noFill/>
                    </a:lnT>
                    <a:lnB w="0">
                      <a:noFill/>
                    </a:lnB>
                    <a:solidFill>
                      <a:schemeClr val="tx2">
                        <a:lumMod val="10000"/>
                        <a:lumOff val="90000"/>
                      </a:schemeClr>
                    </a:solidFill>
                  </a:tcPr>
                </a:tc>
                <a:tc>
                  <a:txBody>
                    <a:bodyPr/>
                    <a:lstStyle/>
                    <a:p>
                      <a:pPr marL="285750" indent="-285750">
                        <a:buFont typeface="Arial"/>
                        <a:buChar char="•"/>
                      </a:pPr>
                      <a:r>
                        <a:rPr lang="en-US" sz="1600"/>
                        <a:t>Ensure watertight seals on panel closings and electrical enclosures</a:t>
                      </a:r>
                      <a:endParaRPr lang="en-US"/>
                    </a:p>
                    <a:p>
                      <a:pPr marL="285750" lvl="0" indent="-285750">
                        <a:buFont typeface="Arial"/>
                        <a:buChar char="•"/>
                      </a:pPr>
                      <a:r>
                        <a:rPr lang="en-US" sz="1600"/>
                        <a:t>Units made with high corrosion resistant materials</a:t>
                      </a:r>
                    </a:p>
                    <a:p>
                      <a:pPr marL="285750" lvl="0" indent="-285750">
                        <a:buFont typeface="Arial"/>
                        <a:buChar char="•"/>
                      </a:pPr>
                      <a:r>
                        <a:rPr lang="en-US" sz="1600"/>
                        <a:t>Ensure sufficient cooling</a:t>
                      </a:r>
                    </a:p>
                  </a:txBody>
                  <a:tcPr>
                    <a:lnL w="19050">
                      <a:solidFill>
                        <a:schemeClr val="tx1"/>
                      </a:solidFill>
                    </a:lnL>
                    <a:lnT w="0">
                      <a:noFill/>
                    </a:lnT>
                    <a:lnB w="0">
                      <a:noFill/>
                    </a:lnB>
                    <a:solidFill>
                      <a:schemeClr val="tx2">
                        <a:lumMod val="10000"/>
                        <a:lumOff val="90000"/>
                      </a:schemeClr>
                    </a:solidFill>
                  </a:tcPr>
                </a:tc>
                <a:extLst>
                  <a:ext uri="{0D108BD9-81ED-4DB2-BD59-A6C34878D82A}">
                    <a16:rowId xmlns:a16="http://schemas.microsoft.com/office/drawing/2014/main" val="286713071"/>
                  </a:ext>
                </a:extLst>
              </a:tr>
              <a:tr h="881721">
                <a:tc>
                  <a:txBody>
                    <a:bodyPr/>
                    <a:lstStyle/>
                    <a:p>
                      <a:r>
                        <a:rPr lang="en-US" sz="1600" b="1"/>
                        <a:t>Supply chain disruptions</a:t>
                      </a:r>
                      <a:endParaRPr lang="en-US"/>
                    </a:p>
                    <a:p>
                      <a:pPr marL="285750" lvl="0" indent="-285750">
                        <a:buFont typeface="Arial"/>
                        <a:buChar char="•"/>
                      </a:pPr>
                      <a:r>
                        <a:rPr lang="en-US" sz="1600"/>
                        <a:t>Delays in manufacturing or transportation of  turbine components</a:t>
                      </a:r>
                    </a:p>
                  </a:txBody>
                  <a:tcPr>
                    <a:lnR w="19050">
                      <a:solidFill>
                        <a:schemeClr val="tx1"/>
                      </a:solidFill>
                    </a:lnR>
                    <a:lnT w="0">
                      <a:noFill/>
                    </a:lnT>
                    <a:solidFill>
                      <a:schemeClr val="tx2">
                        <a:lumMod val="10000"/>
                        <a:lumOff val="90000"/>
                      </a:schemeClr>
                    </a:solidFill>
                  </a:tcPr>
                </a:tc>
                <a:tc>
                  <a:txBody>
                    <a:bodyPr/>
                    <a:lstStyle/>
                    <a:p>
                      <a:pPr algn="ctr"/>
                      <a:r>
                        <a:rPr lang="en-US" sz="1600" b="1">
                          <a:solidFill>
                            <a:schemeClr val="accent2"/>
                          </a:solidFill>
                        </a:rPr>
                        <a:t>Moderate</a:t>
                      </a:r>
                    </a:p>
                  </a:txBody>
                  <a:tcPr>
                    <a:lnL w="19050">
                      <a:solidFill>
                        <a:schemeClr val="tx1"/>
                      </a:solidFill>
                    </a:lnL>
                    <a:lnR w="19050">
                      <a:solidFill>
                        <a:schemeClr val="tx1"/>
                      </a:solidFill>
                    </a:lnR>
                    <a:lnT w="0">
                      <a:noFill/>
                    </a:lnT>
                    <a:solidFill>
                      <a:schemeClr val="tx2">
                        <a:lumMod val="10000"/>
                        <a:lumOff val="90000"/>
                      </a:schemeClr>
                    </a:solidFill>
                  </a:tcPr>
                </a:tc>
                <a:tc>
                  <a:txBody>
                    <a:bodyPr/>
                    <a:lstStyle/>
                    <a:p>
                      <a:pPr algn="ctr"/>
                      <a:r>
                        <a:rPr lang="en-US" sz="1600" b="1">
                          <a:solidFill>
                            <a:schemeClr val="accent2"/>
                          </a:solidFill>
                        </a:rPr>
                        <a:t>Moderate</a:t>
                      </a:r>
                    </a:p>
                  </a:txBody>
                  <a:tcPr>
                    <a:lnL w="19050">
                      <a:solidFill>
                        <a:schemeClr val="tx1"/>
                      </a:solidFill>
                    </a:lnL>
                    <a:lnR w="19050">
                      <a:solidFill>
                        <a:schemeClr val="tx1"/>
                      </a:solidFill>
                    </a:lnR>
                    <a:lnT w="0">
                      <a:noFill/>
                    </a:lnT>
                    <a:solidFill>
                      <a:schemeClr val="tx2">
                        <a:lumMod val="10000"/>
                        <a:lumOff val="90000"/>
                      </a:schemeClr>
                    </a:solidFill>
                  </a:tcPr>
                </a:tc>
                <a:tc>
                  <a:txBody>
                    <a:bodyPr/>
                    <a:lstStyle/>
                    <a:p>
                      <a:pPr marL="285750" lvl="0" indent="-285750">
                        <a:buFont typeface="Arial"/>
                        <a:buChar char="•"/>
                      </a:pPr>
                      <a:r>
                        <a:rPr lang="en-US" sz="1600" u="none" strike="noStrike" noProof="0"/>
                        <a:t>Ensure the supply chain is diverse to reduce dependency on single suppliers or regions</a:t>
                      </a:r>
                      <a:endParaRPr lang="en-US"/>
                    </a:p>
                    <a:p>
                      <a:pPr marL="285750" lvl="0" indent="-285750">
                        <a:buFont typeface="Arial"/>
                        <a:buChar char="•"/>
                      </a:pPr>
                      <a:r>
                        <a:rPr lang="en-US" sz="1600" u="none" strike="noStrike" noProof="0"/>
                        <a:t>Conduct risk assessments.</a:t>
                      </a:r>
                      <a:endParaRPr lang="en-US"/>
                    </a:p>
                  </a:txBody>
                  <a:tcPr>
                    <a:lnL w="19050">
                      <a:solidFill>
                        <a:schemeClr val="tx1"/>
                      </a:solidFill>
                    </a:lnL>
                    <a:lnT w="0">
                      <a:noFill/>
                    </a:lnT>
                    <a:solidFill>
                      <a:schemeClr val="tx2">
                        <a:lumMod val="10000"/>
                        <a:lumOff val="90000"/>
                      </a:schemeClr>
                    </a:solidFill>
                  </a:tcPr>
                </a:tc>
                <a:extLst>
                  <a:ext uri="{0D108BD9-81ED-4DB2-BD59-A6C34878D82A}">
                    <a16:rowId xmlns:a16="http://schemas.microsoft.com/office/drawing/2014/main" val="291681670"/>
                  </a:ext>
                </a:extLst>
              </a:tr>
            </a:tbl>
          </a:graphicData>
        </a:graphic>
      </p:graphicFrame>
      <p:sp>
        <p:nvSpPr>
          <p:cNvPr id="10" name="Rectangle 2">
            <a:extLst>
              <a:ext uri="{FF2B5EF4-FFF2-40B4-BE49-F238E27FC236}">
                <a16:creationId xmlns:a16="http://schemas.microsoft.com/office/drawing/2014/main" id="{5E8142FF-DD28-4D1F-A778-9DA8CD291C07}"/>
              </a:ext>
            </a:extLst>
          </p:cNvPr>
          <p:cNvSpPr>
            <a:spLocks noChangeArrowheads="1"/>
          </p:cNvSpPr>
          <p:nvPr/>
        </p:nvSpPr>
        <p:spPr bwMode="auto">
          <a:xfrm>
            <a:off x="2905125" y="18256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sz="1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9200904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A8951E24-58E4-1607-AC41-16E1BBCA3FC0}"/>
              </a:ext>
            </a:extLst>
          </p:cNvPr>
          <p:cNvSpPr/>
          <p:nvPr/>
        </p:nvSpPr>
        <p:spPr>
          <a:xfrm>
            <a:off x="3976044" y="356250"/>
            <a:ext cx="4307986" cy="545368"/>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itle 6">
            <a:extLst>
              <a:ext uri="{FF2B5EF4-FFF2-40B4-BE49-F238E27FC236}">
                <a16:creationId xmlns:a16="http://schemas.microsoft.com/office/drawing/2014/main" id="{94206FFF-08CA-FB41-12AA-8DB080357D61}"/>
              </a:ext>
            </a:extLst>
          </p:cNvPr>
          <p:cNvSpPr>
            <a:spLocks noGrp="1"/>
          </p:cNvSpPr>
          <p:nvPr>
            <p:ph type="title"/>
          </p:nvPr>
        </p:nvSpPr>
        <p:spPr>
          <a:xfrm>
            <a:off x="4048462" y="-142279"/>
            <a:ext cx="4156184" cy="1161999"/>
          </a:xfrm>
        </p:spPr>
        <p:txBody>
          <a:bodyPr>
            <a:noAutofit/>
          </a:bodyPr>
          <a:lstStyle/>
          <a:p>
            <a:r>
              <a:rPr lang="en-GB" b="1">
                <a:effectLst>
                  <a:outerShdw blurRad="38100" dist="38100" dir="2700000" algn="tl">
                    <a:srgbClr val="000000">
                      <a:alpha val="43137"/>
                    </a:srgbClr>
                  </a:outerShdw>
                </a:effectLst>
              </a:rPr>
              <a:t>Team Integration</a:t>
            </a:r>
          </a:p>
        </p:txBody>
      </p:sp>
      <p:sp>
        <p:nvSpPr>
          <p:cNvPr id="6" name="Rectangle: Rounded Corners 5">
            <a:extLst>
              <a:ext uri="{FF2B5EF4-FFF2-40B4-BE49-F238E27FC236}">
                <a16:creationId xmlns:a16="http://schemas.microsoft.com/office/drawing/2014/main" id="{37872294-30B5-9989-1148-174AA12F0E55}"/>
              </a:ext>
            </a:extLst>
          </p:cNvPr>
          <p:cNvSpPr/>
          <p:nvPr/>
        </p:nvSpPr>
        <p:spPr>
          <a:xfrm>
            <a:off x="2159570" y="1197479"/>
            <a:ext cx="1483280" cy="866717"/>
          </a:xfrm>
          <a:prstGeom prst="roundRect">
            <a:avLst/>
          </a:prstGeom>
          <a:noFill/>
          <a:ln>
            <a:solidFill>
              <a:schemeClr val="accent1"/>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1200">
                <a:solidFill>
                  <a:schemeClr val="tx1"/>
                </a:solidFill>
              </a:rPr>
              <a:t>Location.</a:t>
            </a:r>
          </a:p>
          <a:p>
            <a:pPr algn="ctr"/>
            <a:r>
              <a:rPr lang="en-US" sz="1200">
                <a:solidFill>
                  <a:schemeClr val="tx1"/>
                </a:solidFill>
              </a:rPr>
              <a:t>Platform Design.</a:t>
            </a:r>
          </a:p>
          <a:p>
            <a:pPr algn="ctr"/>
            <a:r>
              <a:rPr lang="en-US" sz="1200">
                <a:solidFill>
                  <a:schemeClr val="tx1"/>
                </a:solidFill>
              </a:rPr>
              <a:t>Must be resistant to wave energy.</a:t>
            </a:r>
          </a:p>
        </p:txBody>
      </p:sp>
      <p:sp>
        <p:nvSpPr>
          <p:cNvPr id="9" name="Rectangle: Rounded Corners 8">
            <a:extLst>
              <a:ext uri="{FF2B5EF4-FFF2-40B4-BE49-F238E27FC236}">
                <a16:creationId xmlns:a16="http://schemas.microsoft.com/office/drawing/2014/main" id="{1462065D-7F73-0F0F-181F-81C99F6B6DFD}"/>
              </a:ext>
            </a:extLst>
          </p:cNvPr>
          <p:cNvSpPr/>
          <p:nvPr/>
        </p:nvSpPr>
        <p:spPr>
          <a:xfrm>
            <a:off x="2159570" y="2654563"/>
            <a:ext cx="1483280" cy="1548873"/>
          </a:xfrm>
          <a:prstGeom prst="roundRect">
            <a:avLst/>
          </a:prstGeom>
          <a:noFill/>
          <a:ln>
            <a:solidFill>
              <a:schemeClr val="accent1"/>
            </a:solidFill>
          </a:ln>
        </p:spPr>
        <p:style>
          <a:lnRef idx="2">
            <a:schemeClr val="accent5">
              <a:shade val="15000"/>
            </a:schemeClr>
          </a:lnRef>
          <a:fillRef idx="1">
            <a:schemeClr val="accent5"/>
          </a:fillRef>
          <a:effectRef idx="0">
            <a:schemeClr val="accent5"/>
          </a:effectRef>
          <a:fontRef idx="minor">
            <a:schemeClr val="lt1"/>
          </a:fontRef>
        </p:style>
        <p:txBody>
          <a:bodyPr lIns="91440" tIns="45720" rIns="91440" bIns="45720" rtlCol="0" anchor="ctr"/>
          <a:lstStyle/>
          <a:p>
            <a:pPr algn="ctr"/>
            <a:r>
              <a:rPr lang="en-US" sz="1200">
                <a:solidFill>
                  <a:schemeClr val="tx1"/>
                </a:solidFill>
                <a:cs typeface="Segoe UI"/>
              </a:rPr>
              <a:t>Net target annual energy production.</a:t>
            </a:r>
          </a:p>
          <a:p>
            <a:pPr algn="ctr"/>
            <a:r>
              <a:rPr lang="en-US" sz="1200">
                <a:solidFill>
                  <a:schemeClr val="tx1"/>
                </a:solidFill>
                <a:cs typeface="Segoe UI"/>
              </a:rPr>
              <a:t>Control structure for the sustainability island.</a:t>
            </a:r>
          </a:p>
        </p:txBody>
      </p:sp>
      <p:sp>
        <p:nvSpPr>
          <p:cNvPr id="11" name="Rectangle: Rounded Corners 10">
            <a:extLst>
              <a:ext uri="{FF2B5EF4-FFF2-40B4-BE49-F238E27FC236}">
                <a16:creationId xmlns:a16="http://schemas.microsoft.com/office/drawing/2014/main" id="{D2A8AD10-A1E0-63AC-587E-46F8E775BD33}"/>
              </a:ext>
            </a:extLst>
          </p:cNvPr>
          <p:cNvSpPr/>
          <p:nvPr/>
        </p:nvSpPr>
        <p:spPr>
          <a:xfrm>
            <a:off x="2159569" y="5024117"/>
            <a:ext cx="1483281" cy="1264619"/>
          </a:xfrm>
          <a:prstGeom prst="round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200">
                <a:solidFill>
                  <a:schemeClr val="tx1"/>
                </a:solidFill>
                <a:cs typeface="Segoe UI"/>
              </a:rPr>
              <a:t>Annual energy percentage output.</a:t>
            </a:r>
          </a:p>
          <a:p>
            <a:pPr algn="ctr"/>
            <a:r>
              <a:rPr lang="en-US" sz="1200">
                <a:solidFill>
                  <a:schemeClr val="tx1"/>
                </a:solidFill>
                <a:cs typeface="Segoe UI"/>
              </a:rPr>
              <a:t>Backup energy demand.</a:t>
            </a:r>
          </a:p>
        </p:txBody>
      </p:sp>
      <p:pic>
        <p:nvPicPr>
          <p:cNvPr id="17" name="Picture 16" descr="A group of satellite dishes&#10;&#10;Description automatically generated">
            <a:extLst>
              <a:ext uri="{FF2B5EF4-FFF2-40B4-BE49-F238E27FC236}">
                <a16:creationId xmlns:a16="http://schemas.microsoft.com/office/drawing/2014/main" id="{6236BDA3-D98B-7194-DCCA-07E83883E0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1887" y="2334511"/>
            <a:ext cx="4069333" cy="2189349"/>
          </a:xfrm>
          <a:prstGeom prst="rect">
            <a:avLst/>
          </a:prstGeom>
        </p:spPr>
      </p:pic>
      <p:sp>
        <p:nvSpPr>
          <p:cNvPr id="62" name="Rectangle 61">
            <a:extLst>
              <a:ext uri="{FF2B5EF4-FFF2-40B4-BE49-F238E27FC236}">
                <a16:creationId xmlns:a16="http://schemas.microsoft.com/office/drawing/2014/main" id="{CCF4B2F5-3F3C-29E9-E75E-32CDF1A99020}"/>
              </a:ext>
            </a:extLst>
          </p:cNvPr>
          <p:cNvSpPr/>
          <p:nvPr/>
        </p:nvSpPr>
        <p:spPr>
          <a:xfrm>
            <a:off x="77957" y="457340"/>
            <a:ext cx="1772756" cy="866717"/>
          </a:xfrm>
          <a:prstGeom prst="rect">
            <a:avLst/>
          </a:prstGeom>
          <a:solidFill>
            <a:srgbClr val="B7E1F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BEng Civil Group 3 </a:t>
            </a:r>
          </a:p>
        </p:txBody>
      </p:sp>
      <p:sp>
        <p:nvSpPr>
          <p:cNvPr id="63" name="Rectangle 62">
            <a:extLst>
              <a:ext uri="{FF2B5EF4-FFF2-40B4-BE49-F238E27FC236}">
                <a16:creationId xmlns:a16="http://schemas.microsoft.com/office/drawing/2014/main" id="{222CCFA7-B3C1-F2A6-5DC6-B5265004BE5A}"/>
              </a:ext>
            </a:extLst>
          </p:cNvPr>
          <p:cNvSpPr/>
          <p:nvPr/>
        </p:nvSpPr>
        <p:spPr>
          <a:xfrm>
            <a:off x="77957" y="4507343"/>
            <a:ext cx="1772756" cy="866717"/>
          </a:xfrm>
          <a:prstGeom prst="rect">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t>MEng Mechanical       Group 3</a:t>
            </a:r>
          </a:p>
        </p:txBody>
      </p:sp>
      <p:sp>
        <p:nvSpPr>
          <p:cNvPr id="65" name="Rectangle 64">
            <a:extLst>
              <a:ext uri="{FF2B5EF4-FFF2-40B4-BE49-F238E27FC236}">
                <a16:creationId xmlns:a16="http://schemas.microsoft.com/office/drawing/2014/main" id="{8D1D4743-3679-A9E1-A086-EDCD50396C04}"/>
              </a:ext>
            </a:extLst>
          </p:cNvPr>
          <p:cNvSpPr/>
          <p:nvPr/>
        </p:nvSpPr>
        <p:spPr>
          <a:xfrm>
            <a:off x="77956" y="5857344"/>
            <a:ext cx="1772756" cy="86671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t>BEng Mechanical </a:t>
            </a:r>
            <a:r>
              <a:rPr lang="en-US">
                <a:solidFill>
                  <a:srgbClr val="FFFFFF"/>
                </a:solidFill>
                <a:latin typeface="Aptos"/>
              </a:rPr>
              <a:t>      Group</a:t>
            </a:r>
            <a:r>
              <a:rPr lang="en-US"/>
              <a:t> 3 </a:t>
            </a:r>
          </a:p>
        </p:txBody>
      </p:sp>
      <p:sp>
        <p:nvSpPr>
          <p:cNvPr id="66" name="Rectangle 65">
            <a:extLst>
              <a:ext uri="{FF2B5EF4-FFF2-40B4-BE49-F238E27FC236}">
                <a16:creationId xmlns:a16="http://schemas.microsoft.com/office/drawing/2014/main" id="{748B9C2F-38D6-F3AA-2F5E-DA6F93A4CA09}"/>
              </a:ext>
            </a:extLst>
          </p:cNvPr>
          <p:cNvSpPr/>
          <p:nvPr/>
        </p:nvSpPr>
        <p:spPr>
          <a:xfrm>
            <a:off x="77957" y="3157342"/>
            <a:ext cx="1772756" cy="866717"/>
          </a:xfrm>
          <a:prstGeom prst="rect">
            <a:avLst/>
          </a:prstGeom>
          <a:solidFill>
            <a:schemeClr val="bg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t>BEng EESE Group 3</a:t>
            </a:r>
          </a:p>
        </p:txBody>
      </p:sp>
      <p:sp>
        <p:nvSpPr>
          <p:cNvPr id="67" name="Rectangle 66">
            <a:extLst>
              <a:ext uri="{FF2B5EF4-FFF2-40B4-BE49-F238E27FC236}">
                <a16:creationId xmlns:a16="http://schemas.microsoft.com/office/drawing/2014/main" id="{0215A29D-D09D-FF83-A170-162B2BA7787E}"/>
              </a:ext>
            </a:extLst>
          </p:cNvPr>
          <p:cNvSpPr/>
          <p:nvPr/>
        </p:nvSpPr>
        <p:spPr>
          <a:xfrm>
            <a:off x="77957" y="1807341"/>
            <a:ext cx="1772756" cy="866717"/>
          </a:xfrm>
          <a:prstGeom prst="rect">
            <a:avLst/>
          </a:prstGeom>
          <a:solidFill>
            <a:schemeClr val="bg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t>MEng EESE Group 3</a:t>
            </a:r>
          </a:p>
        </p:txBody>
      </p:sp>
      <p:sp>
        <p:nvSpPr>
          <p:cNvPr id="74" name="Rectangle 73">
            <a:extLst>
              <a:ext uri="{FF2B5EF4-FFF2-40B4-BE49-F238E27FC236}">
                <a16:creationId xmlns:a16="http://schemas.microsoft.com/office/drawing/2014/main" id="{04AEFAD5-F0DE-12BA-8138-C8C8CE406695}"/>
              </a:ext>
            </a:extLst>
          </p:cNvPr>
          <p:cNvSpPr/>
          <p:nvPr/>
        </p:nvSpPr>
        <p:spPr>
          <a:xfrm>
            <a:off x="10323777" y="455374"/>
            <a:ext cx="1772756" cy="866717"/>
          </a:xfrm>
          <a:prstGeom prst="rect">
            <a:avLst/>
          </a:prstGeom>
          <a:solidFill>
            <a:srgbClr val="B7E1F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BEng Civil Group 3 </a:t>
            </a:r>
          </a:p>
        </p:txBody>
      </p:sp>
      <p:sp>
        <p:nvSpPr>
          <p:cNvPr id="75" name="Rectangle 74">
            <a:extLst>
              <a:ext uri="{FF2B5EF4-FFF2-40B4-BE49-F238E27FC236}">
                <a16:creationId xmlns:a16="http://schemas.microsoft.com/office/drawing/2014/main" id="{8B080656-4FEF-F95B-C992-FFD8191382D1}"/>
              </a:ext>
            </a:extLst>
          </p:cNvPr>
          <p:cNvSpPr/>
          <p:nvPr/>
        </p:nvSpPr>
        <p:spPr>
          <a:xfrm>
            <a:off x="10323777" y="4505377"/>
            <a:ext cx="1772756" cy="866717"/>
          </a:xfrm>
          <a:prstGeom prst="rect">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t>MEng Mechanical       Group 3</a:t>
            </a:r>
          </a:p>
        </p:txBody>
      </p:sp>
      <p:sp>
        <p:nvSpPr>
          <p:cNvPr id="76" name="Rectangle 75">
            <a:extLst>
              <a:ext uri="{FF2B5EF4-FFF2-40B4-BE49-F238E27FC236}">
                <a16:creationId xmlns:a16="http://schemas.microsoft.com/office/drawing/2014/main" id="{5DE35577-4CEF-1D1B-2AC4-B7641C8CF7EE}"/>
              </a:ext>
            </a:extLst>
          </p:cNvPr>
          <p:cNvSpPr/>
          <p:nvPr/>
        </p:nvSpPr>
        <p:spPr>
          <a:xfrm>
            <a:off x="10323776" y="5855378"/>
            <a:ext cx="1772756" cy="86671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t>BEng Mechanical </a:t>
            </a:r>
            <a:r>
              <a:rPr lang="en-US">
                <a:solidFill>
                  <a:srgbClr val="FFFFFF"/>
                </a:solidFill>
                <a:latin typeface="Aptos"/>
              </a:rPr>
              <a:t>      Group</a:t>
            </a:r>
            <a:r>
              <a:rPr lang="en-US"/>
              <a:t> 3 </a:t>
            </a:r>
          </a:p>
        </p:txBody>
      </p:sp>
      <p:sp>
        <p:nvSpPr>
          <p:cNvPr id="77" name="Rectangle 76">
            <a:extLst>
              <a:ext uri="{FF2B5EF4-FFF2-40B4-BE49-F238E27FC236}">
                <a16:creationId xmlns:a16="http://schemas.microsoft.com/office/drawing/2014/main" id="{8A05BE9D-E6F9-366A-3272-8BE04E521053}"/>
              </a:ext>
            </a:extLst>
          </p:cNvPr>
          <p:cNvSpPr/>
          <p:nvPr/>
        </p:nvSpPr>
        <p:spPr>
          <a:xfrm>
            <a:off x="10323777" y="3155376"/>
            <a:ext cx="1772756" cy="866717"/>
          </a:xfrm>
          <a:prstGeom prst="rect">
            <a:avLst/>
          </a:prstGeom>
          <a:solidFill>
            <a:schemeClr val="bg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t>BEng EESE Group 3</a:t>
            </a:r>
          </a:p>
        </p:txBody>
      </p:sp>
      <p:sp>
        <p:nvSpPr>
          <p:cNvPr id="78" name="Rectangle 77">
            <a:extLst>
              <a:ext uri="{FF2B5EF4-FFF2-40B4-BE49-F238E27FC236}">
                <a16:creationId xmlns:a16="http://schemas.microsoft.com/office/drawing/2014/main" id="{8FB5056B-38CE-1D6D-DDF2-E4D93F5075DF}"/>
              </a:ext>
            </a:extLst>
          </p:cNvPr>
          <p:cNvSpPr/>
          <p:nvPr/>
        </p:nvSpPr>
        <p:spPr>
          <a:xfrm>
            <a:off x="10323777" y="1805375"/>
            <a:ext cx="1772756" cy="866717"/>
          </a:xfrm>
          <a:prstGeom prst="rect">
            <a:avLst/>
          </a:prstGeom>
          <a:solidFill>
            <a:schemeClr val="bg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t>MEng EESE Group 3</a:t>
            </a:r>
          </a:p>
        </p:txBody>
      </p:sp>
      <p:cxnSp>
        <p:nvCxnSpPr>
          <p:cNvPr id="80" name="Connector: Elbow 79">
            <a:extLst>
              <a:ext uri="{FF2B5EF4-FFF2-40B4-BE49-F238E27FC236}">
                <a16:creationId xmlns:a16="http://schemas.microsoft.com/office/drawing/2014/main" id="{F3808D3E-A6ED-592D-BA3C-9FD9AA5AEED5}"/>
              </a:ext>
            </a:extLst>
          </p:cNvPr>
          <p:cNvCxnSpPr>
            <a:cxnSpLocks/>
            <a:stCxn id="65" idx="3"/>
            <a:endCxn id="11" idx="1"/>
          </p:cNvCxnSpPr>
          <p:nvPr/>
        </p:nvCxnSpPr>
        <p:spPr>
          <a:xfrm flipV="1">
            <a:off x="1850712" y="5656427"/>
            <a:ext cx="308857" cy="634276"/>
          </a:xfrm>
          <a:prstGeom prst="bentConnector3">
            <a:avLst>
              <a:gd name="adj1" fmla="val 50000"/>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84" name="Connector: Elbow 83">
            <a:extLst>
              <a:ext uri="{FF2B5EF4-FFF2-40B4-BE49-F238E27FC236}">
                <a16:creationId xmlns:a16="http://schemas.microsoft.com/office/drawing/2014/main" id="{F8EE5CFD-010F-02E4-CA21-4D7A0028DFA7}"/>
              </a:ext>
            </a:extLst>
          </p:cNvPr>
          <p:cNvCxnSpPr>
            <a:stCxn id="63" idx="3"/>
            <a:endCxn id="11" idx="1"/>
          </p:cNvCxnSpPr>
          <p:nvPr/>
        </p:nvCxnSpPr>
        <p:spPr>
          <a:xfrm>
            <a:off x="1850713" y="4940702"/>
            <a:ext cx="308856" cy="715725"/>
          </a:xfrm>
          <a:prstGeom prst="bentConnector3">
            <a:avLst/>
          </a:prstGeom>
          <a:ln w="38100">
            <a:solidFill>
              <a:srgbClr val="7AC7EA"/>
            </a:solidFill>
            <a:tailEnd type="triangle"/>
          </a:ln>
        </p:spPr>
        <p:style>
          <a:lnRef idx="1">
            <a:schemeClr val="accent1"/>
          </a:lnRef>
          <a:fillRef idx="0">
            <a:schemeClr val="accent1"/>
          </a:fillRef>
          <a:effectRef idx="0">
            <a:schemeClr val="accent1"/>
          </a:effectRef>
          <a:fontRef idx="minor">
            <a:schemeClr val="tx1"/>
          </a:fontRef>
        </p:style>
      </p:cxnSp>
      <p:cxnSp>
        <p:nvCxnSpPr>
          <p:cNvPr id="86" name="Connector: Elbow 85">
            <a:extLst>
              <a:ext uri="{FF2B5EF4-FFF2-40B4-BE49-F238E27FC236}">
                <a16:creationId xmlns:a16="http://schemas.microsoft.com/office/drawing/2014/main" id="{46636A6F-D82B-F4F1-249A-D5469BCAC9F9}"/>
              </a:ext>
            </a:extLst>
          </p:cNvPr>
          <p:cNvCxnSpPr>
            <a:cxnSpLocks/>
            <a:stCxn id="66" idx="3"/>
            <a:endCxn id="9" idx="1"/>
          </p:cNvCxnSpPr>
          <p:nvPr/>
        </p:nvCxnSpPr>
        <p:spPr>
          <a:xfrm flipV="1">
            <a:off x="1850713" y="3429000"/>
            <a:ext cx="308857" cy="161701"/>
          </a:xfrm>
          <a:prstGeom prst="bentConnector3">
            <a:avLst/>
          </a:prstGeom>
          <a:ln w="38100">
            <a:solidFill>
              <a:srgbClr val="1F7EDC"/>
            </a:solidFill>
            <a:tailEnd type="triangle"/>
          </a:ln>
        </p:spPr>
        <p:style>
          <a:lnRef idx="1">
            <a:schemeClr val="accent1"/>
          </a:lnRef>
          <a:fillRef idx="0">
            <a:schemeClr val="accent1"/>
          </a:fillRef>
          <a:effectRef idx="0">
            <a:schemeClr val="accent1"/>
          </a:effectRef>
          <a:fontRef idx="minor">
            <a:schemeClr val="tx1"/>
          </a:fontRef>
        </p:style>
      </p:cxnSp>
      <p:cxnSp>
        <p:nvCxnSpPr>
          <p:cNvPr id="89" name="Connector: Elbow 88">
            <a:extLst>
              <a:ext uri="{FF2B5EF4-FFF2-40B4-BE49-F238E27FC236}">
                <a16:creationId xmlns:a16="http://schemas.microsoft.com/office/drawing/2014/main" id="{E4E7362C-9EEF-A214-A0E4-A6F7DC4EDF28}"/>
              </a:ext>
            </a:extLst>
          </p:cNvPr>
          <p:cNvCxnSpPr>
            <a:cxnSpLocks/>
            <a:stCxn id="67" idx="3"/>
            <a:endCxn id="9" idx="1"/>
          </p:cNvCxnSpPr>
          <p:nvPr/>
        </p:nvCxnSpPr>
        <p:spPr>
          <a:xfrm>
            <a:off x="1850713" y="2240700"/>
            <a:ext cx="308857" cy="1188300"/>
          </a:xfrm>
          <a:prstGeom prst="bentConnector3">
            <a:avLst/>
          </a:prstGeom>
          <a:ln w="38100">
            <a:solidFill>
              <a:srgbClr val="8ABCEE"/>
            </a:solidFill>
            <a:tailEnd type="triangle"/>
          </a:ln>
        </p:spPr>
        <p:style>
          <a:lnRef idx="1">
            <a:schemeClr val="accent1"/>
          </a:lnRef>
          <a:fillRef idx="0">
            <a:schemeClr val="accent1"/>
          </a:fillRef>
          <a:effectRef idx="0">
            <a:schemeClr val="accent1"/>
          </a:effectRef>
          <a:fontRef idx="minor">
            <a:schemeClr val="tx1"/>
          </a:fontRef>
        </p:style>
      </p:cxnSp>
      <p:cxnSp>
        <p:nvCxnSpPr>
          <p:cNvPr id="92" name="Connector: Elbow 91">
            <a:extLst>
              <a:ext uri="{FF2B5EF4-FFF2-40B4-BE49-F238E27FC236}">
                <a16:creationId xmlns:a16="http://schemas.microsoft.com/office/drawing/2014/main" id="{4B7CBBF1-1733-6D45-8605-380DBEA27E08}"/>
              </a:ext>
            </a:extLst>
          </p:cNvPr>
          <p:cNvCxnSpPr>
            <a:stCxn id="62" idx="3"/>
            <a:endCxn id="6" idx="1"/>
          </p:cNvCxnSpPr>
          <p:nvPr/>
        </p:nvCxnSpPr>
        <p:spPr>
          <a:xfrm>
            <a:off x="1850713" y="890699"/>
            <a:ext cx="308857" cy="740139"/>
          </a:xfrm>
          <a:prstGeom prst="bentConnector3">
            <a:avLst/>
          </a:prstGeom>
          <a:ln w="38100">
            <a:solidFill>
              <a:srgbClr val="B7E1F4"/>
            </a:solidFill>
            <a:tailEnd type="triangle"/>
          </a:ln>
        </p:spPr>
        <p:style>
          <a:lnRef idx="1">
            <a:schemeClr val="accent1"/>
          </a:lnRef>
          <a:fillRef idx="0">
            <a:schemeClr val="accent1"/>
          </a:fillRef>
          <a:effectRef idx="0">
            <a:schemeClr val="accent1"/>
          </a:effectRef>
          <a:fontRef idx="minor">
            <a:schemeClr val="tx1"/>
          </a:fontRef>
        </p:style>
      </p:cxnSp>
      <p:cxnSp>
        <p:nvCxnSpPr>
          <p:cNvPr id="94" name="Connector: Elbow 93">
            <a:extLst>
              <a:ext uri="{FF2B5EF4-FFF2-40B4-BE49-F238E27FC236}">
                <a16:creationId xmlns:a16="http://schemas.microsoft.com/office/drawing/2014/main" id="{DA828D68-DA07-D7CE-AFD3-F21822AE3CF3}"/>
              </a:ext>
            </a:extLst>
          </p:cNvPr>
          <p:cNvCxnSpPr>
            <a:cxnSpLocks/>
            <a:stCxn id="6" idx="3"/>
            <a:endCxn id="17" idx="0"/>
          </p:cNvCxnSpPr>
          <p:nvPr/>
        </p:nvCxnSpPr>
        <p:spPr>
          <a:xfrm>
            <a:off x="3642850" y="1630838"/>
            <a:ext cx="2483704" cy="703673"/>
          </a:xfrm>
          <a:prstGeom prst="bentConnector2">
            <a:avLst/>
          </a:prstGeom>
          <a:ln w="76200">
            <a:solidFill>
              <a:srgbClr val="B7E1F4"/>
            </a:solidFill>
            <a:tailEnd type="triangle"/>
          </a:ln>
        </p:spPr>
        <p:style>
          <a:lnRef idx="1">
            <a:schemeClr val="accent1"/>
          </a:lnRef>
          <a:fillRef idx="0">
            <a:schemeClr val="accent1"/>
          </a:fillRef>
          <a:effectRef idx="0">
            <a:schemeClr val="accent1"/>
          </a:effectRef>
          <a:fontRef idx="minor">
            <a:schemeClr val="tx1"/>
          </a:fontRef>
        </p:style>
      </p:cxnSp>
      <p:cxnSp>
        <p:nvCxnSpPr>
          <p:cNvPr id="97" name="Straight Arrow Connector 96">
            <a:extLst>
              <a:ext uri="{FF2B5EF4-FFF2-40B4-BE49-F238E27FC236}">
                <a16:creationId xmlns:a16="http://schemas.microsoft.com/office/drawing/2014/main" id="{423AB250-9564-F82D-0B41-D4057A1A85B1}"/>
              </a:ext>
            </a:extLst>
          </p:cNvPr>
          <p:cNvCxnSpPr>
            <a:cxnSpLocks/>
            <a:stCxn id="9" idx="3"/>
            <a:endCxn id="17" idx="1"/>
          </p:cNvCxnSpPr>
          <p:nvPr/>
        </p:nvCxnSpPr>
        <p:spPr>
          <a:xfrm>
            <a:off x="3642850" y="3429000"/>
            <a:ext cx="449037" cy="186"/>
          </a:xfrm>
          <a:prstGeom prst="straightConnector1">
            <a:avLst/>
          </a:prstGeom>
          <a:ln w="76200">
            <a:solidFill>
              <a:srgbClr val="1F7EDC"/>
            </a:solidFill>
            <a:tailEnd type="triangle"/>
          </a:ln>
        </p:spPr>
        <p:style>
          <a:lnRef idx="1">
            <a:schemeClr val="accent1"/>
          </a:lnRef>
          <a:fillRef idx="0">
            <a:schemeClr val="accent1"/>
          </a:fillRef>
          <a:effectRef idx="0">
            <a:schemeClr val="accent1"/>
          </a:effectRef>
          <a:fontRef idx="minor">
            <a:schemeClr val="tx1"/>
          </a:fontRef>
        </p:style>
      </p:cxnSp>
      <p:cxnSp>
        <p:nvCxnSpPr>
          <p:cNvPr id="102" name="Connector: Elbow 101">
            <a:extLst>
              <a:ext uri="{FF2B5EF4-FFF2-40B4-BE49-F238E27FC236}">
                <a16:creationId xmlns:a16="http://schemas.microsoft.com/office/drawing/2014/main" id="{5BBAB69F-911A-8E8D-4736-F4434B5C326D}"/>
              </a:ext>
            </a:extLst>
          </p:cNvPr>
          <p:cNvCxnSpPr>
            <a:cxnSpLocks/>
            <a:stCxn id="11" idx="3"/>
            <a:endCxn id="17" idx="2"/>
          </p:cNvCxnSpPr>
          <p:nvPr/>
        </p:nvCxnSpPr>
        <p:spPr>
          <a:xfrm flipV="1">
            <a:off x="3642850" y="4523860"/>
            <a:ext cx="2483704" cy="1132567"/>
          </a:xfrm>
          <a:prstGeom prst="bentConnector2">
            <a:avLst/>
          </a:prstGeom>
          <a:ln w="76200">
            <a:solidFill>
              <a:srgbClr val="0F455D"/>
            </a:solidFill>
            <a:tailEnd type="triangle"/>
          </a:ln>
        </p:spPr>
        <p:style>
          <a:lnRef idx="1">
            <a:schemeClr val="accent1"/>
          </a:lnRef>
          <a:fillRef idx="0">
            <a:schemeClr val="accent1"/>
          </a:fillRef>
          <a:effectRef idx="0">
            <a:schemeClr val="accent1"/>
          </a:effectRef>
          <a:fontRef idx="minor">
            <a:schemeClr val="tx1"/>
          </a:fontRef>
        </p:style>
      </p:cxnSp>
      <p:sp>
        <p:nvSpPr>
          <p:cNvPr id="104" name="Rectangle: Rounded Corners 103">
            <a:extLst>
              <a:ext uri="{FF2B5EF4-FFF2-40B4-BE49-F238E27FC236}">
                <a16:creationId xmlns:a16="http://schemas.microsoft.com/office/drawing/2014/main" id="{B3ED4714-E81F-4C63-FC3A-889090B77BF7}"/>
              </a:ext>
            </a:extLst>
          </p:cNvPr>
          <p:cNvSpPr/>
          <p:nvPr/>
        </p:nvSpPr>
        <p:spPr>
          <a:xfrm>
            <a:off x="8522571" y="1221284"/>
            <a:ext cx="1483280" cy="866717"/>
          </a:xfrm>
          <a:prstGeom prst="roundRect">
            <a:avLst/>
          </a:prstGeom>
          <a:noFill/>
          <a:ln>
            <a:solidFill>
              <a:schemeClr val="accent1"/>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1200">
                <a:solidFill>
                  <a:schemeClr val="tx1"/>
                </a:solidFill>
              </a:rPr>
              <a:t>Number of solar panel units</a:t>
            </a:r>
          </a:p>
          <a:p>
            <a:pPr algn="ctr"/>
            <a:r>
              <a:rPr lang="en-US" sz="1200">
                <a:solidFill>
                  <a:schemeClr val="tx1"/>
                </a:solidFill>
              </a:rPr>
              <a:t>Total area needed</a:t>
            </a:r>
          </a:p>
        </p:txBody>
      </p:sp>
      <p:sp>
        <p:nvSpPr>
          <p:cNvPr id="105" name="Rectangle: Rounded Corners 104">
            <a:extLst>
              <a:ext uri="{FF2B5EF4-FFF2-40B4-BE49-F238E27FC236}">
                <a16:creationId xmlns:a16="http://schemas.microsoft.com/office/drawing/2014/main" id="{DD65DEE4-9920-E65D-8BDE-BE8FA48A1A2B}"/>
              </a:ext>
            </a:extLst>
          </p:cNvPr>
          <p:cNvSpPr/>
          <p:nvPr/>
        </p:nvSpPr>
        <p:spPr>
          <a:xfrm>
            <a:off x="8549150" y="2651239"/>
            <a:ext cx="1483280" cy="1548873"/>
          </a:xfrm>
          <a:prstGeom prst="roundRect">
            <a:avLst/>
          </a:prstGeom>
          <a:noFill/>
          <a:ln>
            <a:solidFill>
              <a:schemeClr val="accent1"/>
            </a:solidFill>
          </a:ln>
        </p:spPr>
        <p:style>
          <a:lnRef idx="2">
            <a:schemeClr val="accent5">
              <a:shade val="15000"/>
            </a:schemeClr>
          </a:lnRef>
          <a:fillRef idx="1">
            <a:schemeClr val="accent5"/>
          </a:fillRef>
          <a:effectRef idx="0">
            <a:schemeClr val="accent5"/>
          </a:effectRef>
          <a:fontRef idx="minor">
            <a:schemeClr val="lt1"/>
          </a:fontRef>
        </p:style>
        <p:txBody>
          <a:bodyPr lIns="91440" tIns="45720" rIns="91440" bIns="45720" rtlCol="0" anchor="ctr"/>
          <a:lstStyle/>
          <a:p>
            <a:pPr algn="ctr"/>
            <a:r>
              <a:rPr lang="en-US" sz="1200">
                <a:solidFill>
                  <a:schemeClr val="tx1"/>
                </a:solidFill>
                <a:cs typeface="Segoe UI"/>
              </a:rPr>
              <a:t>Annual energy output</a:t>
            </a:r>
          </a:p>
          <a:p>
            <a:pPr algn="ctr"/>
            <a:r>
              <a:rPr lang="en-US" sz="1200">
                <a:solidFill>
                  <a:schemeClr val="tx1"/>
                </a:solidFill>
                <a:cs typeface="Segoe UI"/>
              </a:rPr>
              <a:t>Type of current produced</a:t>
            </a:r>
          </a:p>
          <a:p>
            <a:pPr algn="ctr"/>
            <a:r>
              <a:rPr lang="en-US" sz="1200">
                <a:solidFill>
                  <a:schemeClr val="tx1"/>
                </a:solidFill>
                <a:cs typeface="Segoe UI"/>
              </a:rPr>
              <a:t>Energy required by motor for tracking</a:t>
            </a:r>
          </a:p>
        </p:txBody>
      </p:sp>
      <p:sp>
        <p:nvSpPr>
          <p:cNvPr id="106" name="Rectangle: Rounded Corners 105">
            <a:extLst>
              <a:ext uri="{FF2B5EF4-FFF2-40B4-BE49-F238E27FC236}">
                <a16:creationId xmlns:a16="http://schemas.microsoft.com/office/drawing/2014/main" id="{90DE818C-5C96-1FFF-F0CA-22E2E3635427}"/>
              </a:ext>
            </a:extLst>
          </p:cNvPr>
          <p:cNvSpPr/>
          <p:nvPr/>
        </p:nvSpPr>
        <p:spPr>
          <a:xfrm>
            <a:off x="8549150" y="5291278"/>
            <a:ext cx="1483281" cy="677990"/>
          </a:xfrm>
          <a:prstGeom prst="round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200">
                <a:solidFill>
                  <a:schemeClr val="tx1"/>
                </a:solidFill>
                <a:cs typeface="Segoe UI"/>
              </a:rPr>
              <a:t>Maximum available energy as a backup.</a:t>
            </a:r>
          </a:p>
        </p:txBody>
      </p:sp>
      <p:cxnSp>
        <p:nvCxnSpPr>
          <p:cNvPr id="110" name="Straight Arrow Connector 109">
            <a:extLst>
              <a:ext uri="{FF2B5EF4-FFF2-40B4-BE49-F238E27FC236}">
                <a16:creationId xmlns:a16="http://schemas.microsoft.com/office/drawing/2014/main" id="{0A463FC3-4FE6-E792-5432-A0077CC52229}"/>
              </a:ext>
            </a:extLst>
          </p:cNvPr>
          <p:cNvCxnSpPr>
            <a:cxnSpLocks/>
            <a:endCxn id="106" idx="1"/>
          </p:cNvCxnSpPr>
          <p:nvPr/>
        </p:nvCxnSpPr>
        <p:spPr>
          <a:xfrm flipV="1">
            <a:off x="6126553" y="5630273"/>
            <a:ext cx="2422597" cy="26153"/>
          </a:xfrm>
          <a:prstGeom prst="straightConnector1">
            <a:avLst/>
          </a:prstGeom>
          <a:ln w="76200">
            <a:solidFill>
              <a:srgbClr val="0F455D"/>
            </a:solidFill>
            <a:tailEnd type="triangle"/>
          </a:ln>
        </p:spPr>
        <p:style>
          <a:lnRef idx="1">
            <a:schemeClr val="accent1"/>
          </a:lnRef>
          <a:fillRef idx="0">
            <a:schemeClr val="accent1"/>
          </a:fillRef>
          <a:effectRef idx="0">
            <a:schemeClr val="accent1"/>
          </a:effectRef>
          <a:fontRef idx="minor">
            <a:schemeClr val="tx1"/>
          </a:fontRef>
        </p:style>
      </p:cxnSp>
      <p:cxnSp>
        <p:nvCxnSpPr>
          <p:cNvPr id="112" name="Straight Arrow Connector 111">
            <a:extLst>
              <a:ext uri="{FF2B5EF4-FFF2-40B4-BE49-F238E27FC236}">
                <a16:creationId xmlns:a16="http://schemas.microsoft.com/office/drawing/2014/main" id="{65FB907F-79C5-62EF-C5E6-735874CAB8CB}"/>
              </a:ext>
            </a:extLst>
          </p:cNvPr>
          <p:cNvCxnSpPr>
            <a:cxnSpLocks/>
            <a:endCxn id="104" idx="1"/>
          </p:cNvCxnSpPr>
          <p:nvPr/>
        </p:nvCxnSpPr>
        <p:spPr>
          <a:xfrm>
            <a:off x="5945878" y="1629042"/>
            <a:ext cx="2576693" cy="25601"/>
          </a:xfrm>
          <a:prstGeom prst="straightConnector1">
            <a:avLst/>
          </a:prstGeom>
          <a:ln w="76200">
            <a:solidFill>
              <a:srgbClr val="B7E1F4"/>
            </a:solidFill>
            <a:tailEnd type="triangle"/>
          </a:ln>
        </p:spPr>
        <p:style>
          <a:lnRef idx="1">
            <a:schemeClr val="accent1"/>
          </a:lnRef>
          <a:fillRef idx="0">
            <a:schemeClr val="accent1"/>
          </a:fillRef>
          <a:effectRef idx="0">
            <a:schemeClr val="accent1"/>
          </a:effectRef>
          <a:fontRef idx="minor">
            <a:schemeClr val="tx1"/>
          </a:fontRef>
        </p:style>
      </p:cxnSp>
      <p:cxnSp>
        <p:nvCxnSpPr>
          <p:cNvPr id="115" name="Straight Arrow Connector 114">
            <a:extLst>
              <a:ext uri="{FF2B5EF4-FFF2-40B4-BE49-F238E27FC236}">
                <a16:creationId xmlns:a16="http://schemas.microsoft.com/office/drawing/2014/main" id="{94C26782-1944-8F91-13E8-95E6E5D7CE50}"/>
              </a:ext>
            </a:extLst>
          </p:cNvPr>
          <p:cNvCxnSpPr>
            <a:stCxn id="17" idx="3"/>
            <a:endCxn id="105" idx="1"/>
          </p:cNvCxnSpPr>
          <p:nvPr/>
        </p:nvCxnSpPr>
        <p:spPr>
          <a:xfrm flipV="1">
            <a:off x="8161220" y="3425676"/>
            <a:ext cx="387930" cy="3510"/>
          </a:xfrm>
          <a:prstGeom prst="straightConnector1">
            <a:avLst/>
          </a:prstGeom>
          <a:ln w="76200">
            <a:solidFill>
              <a:srgbClr val="1F7EDC"/>
            </a:solidFill>
            <a:tailEnd type="triangle"/>
          </a:ln>
        </p:spPr>
        <p:style>
          <a:lnRef idx="1">
            <a:schemeClr val="accent1"/>
          </a:lnRef>
          <a:fillRef idx="0">
            <a:schemeClr val="accent1"/>
          </a:fillRef>
          <a:effectRef idx="0">
            <a:schemeClr val="accent1"/>
          </a:effectRef>
          <a:fontRef idx="minor">
            <a:schemeClr val="tx1"/>
          </a:fontRef>
        </p:style>
      </p:cxnSp>
      <p:cxnSp>
        <p:nvCxnSpPr>
          <p:cNvPr id="117" name="Connector: Elbow 116">
            <a:extLst>
              <a:ext uri="{FF2B5EF4-FFF2-40B4-BE49-F238E27FC236}">
                <a16:creationId xmlns:a16="http://schemas.microsoft.com/office/drawing/2014/main" id="{22BA2667-D03E-5E7B-8B0D-D19CC4408F9B}"/>
              </a:ext>
            </a:extLst>
          </p:cNvPr>
          <p:cNvCxnSpPr>
            <a:cxnSpLocks/>
            <a:stCxn id="105" idx="3"/>
            <a:endCxn id="77" idx="1"/>
          </p:cNvCxnSpPr>
          <p:nvPr/>
        </p:nvCxnSpPr>
        <p:spPr>
          <a:xfrm>
            <a:off x="10032430" y="3425676"/>
            <a:ext cx="291347" cy="163059"/>
          </a:xfrm>
          <a:prstGeom prst="bentConnector3">
            <a:avLst>
              <a:gd name="adj1" fmla="val 50000"/>
            </a:avLst>
          </a:prstGeom>
          <a:ln w="38100">
            <a:solidFill>
              <a:srgbClr val="1F7EDC"/>
            </a:solidFill>
            <a:tailEnd type="triangle"/>
          </a:ln>
        </p:spPr>
        <p:style>
          <a:lnRef idx="1">
            <a:schemeClr val="accent1"/>
          </a:lnRef>
          <a:fillRef idx="0">
            <a:schemeClr val="accent1"/>
          </a:fillRef>
          <a:effectRef idx="0">
            <a:schemeClr val="accent1"/>
          </a:effectRef>
          <a:fontRef idx="minor">
            <a:schemeClr val="tx1"/>
          </a:fontRef>
        </p:style>
      </p:cxnSp>
      <p:cxnSp>
        <p:nvCxnSpPr>
          <p:cNvPr id="118" name="Connector: Elbow 117">
            <a:extLst>
              <a:ext uri="{FF2B5EF4-FFF2-40B4-BE49-F238E27FC236}">
                <a16:creationId xmlns:a16="http://schemas.microsoft.com/office/drawing/2014/main" id="{20A15389-BED1-B205-C24E-6FCAD8E07A22}"/>
              </a:ext>
            </a:extLst>
          </p:cNvPr>
          <p:cNvCxnSpPr>
            <a:cxnSpLocks/>
            <a:stCxn id="105" idx="3"/>
            <a:endCxn id="78" idx="1"/>
          </p:cNvCxnSpPr>
          <p:nvPr/>
        </p:nvCxnSpPr>
        <p:spPr>
          <a:xfrm flipV="1">
            <a:off x="10032430" y="2238734"/>
            <a:ext cx="291347" cy="1186942"/>
          </a:xfrm>
          <a:prstGeom prst="bentConnector3">
            <a:avLst>
              <a:gd name="adj1" fmla="val 50000"/>
            </a:avLst>
          </a:prstGeom>
          <a:ln w="38100">
            <a:solidFill>
              <a:srgbClr val="8ABCEE"/>
            </a:solidFill>
            <a:tailEnd type="triangle"/>
          </a:ln>
        </p:spPr>
        <p:style>
          <a:lnRef idx="1">
            <a:schemeClr val="accent1"/>
          </a:lnRef>
          <a:fillRef idx="0">
            <a:schemeClr val="accent1"/>
          </a:fillRef>
          <a:effectRef idx="0">
            <a:schemeClr val="accent1"/>
          </a:effectRef>
          <a:fontRef idx="minor">
            <a:schemeClr val="tx1"/>
          </a:fontRef>
        </p:style>
      </p:cxnSp>
      <p:cxnSp>
        <p:nvCxnSpPr>
          <p:cNvPr id="125" name="Connector: Elbow 124">
            <a:extLst>
              <a:ext uri="{FF2B5EF4-FFF2-40B4-BE49-F238E27FC236}">
                <a16:creationId xmlns:a16="http://schemas.microsoft.com/office/drawing/2014/main" id="{3CEBA788-E05B-2411-82C3-A410AB1E04EC}"/>
              </a:ext>
            </a:extLst>
          </p:cNvPr>
          <p:cNvCxnSpPr>
            <a:cxnSpLocks/>
            <a:stCxn id="104" idx="3"/>
            <a:endCxn id="74" idx="1"/>
          </p:cNvCxnSpPr>
          <p:nvPr/>
        </p:nvCxnSpPr>
        <p:spPr>
          <a:xfrm flipV="1">
            <a:off x="10005851" y="888733"/>
            <a:ext cx="317926" cy="765910"/>
          </a:xfrm>
          <a:prstGeom prst="bentConnector3">
            <a:avLst>
              <a:gd name="adj1" fmla="val 50000"/>
            </a:avLst>
          </a:prstGeom>
          <a:ln w="38100">
            <a:solidFill>
              <a:srgbClr val="B7E1F4"/>
            </a:solidFill>
            <a:tailEnd type="triangle"/>
          </a:ln>
        </p:spPr>
        <p:style>
          <a:lnRef idx="1">
            <a:schemeClr val="accent1"/>
          </a:lnRef>
          <a:fillRef idx="0">
            <a:schemeClr val="accent1"/>
          </a:fillRef>
          <a:effectRef idx="0">
            <a:schemeClr val="accent1"/>
          </a:effectRef>
          <a:fontRef idx="minor">
            <a:schemeClr val="tx1"/>
          </a:fontRef>
        </p:style>
      </p:cxnSp>
      <p:cxnSp>
        <p:nvCxnSpPr>
          <p:cNvPr id="137" name="Connector: Elbow 136">
            <a:extLst>
              <a:ext uri="{FF2B5EF4-FFF2-40B4-BE49-F238E27FC236}">
                <a16:creationId xmlns:a16="http://schemas.microsoft.com/office/drawing/2014/main" id="{C5C82E78-CB04-26D8-730B-993CBF1BD3C4}"/>
              </a:ext>
            </a:extLst>
          </p:cNvPr>
          <p:cNvCxnSpPr>
            <a:cxnSpLocks/>
            <a:stCxn id="106" idx="3"/>
            <a:endCxn id="76" idx="1"/>
          </p:cNvCxnSpPr>
          <p:nvPr/>
        </p:nvCxnSpPr>
        <p:spPr>
          <a:xfrm>
            <a:off x="10032431" y="5630273"/>
            <a:ext cx="291345" cy="658464"/>
          </a:xfrm>
          <a:prstGeom prst="bentConnector3">
            <a:avLst>
              <a:gd name="adj1" fmla="val 50000"/>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38" name="Connector: Elbow 137">
            <a:extLst>
              <a:ext uri="{FF2B5EF4-FFF2-40B4-BE49-F238E27FC236}">
                <a16:creationId xmlns:a16="http://schemas.microsoft.com/office/drawing/2014/main" id="{C5DF339C-D039-1A34-FD29-71D24E004DDC}"/>
              </a:ext>
            </a:extLst>
          </p:cNvPr>
          <p:cNvCxnSpPr>
            <a:cxnSpLocks/>
            <a:stCxn id="106" idx="3"/>
            <a:endCxn id="75" idx="1"/>
          </p:cNvCxnSpPr>
          <p:nvPr/>
        </p:nvCxnSpPr>
        <p:spPr>
          <a:xfrm flipV="1">
            <a:off x="10032431" y="4938736"/>
            <a:ext cx="291346" cy="691537"/>
          </a:xfrm>
          <a:prstGeom prst="bentConnector3">
            <a:avLst/>
          </a:prstGeom>
          <a:ln w="38100">
            <a:solidFill>
              <a:srgbClr val="7AC7EA"/>
            </a:solidFill>
            <a:tailEnd type="triangle"/>
          </a:ln>
        </p:spPr>
        <p:style>
          <a:lnRef idx="1">
            <a:schemeClr val="accent1"/>
          </a:lnRef>
          <a:fillRef idx="0">
            <a:schemeClr val="accent1"/>
          </a:fillRef>
          <a:effectRef idx="0">
            <a:schemeClr val="accent1"/>
          </a:effectRef>
          <a:fontRef idx="minor">
            <a:schemeClr val="tx1"/>
          </a:fontRef>
        </p:style>
      </p:cxnSp>
      <p:sp>
        <p:nvSpPr>
          <p:cNvPr id="152" name="TextBox 151">
            <a:extLst>
              <a:ext uri="{FF2B5EF4-FFF2-40B4-BE49-F238E27FC236}">
                <a16:creationId xmlns:a16="http://schemas.microsoft.com/office/drawing/2014/main" id="{3D934480-F2D9-DA8A-5EB2-B4E1E7659C48}"/>
              </a:ext>
            </a:extLst>
          </p:cNvPr>
          <p:cNvSpPr txBox="1"/>
          <p:nvPr/>
        </p:nvSpPr>
        <p:spPr>
          <a:xfrm>
            <a:off x="1992973" y="391353"/>
            <a:ext cx="1816475" cy="923330"/>
          </a:xfrm>
          <a:prstGeom prst="rect">
            <a:avLst/>
          </a:prstGeom>
          <a:noFill/>
        </p:spPr>
        <p:txBody>
          <a:bodyPr wrap="square" rtlCol="0">
            <a:spAutoFit/>
          </a:bodyPr>
          <a:lstStyle/>
          <a:p>
            <a:pPr algn="ctr"/>
            <a:r>
              <a:rPr lang="en-US" b="1"/>
              <a:t>Required from other groups</a:t>
            </a:r>
            <a:endParaRPr lang="en-US" sz="2000" b="1"/>
          </a:p>
          <a:p>
            <a:pPr algn="ctr"/>
            <a:endParaRPr lang="en-GB"/>
          </a:p>
        </p:txBody>
      </p:sp>
      <p:sp>
        <p:nvSpPr>
          <p:cNvPr id="153" name="TextBox 152">
            <a:extLst>
              <a:ext uri="{FF2B5EF4-FFF2-40B4-BE49-F238E27FC236}">
                <a16:creationId xmlns:a16="http://schemas.microsoft.com/office/drawing/2014/main" id="{63E8C034-1B05-DC15-6987-D0471AAEBEDE}"/>
              </a:ext>
            </a:extLst>
          </p:cNvPr>
          <p:cNvSpPr txBox="1"/>
          <p:nvPr/>
        </p:nvSpPr>
        <p:spPr>
          <a:xfrm>
            <a:off x="8382554" y="391353"/>
            <a:ext cx="1816475" cy="923330"/>
          </a:xfrm>
          <a:prstGeom prst="rect">
            <a:avLst/>
          </a:prstGeom>
          <a:noFill/>
        </p:spPr>
        <p:txBody>
          <a:bodyPr wrap="square" rtlCol="0">
            <a:spAutoFit/>
          </a:bodyPr>
          <a:lstStyle/>
          <a:p>
            <a:pPr algn="ctr"/>
            <a:r>
              <a:rPr lang="en-US" b="1"/>
              <a:t>Given to other groups</a:t>
            </a:r>
            <a:endParaRPr lang="en-US" sz="2000" b="1"/>
          </a:p>
          <a:p>
            <a:pPr algn="ctr"/>
            <a:endParaRPr lang="en-GB"/>
          </a:p>
        </p:txBody>
      </p:sp>
    </p:spTree>
    <p:extLst>
      <p:ext uri="{BB962C8B-B14F-4D97-AF65-F5344CB8AC3E}">
        <p14:creationId xmlns:p14="http://schemas.microsoft.com/office/powerpoint/2010/main" val="5456748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1F472D7-E6C5-16FC-7FEE-A99DFA80735F}"/>
              </a:ext>
            </a:extLst>
          </p:cNvPr>
          <p:cNvSpPr/>
          <p:nvPr/>
        </p:nvSpPr>
        <p:spPr>
          <a:xfrm>
            <a:off x="2269901" y="274582"/>
            <a:ext cx="7598927" cy="361038"/>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1"/>
          <p:cNvSpPr>
            <a:spLocks noGrp="1"/>
          </p:cNvSpPr>
          <p:nvPr>
            <p:ph type="title"/>
          </p:nvPr>
        </p:nvSpPr>
        <p:spPr>
          <a:xfrm>
            <a:off x="1873873" y="108309"/>
            <a:ext cx="8444254" cy="452456"/>
          </a:xfrm>
        </p:spPr>
        <p:txBody>
          <a:bodyPr>
            <a:noAutofit/>
          </a:bodyPr>
          <a:lstStyle/>
          <a:p>
            <a:pPr algn="ctr"/>
            <a:r>
              <a:rPr lang="en-US" sz="4000" b="1">
                <a:effectLst>
                  <a:outerShdw blurRad="38100" dist="38100" dir="2700000" algn="tl">
                    <a:srgbClr val="000000">
                      <a:alpha val="43137"/>
                    </a:srgbClr>
                  </a:outerShdw>
                </a:effectLst>
              </a:rPr>
              <a:t>Group Statement of Requirements  </a:t>
            </a:r>
          </a:p>
        </p:txBody>
      </p:sp>
      <p:pic>
        <p:nvPicPr>
          <p:cNvPr id="2" name="Picture 1"/>
          <p:cNvPicPr>
            <a:picLocks noChangeAspect="1"/>
          </p:cNvPicPr>
          <p:nvPr/>
        </p:nvPicPr>
        <p:blipFill>
          <a:blip r:embed="rId2"/>
          <a:stretch>
            <a:fillRect/>
          </a:stretch>
        </p:blipFill>
        <p:spPr>
          <a:xfrm>
            <a:off x="12974576" y="-196534"/>
            <a:ext cx="6047589" cy="6858000"/>
          </a:xfrm>
          <a:prstGeom prst="rect">
            <a:avLst/>
          </a:prstGeom>
        </p:spPr>
      </p:pic>
      <p:graphicFrame>
        <p:nvGraphicFramePr>
          <p:cNvPr id="6" name="Table 5">
            <a:extLst>
              <a:ext uri="{FF2B5EF4-FFF2-40B4-BE49-F238E27FC236}">
                <a16:creationId xmlns:a16="http://schemas.microsoft.com/office/drawing/2014/main" id="{E836055B-D0A6-1399-681F-84CE0346E107}"/>
              </a:ext>
            </a:extLst>
          </p:cNvPr>
          <p:cNvGraphicFramePr>
            <a:graphicFrameLocks noGrp="1"/>
          </p:cNvGraphicFramePr>
          <p:nvPr/>
        </p:nvGraphicFramePr>
        <p:xfrm>
          <a:off x="117824" y="682434"/>
          <a:ext cx="11925494" cy="5885633"/>
        </p:xfrm>
        <a:graphic>
          <a:graphicData uri="http://schemas.openxmlformats.org/drawingml/2006/table">
            <a:tbl>
              <a:tblPr firstRow="1" bandRow="1">
                <a:tableStyleId>{5C22544A-7EE6-4342-B048-85BDC9FD1C3A}</a:tableStyleId>
              </a:tblPr>
              <a:tblGrid>
                <a:gridCol w="1932547">
                  <a:extLst>
                    <a:ext uri="{9D8B030D-6E8A-4147-A177-3AD203B41FA5}">
                      <a16:colId xmlns:a16="http://schemas.microsoft.com/office/drawing/2014/main" val="20000"/>
                    </a:ext>
                  </a:extLst>
                </a:gridCol>
                <a:gridCol w="9992947">
                  <a:extLst>
                    <a:ext uri="{9D8B030D-6E8A-4147-A177-3AD203B41FA5}">
                      <a16:colId xmlns:a16="http://schemas.microsoft.com/office/drawing/2014/main" val="20001"/>
                    </a:ext>
                  </a:extLst>
                </a:gridCol>
              </a:tblGrid>
              <a:tr h="326591">
                <a:tc>
                  <a:txBody>
                    <a:bodyPr/>
                    <a:lstStyle/>
                    <a:p>
                      <a:r>
                        <a:rPr lang="en-US" sz="1200" b="1"/>
                        <a:t>Aspects </a:t>
                      </a:r>
                    </a:p>
                  </a:txBody>
                  <a:tcPr>
                    <a:solidFill>
                      <a:schemeClr val="accent1"/>
                    </a:solidFill>
                  </a:tcPr>
                </a:tc>
                <a:tc>
                  <a:txBody>
                    <a:bodyPr/>
                    <a:lstStyle/>
                    <a:p>
                      <a:r>
                        <a:rPr lang="en-US" sz="1200" b="1"/>
                        <a:t>Requirements </a:t>
                      </a:r>
                    </a:p>
                  </a:txBody>
                  <a:tcPr>
                    <a:solidFill>
                      <a:schemeClr val="accent1"/>
                    </a:solidFill>
                  </a:tcPr>
                </a:tc>
                <a:extLst>
                  <a:ext uri="{0D108BD9-81ED-4DB2-BD59-A6C34878D82A}">
                    <a16:rowId xmlns:a16="http://schemas.microsoft.com/office/drawing/2014/main" val="10000"/>
                  </a:ext>
                </a:extLst>
              </a:tr>
              <a:tr h="514726">
                <a:tc>
                  <a:txBody>
                    <a:bodyPr/>
                    <a:lstStyle/>
                    <a:p>
                      <a:r>
                        <a:rPr lang="en-US" sz="1200" b="1"/>
                        <a:t>Performance </a:t>
                      </a:r>
                    </a:p>
                  </a:txBody>
                  <a:tcPr/>
                </a:tc>
                <a:tc>
                  <a:txBody>
                    <a:bodyPr/>
                    <a:lstStyle/>
                    <a:p>
                      <a:pPr marL="285750" lvl="0" indent="-285750">
                        <a:buFont typeface="Calibri" panose="020F0502020204030204"/>
                        <a:buChar char="-"/>
                      </a:pPr>
                      <a:r>
                        <a:rPr lang="en-US" sz="1200">
                          <a:sym typeface="+mn-ea"/>
                        </a:rPr>
                        <a:t>Solar-Electric conversion efficiency of </a:t>
                      </a:r>
                      <a:r>
                        <a:rPr lang="en-US" sz="1200"/>
                        <a:t>at least</a:t>
                      </a:r>
                      <a:r>
                        <a:rPr lang="en-US" sz="1200">
                          <a:sym typeface="+mn-ea"/>
                        </a:rPr>
                        <a:t> 40%. Minimum power output per unit of 1kW and ideal concentration ratio of 4500</a:t>
                      </a:r>
                      <a:endParaRPr lang="en-US" sz="1200" b="0" i="0" u="none" strike="noStrike" noProof="0">
                        <a:solidFill>
                          <a:srgbClr val="000000"/>
                        </a:solidFill>
                        <a:latin typeface="Aptos"/>
                      </a:endParaRPr>
                    </a:p>
                  </a:txBody>
                  <a:tcPr/>
                </a:tc>
                <a:extLst>
                  <a:ext uri="{0D108BD9-81ED-4DB2-BD59-A6C34878D82A}">
                    <a16:rowId xmlns:a16="http://schemas.microsoft.com/office/drawing/2014/main" val="10001"/>
                  </a:ext>
                </a:extLst>
              </a:tr>
              <a:tr h="720617">
                <a:tc>
                  <a:txBody>
                    <a:bodyPr/>
                    <a:lstStyle/>
                    <a:p>
                      <a:r>
                        <a:rPr lang="en-US" sz="1200" b="1"/>
                        <a:t>Environmental durability</a:t>
                      </a:r>
                    </a:p>
                  </a:txBody>
                  <a:tcPr/>
                </a:tc>
                <a:tc>
                  <a:txBody>
                    <a:bodyPr/>
                    <a:lstStyle/>
                    <a:p>
                      <a:pPr marL="285750" lvl="0" indent="-285750">
                        <a:buFont typeface="Calibri" panose="020F0502020204030204"/>
                        <a:buChar char="-"/>
                      </a:pPr>
                      <a:r>
                        <a:rPr lang="en-US" sz="1200"/>
                        <a:t>Ability to withstand heat &amp; humidity and strong winds </a:t>
                      </a:r>
                    </a:p>
                    <a:p>
                      <a:pPr marL="285750" lvl="0" indent="-285750">
                        <a:buFont typeface="Calibri" panose="020F0502020204030204"/>
                        <a:buChar char="-"/>
                      </a:pPr>
                      <a:r>
                        <a:rPr lang="en-US" sz="1200"/>
                        <a:t>Conduct a thorough environmental impact assessment (EIS) and select desired sites based on areas that minimise ecological impacts with satisfy of output needs.</a:t>
                      </a:r>
                    </a:p>
                  </a:txBody>
                  <a:tcPr/>
                </a:tc>
                <a:extLst>
                  <a:ext uri="{0D108BD9-81ED-4DB2-BD59-A6C34878D82A}">
                    <a16:rowId xmlns:a16="http://schemas.microsoft.com/office/drawing/2014/main" val="10002"/>
                  </a:ext>
                </a:extLst>
              </a:tr>
              <a:tr h="926507">
                <a:tc>
                  <a:txBody>
                    <a:bodyPr/>
                    <a:lstStyle/>
                    <a:p>
                      <a:r>
                        <a:rPr lang="en-US" sz="1200" b="1"/>
                        <a:t>Material selection</a:t>
                      </a:r>
                    </a:p>
                  </a:txBody>
                  <a:tcPr/>
                </a:tc>
                <a:tc>
                  <a:txBody>
                    <a:bodyPr/>
                    <a:lstStyle/>
                    <a:p>
                      <a:pPr marL="285750" indent="-285750">
                        <a:buFont typeface="Calibri" panose="020F0502020204030204"/>
                        <a:buChar char="-"/>
                      </a:pPr>
                      <a:r>
                        <a:rPr lang="en-US" sz="1200"/>
                        <a:t>Materials selected are resistant to corrosion </a:t>
                      </a:r>
                      <a:r>
                        <a:rPr lang="en-US" altLang="zh-CN" sz="1200"/>
                        <a:t>and </a:t>
                      </a:r>
                      <a:r>
                        <a:rPr lang="en-US" sz="1200"/>
                        <a:t>salt water, and also </a:t>
                      </a:r>
                      <a:r>
                        <a:rPr lang="en-US" altLang="zh-CN" sz="1200"/>
                        <a:t>p</a:t>
                      </a:r>
                      <a:r>
                        <a:rPr lang="en-US" sz="1200"/>
                        <a:t>rovid</a:t>
                      </a:r>
                      <a:r>
                        <a:rPr lang="en-US" altLang="zh-CN" sz="1200"/>
                        <a:t>ing</a:t>
                      </a:r>
                      <a:r>
                        <a:rPr lang="en-US" sz="1200"/>
                        <a:t> the necessary strength to withstand weight of parabolic dish and components </a:t>
                      </a:r>
                    </a:p>
                    <a:p>
                      <a:pPr marL="285750" indent="-285750">
                        <a:buFont typeface="Calibri" panose="020F0502020204030204"/>
                        <a:buChar char="-"/>
                      </a:pPr>
                      <a:r>
                        <a:rPr lang="en-US" sz="1200"/>
                        <a:t>M</a:t>
                      </a:r>
                      <a:r>
                        <a:rPr lang="en-US" altLang="zh-CN" sz="1200"/>
                        <a:t>aterials for support system with excellent tensile strength, yield strength and fatigue resistance.</a:t>
                      </a:r>
                    </a:p>
                    <a:p>
                      <a:pPr marL="285750" indent="-285750">
                        <a:buFont typeface="Calibri" panose="020F0502020204030204"/>
                        <a:buChar char="-"/>
                      </a:pPr>
                      <a:r>
                        <a:rPr lang="en-US" altLang="zh-CN" sz="1200"/>
                        <a:t>Aim for low material cost and sustainable options</a:t>
                      </a:r>
                    </a:p>
                  </a:txBody>
                  <a:tcPr/>
                </a:tc>
                <a:extLst>
                  <a:ext uri="{0D108BD9-81ED-4DB2-BD59-A6C34878D82A}">
                    <a16:rowId xmlns:a16="http://schemas.microsoft.com/office/drawing/2014/main" val="10003"/>
                  </a:ext>
                </a:extLst>
              </a:tr>
              <a:tr h="308836">
                <a:tc>
                  <a:txBody>
                    <a:bodyPr/>
                    <a:lstStyle/>
                    <a:p>
                      <a:r>
                        <a:rPr lang="en-US" sz="1200" b="1"/>
                        <a:t>Life span</a:t>
                      </a:r>
                    </a:p>
                  </a:txBody>
                  <a:tcPr/>
                </a:tc>
                <a:tc>
                  <a:txBody>
                    <a:bodyPr/>
                    <a:lstStyle/>
                    <a:p>
                      <a:pPr marL="285750" indent="-285750">
                        <a:buFont typeface="Calibri" panose="020F0502020204030204"/>
                        <a:buChar char="-"/>
                      </a:pPr>
                      <a:r>
                        <a:rPr lang="en-US" sz="1200"/>
                        <a:t>Ensure minimum lifespan of at least 20 years.</a:t>
                      </a:r>
                    </a:p>
                  </a:txBody>
                  <a:tcPr/>
                </a:tc>
                <a:extLst>
                  <a:ext uri="{0D108BD9-81ED-4DB2-BD59-A6C34878D82A}">
                    <a16:rowId xmlns:a16="http://schemas.microsoft.com/office/drawing/2014/main" val="10004"/>
                  </a:ext>
                </a:extLst>
              </a:tr>
              <a:tr h="514726">
                <a:tc>
                  <a:txBody>
                    <a:bodyPr/>
                    <a:lstStyle/>
                    <a:p>
                      <a:r>
                        <a:rPr lang="en-US" sz="1200" b="1"/>
                        <a:t>Risk management </a:t>
                      </a:r>
                    </a:p>
                  </a:txBody>
                  <a:tcPr/>
                </a:tc>
                <a:tc>
                  <a:txBody>
                    <a:bodyPr/>
                    <a:lstStyle/>
                    <a:p>
                      <a:pPr marL="285750" indent="-285750">
                        <a:buFont typeface="Calibri" panose="020F0502020204030204"/>
                        <a:buChar char="-"/>
                      </a:pPr>
                      <a:r>
                        <a:rPr lang="en-US" sz="1200"/>
                        <a:t>Create risk assessments to identify and mitigate risks associated with the design, construction, operation and maintenance of wave energy converters.</a:t>
                      </a:r>
                    </a:p>
                  </a:txBody>
                  <a:tcPr/>
                </a:tc>
                <a:extLst>
                  <a:ext uri="{0D108BD9-81ED-4DB2-BD59-A6C34878D82A}">
                    <a16:rowId xmlns:a16="http://schemas.microsoft.com/office/drawing/2014/main" val="10005"/>
                  </a:ext>
                </a:extLst>
              </a:tr>
              <a:tr h="514726">
                <a:tc>
                  <a:txBody>
                    <a:bodyPr/>
                    <a:lstStyle/>
                    <a:p>
                      <a:r>
                        <a:rPr lang="en-US" sz="1200" b="1"/>
                        <a:t>Safety and compliance</a:t>
                      </a:r>
                    </a:p>
                  </a:txBody>
                  <a:tcPr/>
                </a:tc>
                <a:tc>
                  <a:txBody>
                    <a:bodyPr/>
                    <a:lstStyle/>
                    <a:p>
                      <a:pPr marL="285750" indent="-285750">
                        <a:buFont typeface="Calibri" panose="020F0502020204030204"/>
                        <a:buChar char="-"/>
                      </a:pPr>
                      <a:r>
                        <a:rPr lang="en-US" altLang="zh-CN" sz="1200" b="0" i="0" kern="1200">
                          <a:solidFill>
                            <a:schemeClr val="dk1"/>
                          </a:solidFill>
                          <a:effectLst/>
                          <a:latin typeface="+mn-lt"/>
                          <a:ea typeface="+mn-ea"/>
                          <a:cs typeface="+mn-cs"/>
                        </a:rPr>
                        <a:t>Adherence to relevant safety standards and local regulations</a:t>
                      </a:r>
                    </a:p>
                    <a:p>
                      <a:pPr marL="285750" indent="-285750">
                        <a:buFont typeface="Calibri" panose="020F0502020204030204"/>
                        <a:buChar char="-"/>
                      </a:pPr>
                      <a:r>
                        <a:rPr lang="en-US" sz="1200"/>
                        <a:t>Ensure all legal regulations are met and identify certifications needed for relevant governing bodies</a:t>
                      </a:r>
                    </a:p>
                  </a:txBody>
                  <a:tcPr/>
                </a:tc>
                <a:extLst>
                  <a:ext uri="{0D108BD9-81ED-4DB2-BD59-A6C34878D82A}">
                    <a16:rowId xmlns:a16="http://schemas.microsoft.com/office/drawing/2014/main" val="10006"/>
                  </a:ext>
                </a:extLst>
              </a:tr>
              <a:tr h="514726">
                <a:tc>
                  <a:txBody>
                    <a:bodyPr/>
                    <a:lstStyle/>
                    <a:p>
                      <a:r>
                        <a:rPr lang="en-US" sz="1200" b="1"/>
                        <a:t>Maintenance</a:t>
                      </a:r>
                    </a:p>
                  </a:txBody>
                  <a:tcPr/>
                </a:tc>
                <a:tc>
                  <a:txBody>
                    <a:bodyPr/>
                    <a:lstStyle/>
                    <a:p>
                      <a:pPr marL="285750" indent="-285750">
                        <a:buFont typeface="Calibri" panose="020F0502020204030204"/>
                        <a:buChar char="-"/>
                      </a:pPr>
                      <a:r>
                        <a:rPr lang="en-US" sz="1200"/>
                        <a:t>Periodically inspect and replace any damaged parts to prevent structural deterioration.</a:t>
                      </a:r>
                    </a:p>
                    <a:p>
                      <a:pPr marL="285750" indent="-285750">
                        <a:buFont typeface="Calibri" panose="020F0502020204030204"/>
                        <a:buChar char="-"/>
                      </a:pPr>
                      <a:r>
                        <a:rPr lang="en-US" sz="1200"/>
                        <a:t>Checking the wear and tear of internal mechanical components and adding lubricant.</a:t>
                      </a:r>
                    </a:p>
                  </a:txBody>
                  <a:tcPr/>
                </a:tc>
                <a:extLst>
                  <a:ext uri="{0D108BD9-81ED-4DB2-BD59-A6C34878D82A}">
                    <a16:rowId xmlns:a16="http://schemas.microsoft.com/office/drawing/2014/main" val="10007"/>
                  </a:ext>
                </a:extLst>
              </a:tr>
              <a:tr h="514726">
                <a:tc>
                  <a:txBody>
                    <a:bodyPr/>
                    <a:lstStyle/>
                    <a:p>
                      <a:pPr lvl="0">
                        <a:buNone/>
                      </a:pPr>
                      <a:r>
                        <a:rPr lang="en-US" sz="1200" b="1"/>
                        <a:t>Aesthetics and Design</a:t>
                      </a:r>
                    </a:p>
                  </a:txBody>
                  <a:tcPr/>
                </a:tc>
                <a:tc>
                  <a:txBody>
                    <a:bodyPr/>
                    <a:lstStyle/>
                    <a:p>
                      <a:pPr marL="285750" lvl="0" indent="-285750">
                        <a:buFont typeface="Calibri" panose="020F0502020204030204"/>
                        <a:buChar char="-"/>
                      </a:pPr>
                      <a:r>
                        <a:rPr lang="en-US" sz="1200">
                          <a:solidFill>
                            <a:schemeClr val="tx1"/>
                          </a:solidFill>
                        </a:rPr>
                        <a:t>Ensure minimal land area usage </a:t>
                      </a:r>
                    </a:p>
                    <a:p>
                      <a:pPr marL="285750" lvl="0" indent="-285750">
                        <a:buFont typeface="Calibri" panose="020F0502020204030204"/>
                        <a:buChar char="-"/>
                      </a:pPr>
                      <a:r>
                        <a:rPr lang="en-US" sz="1200">
                          <a:solidFill>
                            <a:schemeClr val="tx1"/>
                          </a:solidFill>
                        </a:rPr>
                        <a:t>Consider design ergonomics </a:t>
                      </a:r>
                    </a:p>
                  </a:txBody>
                  <a:tcPr/>
                </a:tc>
                <a:extLst>
                  <a:ext uri="{0D108BD9-81ED-4DB2-BD59-A6C34878D82A}">
                    <a16:rowId xmlns:a16="http://schemas.microsoft.com/office/drawing/2014/main" val="10008"/>
                  </a:ext>
                </a:extLst>
              </a:tr>
              <a:tr h="514726">
                <a:tc>
                  <a:txBody>
                    <a:bodyPr/>
                    <a:lstStyle/>
                    <a:p>
                      <a:pPr lvl="0">
                        <a:buNone/>
                      </a:pPr>
                      <a:r>
                        <a:rPr lang="en-US" sz="1200" b="1"/>
                        <a:t>Scalability and Integration</a:t>
                      </a:r>
                    </a:p>
                  </a:txBody>
                  <a:tcPr/>
                </a:tc>
                <a:tc>
                  <a:txBody>
                    <a:bodyPr/>
                    <a:lstStyle/>
                    <a:p>
                      <a:pPr marL="285750" lvl="0" indent="-285750">
                        <a:buFont typeface="Calibri" panose="020F0502020204030204"/>
                        <a:buChar char="-"/>
                      </a:pPr>
                      <a:r>
                        <a:rPr lang="en-US" sz="1200"/>
                        <a:t>Ensure design is easily scalable to optimise longevity and adaptability of the entire team project</a:t>
                      </a:r>
                    </a:p>
                    <a:p>
                      <a:pPr marL="285750" lvl="0" indent="-285750">
                        <a:buFont typeface="Calibri" panose="020F0502020204030204"/>
                        <a:buChar char="-"/>
                      </a:pPr>
                      <a:r>
                        <a:rPr lang="en-US" sz="1200"/>
                        <a:t>Ensure compatibility with electrical system in terms of power generation , storage and transmission</a:t>
                      </a:r>
                    </a:p>
                  </a:txBody>
                  <a:tcPr/>
                </a:tc>
                <a:extLst>
                  <a:ext uri="{0D108BD9-81ED-4DB2-BD59-A6C34878D82A}">
                    <a16:rowId xmlns:a16="http://schemas.microsoft.com/office/drawing/2014/main" val="10009"/>
                  </a:ext>
                </a:extLst>
              </a:tr>
              <a:tr h="514726">
                <a:tc>
                  <a:txBody>
                    <a:bodyPr/>
                    <a:lstStyle/>
                    <a:p>
                      <a:pPr lvl="0">
                        <a:buNone/>
                      </a:pPr>
                      <a:r>
                        <a:rPr lang="en-US" sz="1200" b="1"/>
                        <a:t>Control</a:t>
                      </a:r>
                    </a:p>
                  </a:txBody>
                  <a:tcPr/>
                </a:tc>
                <a:tc>
                  <a:txBody>
                    <a:bodyPr/>
                    <a:lstStyle/>
                    <a:p>
                      <a:pPr marL="285750" lvl="0" indent="-285750">
                        <a:buFont typeface="Calibri" panose="020F0502020204030204"/>
                        <a:buChar char="-"/>
                      </a:pPr>
                      <a:r>
                        <a:rPr lang="en-US" sz="1200"/>
                        <a:t>Ensure that there is a system developed to monitor the units offline , temperature of cells , power generation , movement &amp; position of dish etc.</a:t>
                      </a:r>
                    </a:p>
                  </a:txBody>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1259075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Wave 29">
            <a:extLst>
              <a:ext uri="{FF2B5EF4-FFF2-40B4-BE49-F238E27FC236}">
                <a16:creationId xmlns:a16="http://schemas.microsoft.com/office/drawing/2014/main" id="{83760E69-03D3-A403-C276-29F74820E94B}"/>
              </a:ext>
            </a:extLst>
          </p:cNvPr>
          <p:cNvSpPr/>
          <p:nvPr/>
        </p:nvSpPr>
        <p:spPr>
          <a:xfrm rot="5400000" flipV="1">
            <a:off x="5841941" y="-1594320"/>
            <a:ext cx="6997701" cy="9939700"/>
          </a:xfrm>
          <a:prstGeom prst="wave">
            <a:avLst>
              <a:gd name="adj1" fmla="val 6269"/>
              <a:gd name="adj2" fmla="val 0"/>
            </a:avLst>
          </a:prstGeom>
          <a:solidFill>
            <a:schemeClr val="accent1"/>
          </a:solidFill>
          <a:ln>
            <a:solidFill>
              <a:srgbClr val="0F455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 name="Content Placeholder 2">
            <a:extLst>
              <a:ext uri="{FF2B5EF4-FFF2-40B4-BE49-F238E27FC236}">
                <a16:creationId xmlns:a16="http://schemas.microsoft.com/office/drawing/2014/main" id="{0058607C-5B83-4573-C507-53F8AC9F9886}"/>
              </a:ext>
            </a:extLst>
          </p:cNvPr>
          <p:cNvSpPr>
            <a:spLocks noGrp="1"/>
          </p:cNvSpPr>
          <p:nvPr>
            <p:ph idx="1"/>
          </p:nvPr>
        </p:nvSpPr>
        <p:spPr>
          <a:xfrm>
            <a:off x="315885" y="2065700"/>
            <a:ext cx="4055057" cy="3903579"/>
          </a:xfrm>
        </p:spPr>
        <p:txBody>
          <a:bodyPr vert="horz" lIns="91440" tIns="45720" rIns="91440" bIns="45720" rtlCol="0" anchor="t">
            <a:normAutofit/>
          </a:bodyPr>
          <a:lstStyle/>
          <a:p>
            <a:pPr marL="0" indent="0">
              <a:buNone/>
            </a:pPr>
            <a:endParaRPr lang="en-US" sz="2000"/>
          </a:p>
          <a:p>
            <a:endParaRPr lang="en-US"/>
          </a:p>
          <a:p>
            <a:endParaRPr lang="en-US"/>
          </a:p>
          <a:p>
            <a:endParaRPr lang="en-US"/>
          </a:p>
          <a:p>
            <a:endParaRPr lang="en-US"/>
          </a:p>
          <a:p>
            <a:endParaRPr lang="en-US"/>
          </a:p>
          <a:p>
            <a:endParaRPr lang="en-US"/>
          </a:p>
          <a:p>
            <a:endParaRPr lang="en-US"/>
          </a:p>
        </p:txBody>
      </p:sp>
      <p:sp>
        <p:nvSpPr>
          <p:cNvPr id="8" name="Rectangle: Single Corner Rounded 7">
            <a:extLst>
              <a:ext uri="{FF2B5EF4-FFF2-40B4-BE49-F238E27FC236}">
                <a16:creationId xmlns:a16="http://schemas.microsoft.com/office/drawing/2014/main" id="{3721E407-8FA9-5346-E34D-9341BCEC19DD}"/>
              </a:ext>
            </a:extLst>
          </p:cNvPr>
          <p:cNvSpPr/>
          <p:nvPr/>
        </p:nvSpPr>
        <p:spPr>
          <a:xfrm>
            <a:off x="8855934" y="1302023"/>
            <a:ext cx="3038475" cy="2438400"/>
          </a:xfrm>
          <a:prstGeom prst="round1Rect">
            <a:avLst/>
          </a:prstGeom>
          <a:solidFill>
            <a:srgbClr val="CAD3D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Single Corner Rounded 8">
            <a:extLst>
              <a:ext uri="{FF2B5EF4-FFF2-40B4-BE49-F238E27FC236}">
                <a16:creationId xmlns:a16="http://schemas.microsoft.com/office/drawing/2014/main" id="{7EF82CE5-114F-9757-DDBF-6ECE400CB78F}"/>
              </a:ext>
            </a:extLst>
          </p:cNvPr>
          <p:cNvSpPr/>
          <p:nvPr/>
        </p:nvSpPr>
        <p:spPr>
          <a:xfrm rot="10800000">
            <a:off x="5693633" y="3730898"/>
            <a:ext cx="3162300" cy="2438400"/>
          </a:xfrm>
          <a:prstGeom prst="round1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Single Corner Rounded 9">
            <a:extLst>
              <a:ext uri="{FF2B5EF4-FFF2-40B4-BE49-F238E27FC236}">
                <a16:creationId xmlns:a16="http://schemas.microsoft.com/office/drawing/2014/main" id="{58DD391E-168F-BD2F-8B1A-BADD6361B5B8}"/>
              </a:ext>
            </a:extLst>
          </p:cNvPr>
          <p:cNvSpPr/>
          <p:nvPr/>
        </p:nvSpPr>
        <p:spPr>
          <a:xfrm rot="5400000">
            <a:off x="9160734" y="3435623"/>
            <a:ext cx="2428875" cy="3038475"/>
          </a:xfrm>
          <a:prstGeom prst="round1Rect">
            <a:avLst/>
          </a:prstGeom>
          <a:solidFill>
            <a:srgbClr val="C4D1B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Single Corner Rounded 10">
            <a:extLst>
              <a:ext uri="{FF2B5EF4-FFF2-40B4-BE49-F238E27FC236}">
                <a16:creationId xmlns:a16="http://schemas.microsoft.com/office/drawing/2014/main" id="{AA480CD8-ADA7-3EF1-AFFF-3E76BA40268E}"/>
              </a:ext>
            </a:extLst>
          </p:cNvPr>
          <p:cNvSpPr/>
          <p:nvPr/>
        </p:nvSpPr>
        <p:spPr>
          <a:xfrm rot="-5400000">
            <a:off x="6052295" y="936781"/>
            <a:ext cx="2444980" cy="3162301"/>
          </a:xfrm>
          <a:prstGeom prst="round1Rect">
            <a:avLst/>
          </a:prstGeom>
          <a:solidFill>
            <a:srgbClr val="9BAD8D"/>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p>
        </p:txBody>
      </p:sp>
      <p:sp>
        <p:nvSpPr>
          <p:cNvPr id="13" name="Content Placeholder 2">
            <a:extLst>
              <a:ext uri="{FF2B5EF4-FFF2-40B4-BE49-F238E27FC236}">
                <a16:creationId xmlns:a16="http://schemas.microsoft.com/office/drawing/2014/main" id="{2ED663FE-B8B3-85F2-FD9A-7DB17DAA73AC}"/>
              </a:ext>
            </a:extLst>
          </p:cNvPr>
          <p:cNvSpPr txBox="1">
            <a:spLocks/>
          </p:cNvSpPr>
          <p:nvPr/>
        </p:nvSpPr>
        <p:spPr>
          <a:xfrm>
            <a:off x="5826169" y="1068844"/>
            <a:ext cx="2920221" cy="342389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1600"/>
          </a:p>
          <a:p>
            <a:pPr marL="0" indent="0">
              <a:buNone/>
            </a:pPr>
            <a:endParaRPr lang="en-US"/>
          </a:p>
          <a:p>
            <a:endParaRPr lang="en-US"/>
          </a:p>
          <a:p>
            <a:endParaRPr lang="en-US"/>
          </a:p>
          <a:p>
            <a:endParaRPr lang="en-US"/>
          </a:p>
          <a:p>
            <a:endParaRPr lang="en-US"/>
          </a:p>
          <a:p>
            <a:endParaRPr lang="en-US"/>
          </a:p>
          <a:p>
            <a:endParaRPr lang="en-US"/>
          </a:p>
        </p:txBody>
      </p:sp>
      <p:sp>
        <p:nvSpPr>
          <p:cNvPr id="14" name="Content Placeholder 2">
            <a:extLst>
              <a:ext uri="{FF2B5EF4-FFF2-40B4-BE49-F238E27FC236}">
                <a16:creationId xmlns:a16="http://schemas.microsoft.com/office/drawing/2014/main" id="{58F32609-AD3A-1D71-B2A2-37177650749A}"/>
              </a:ext>
            </a:extLst>
          </p:cNvPr>
          <p:cNvSpPr txBox="1">
            <a:spLocks/>
          </p:cNvSpPr>
          <p:nvPr/>
        </p:nvSpPr>
        <p:spPr>
          <a:xfrm>
            <a:off x="9025511" y="1068843"/>
            <a:ext cx="2872596" cy="342389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1600"/>
          </a:p>
          <a:p>
            <a:endParaRPr lang="en-US"/>
          </a:p>
          <a:p>
            <a:endParaRPr lang="en-US"/>
          </a:p>
          <a:p>
            <a:endParaRPr lang="en-US"/>
          </a:p>
          <a:p>
            <a:endParaRPr lang="en-US"/>
          </a:p>
          <a:p>
            <a:endParaRPr lang="en-US"/>
          </a:p>
          <a:p>
            <a:endParaRPr lang="en-US"/>
          </a:p>
          <a:p>
            <a:endParaRPr lang="en-US"/>
          </a:p>
        </p:txBody>
      </p:sp>
      <p:sp>
        <p:nvSpPr>
          <p:cNvPr id="15" name="Content Placeholder 2">
            <a:extLst>
              <a:ext uri="{FF2B5EF4-FFF2-40B4-BE49-F238E27FC236}">
                <a16:creationId xmlns:a16="http://schemas.microsoft.com/office/drawing/2014/main" id="{2C4A840B-91DB-F38A-2A45-D77C452AC70F}"/>
              </a:ext>
            </a:extLst>
          </p:cNvPr>
          <p:cNvSpPr txBox="1">
            <a:spLocks/>
          </p:cNvSpPr>
          <p:nvPr/>
        </p:nvSpPr>
        <p:spPr>
          <a:xfrm>
            <a:off x="5826169" y="3516768"/>
            <a:ext cx="2872596" cy="342389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p>
          <a:p>
            <a:endParaRPr lang="en-US"/>
          </a:p>
          <a:p>
            <a:endParaRPr lang="en-US"/>
          </a:p>
          <a:p>
            <a:endParaRPr lang="en-US"/>
          </a:p>
          <a:p>
            <a:endParaRPr lang="en-US"/>
          </a:p>
          <a:p>
            <a:endParaRPr lang="en-US"/>
          </a:p>
          <a:p>
            <a:endParaRPr lang="en-US"/>
          </a:p>
        </p:txBody>
      </p:sp>
      <p:sp>
        <p:nvSpPr>
          <p:cNvPr id="16" name="Content Placeholder 2">
            <a:extLst>
              <a:ext uri="{FF2B5EF4-FFF2-40B4-BE49-F238E27FC236}">
                <a16:creationId xmlns:a16="http://schemas.microsoft.com/office/drawing/2014/main" id="{71E62F74-164E-584B-595C-5419D1E4708A}"/>
              </a:ext>
            </a:extLst>
          </p:cNvPr>
          <p:cNvSpPr txBox="1">
            <a:spLocks/>
          </p:cNvSpPr>
          <p:nvPr/>
        </p:nvSpPr>
        <p:spPr>
          <a:xfrm>
            <a:off x="8912269" y="3516768"/>
            <a:ext cx="2920221" cy="342389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400">
                <a:ea typeface="+mn-lt"/>
                <a:cs typeface="+mn-lt"/>
              </a:rPr>
              <a:t>.</a:t>
            </a:r>
            <a:endParaRPr lang="en-US" sz="1400"/>
          </a:p>
          <a:p>
            <a:endParaRPr lang="en-US"/>
          </a:p>
          <a:p>
            <a:endParaRPr lang="en-US"/>
          </a:p>
          <a:p>
            <a:endParaRPr lang="en-US"/>
          </a:p>
          <a:p>
            <a:endParaRPr lang="en-US"/>
          </a:p>
          <a:p>
            <a:endParaRPr lang="en-US"/>
          </a:p>
          <a:p>
            <a:endParaRPr lang="en-US"/>
          </a:p>
          <a:p>
            <a:endParaRPr lang="en-US"/>
          </a:p>
        </p:txBody>
      </p:sp>
      <p:sp>
        <p:nvSpPr>
          <p:cNvPr id="22" name="Rectangle 21">
            <a:extLst>
              <a:ext uri="{FF2B5EF4-FFF2-40B4-BE49-F238E27FC236}">
                <a16:creationId xmlns:a16="http://schemas.microsoft.com/office/drawing/2014/main" id="{96109BFA-AA0D-6803-DBAA-2786D8EB5E64}"/>
              </a:ext>
            </a:extLst>
          </p:cNvPr>
          <p:cNvSpPr/>
          <p:nvPr/>
        </p:nvSpPr>
        <p:spPr>
          <a:xfrm>
            <a:off x="8858253" y="3375529"/>
            <a:ext cx="457200" cy="361950"/>
          </a:xfrm>
          <a:prstGeom prst="rect">
            <a:avLst/>
          </a:prstGeom>
          <a:solidFill>
            <a:srgbClr val="EAF6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solidFill>
                  <a:schemeClr val="accent3"/>
                </a:solidFill>
                <a:ea typeface="+mn-lt"/>
                <a:cs typeface="+mn-lt"/>
              </a:rPr>
              <a:t>W</a:t>
            </a:r>
            <a:endParaRPr lang="en-US"/>
          </a:p>
        </p:txBody>
      </p:sp>
      <p:sp>
        <p:nvSpPr>
          <p:cNvPr id="23" name="Rectangle 22">
            <a:extLst>
              <a:ext uri="{FF2B5EF4-FFF2-40B4-BE49-F238E27FC236}">
                <a16:creationId xmlns:a16="http://schemas.microsoft.com/office/drawing/2014/main" id="{648B25DB-941F-5403-97A3-5286CE8043EC}"/>
              </a:ext>
            </a:extLst>
          </p:cNvPr>
          <p:cNvSpPr/>
          <p:nvPr/>
        </p:nvSpPr>
        <p:spPr>
          <a:xfrm>
            <a:off x="8858252" y="3747004"/>
            <a:ext cx="457200" cy="361950"/>
          </a:xfrm>
          <a:prstGeom prst="rect">
            <a:avLst/>
          </a:prstGeom>
          <a:solidFill>
            <a:srgbClr val="9BAD8D"/>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b="1">
                <a:solidFill>
                  <a:schemeClr val="accent2">
                    <a:lumMod val="50000"/>
                  </a:schemeClr>
                </a:solidFill>
              </a:rPr>
              <a:t>T</a:t>
            </a:r>
          </a:p>
        </p:txBody>
      </p:sp>
      <p:sp>
        <p:nvSpPr>
          <p:cNvPr id="24" name="Rectangle 23">
            <a:extLst>
              <a:ext uri="{FF2B5EF4-FFF2-40B4-BE49-F238E27FC236}">
                <a16:creationId xmlns:a16="http://schemas.microsoft.com/office/drawing/2014/main" id="{DBB0A8C1-3152-2B99-483E-A649B399282E}"/>
              </a:ext>
            </a:extLst>
          </p:cNvPr>
          <p:cNvSpPr/>
          <p:nvPr/>
        </p:nvSpPr>
        <p:spPr>
          <a:xfrm>
            <a:off x="8401052" y="3747004"/>
            <a:ext cx="457200" cy="361950"/>
          </a:xfrm>
          <a:prstGeom prst="rect">
            <a:avLst/>
          </a:prstGeom>
          <a:solidFill>
            <a:srgbClr val="CAD3DC"/>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b="1">
                <a:solidFill>
                  <a:schemeClr val="accent5">
                    <a:lumMod val="75000"/>
                  </a:schemeClr>
                </a:solidFill>
              </a:rPr>
              <a:t>O</a:t>
            </a:r>
          </a:p>
        </p:txBody>
      </p:sp>
      <p:sp>
        <p:nvSpPr>
          <p:cNvPr id="25" name="Rectangle 24">
            <a:extLst>
              <a:ext uri="{FF2B5EF4-FFF2-40B4-BE49-F238E27FC236}">
                <a16:creationId xmlns:a16="http://schemas.microsoft.com/office/drawing/2014/main" id="{D78BD34B-840C-5EB8-C9F5-9B4E52C2D784}"/>
              </a:ext>
            </a:extLst>
          </p:cNvPr>
          <p:cNvSpPr/>
          <p:nvPr/>
        </p:nvSpPr>
        <p:spPr>
          <a:xfrm>
            <a:off x="8401052" y="3375529"/>
            <a:ext cx="457200" cy="361950"/>
          </a:xfrm>
          <a:prstGeom prst="rect">
            <a:avLst/>
          </a:prstGeom>
          <a:solidFill>
            <a:srgbClr val="C4D1BD"/>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b="1">
                <a:solidFill>
                  <a:schemeClr val="tx2">
                    <a:lumMod val="90000"/>
                    <a:lumOff val="10000"/>
                  </a:schemeClr>
                </a:solidFill>
              </a:rPr>
              <a:t>S</a:t>
            </a:r>
          </a:p>
        </p:txBody>
      </p:sp>
      <p:sp>
        <p:nvSpPr>
          <p:cNvPr id="27" name="Title 1">
            <a:extLst>
              <a:ext uri="{FF2B5EF4-FFF2-40B4-BE49-F238E27FC236}">
                <a16:creationId xmlns:a16="http://schemas.microsoft.com/office/drawing/2014/main" id="{1BCDC3B0-771F-D43B-48F7-24CD6C4B0F37}"/>
              </a:ext>
            </a:extLst>
          </p:cNvPr>
          <p:cNvSpPr txBox="1">
            <a:spLocks/>
          </p:cNvSpPr>
          <p:nvPr/>
        </p:nvSpPr>
        <p:spPr>
          <a:xfrm>
            <a:off x="7406797" y="306279"/>
            <a:ext cx="507578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a:solidFill>
                  <a:srgbClr val="FFFFFF"/>
                </a:solidFill>
                <a:ea typeface="+mj-lt"/>
                <a:cs typeface="+mj-lt"/>
              </a:rPr>
              <a:t>SWOT</a:t>
            </a:r>
            <a:r>
              <a:rPr lang="en-US" sz="3600">
                <a:solidFill>
                  <a:schemeClr val="bg1"/>
                </a:solidFill>
              </a:rPr>
              <a:t> Analysis</a:t>
            </a:r>
            <a:endParaRPr lang="en-US">
              <a:solidFill>
                <a:schemeClr val="bg1"/>
              </a:solidFill>
            </a:endParaRPr>
          </a:p>
        </p:txBody>
      </p:sp>
      <p:sp>
        <p:nvSpPr>
          <p:cNvPr id="19" name="Rectangle 18">
            <a:extLst>
              <a:ext uri="{FF2B5EF4-FFF2-40B4-BE49-F238E27FC236}">
                <a16:creationId xmlns:a16="http://schemas.microsoft.com/office/drawing/2014/main" id="{A8951E24-58E4-1607-AC41-16E1BBCA3FC0}"/>
              </a:ext>
            </a:extLst>
          </p:cNvPr>
          <p:cNvSpPr/>
          <p:nvPr/>
        </p:nvSpPr>
        <p:spPr>
          <a:xfrm>
            <a:off x="-38400" y="406400"/>
            <a:ext cx="4409340" cy="725714"/>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itle 6">
            <a:extLst>
              <a:ext uri="{FF2B5EF4-FFF2-40B4-BE49-F238E27FC236}">
                <a16:creationId xmlns:a16="http://schemas.microsoft.com/office/drawing/2014/main" id="{94206FFF-08CA-FB41-12AA-8DB080357D61}"/>
              </a:ext>
            </a:extLst>
          </p:cNvPr>
          <p:cNvSpPr>
            <a:spLocks noGrp="1"/>
          </p:cNvSpPr>
          <p:nvPr>
            <p:ph type="title"/>
          </p:nvPr>
        </p:nvSpPr>
        <p:spPr>
          <a:xfrm>
            <a:off x="-87085" y="206603"/>
            <a:ext cx="4557485" cy="1161999"/>
          </a:xfrm>
        </p:spPr>
        <p:txBody>
          <a:bodyPr>
            <a:noAutofit/>
          </a:bodyPr>
          <a:lstStyle/>
          <a:p>
            <a:pPr algn="ctr"/>
            <a:r>
              <a:rPr lang="en-GB" b="1">
                <a:effectLst>
                  <a:outerShdw blurRad="38100" dist="38100" dir="2700000" algn="tl">
                    <a:srgbClr val="000000">
                      <a:alpha val="43137"/>
                    </a:srgbClr>
                  </a:outerShdw>
                </a:effectLst>
              </a:rPr>
              <a:t>QUALITY                         MANAGEMENT</a:t>
            </a:r>
          </a:p>
        </p:txBody>
      </p:sp>
      <p:sp>
        <p:nvSpPr>
          <p:cNvPr id="5" name="TextBox 4">
            <a:extLst>
              <a:ext uri="{FF2B5EF4-FFF2-40B4-BE49-F238E27FC236}">
                <a16:creationId xmlns:a16="http://schemas.microsoft.com/office/drawing/2014/main" id="{0F6A78F4-5451-AD16-BB54-EA1D85E0F37C}"/>
              </a:ext>
            </a:extLst>
          </p:cNvPr>
          <p:cNvSpPr txBox="1"/>
          <p:nvPr/>
        </p:nvSpPr>
        <p:spPr>
          <a:xfrm>
            <a:off x="5747650" y="3821264"/>
            <a:ext cx="3214937" cy="2154436"/>
          </a:xfrm>
          <a:prstGeom prst="rect">
            <a:avLst/>
          </a:prstGeom>
          <a:noFill/>
        </p:spPr>
        <p:txBody>
          <a:bodyPr wrap="square" rtlCol="0">
            <a:spAutoFit/>
          </a:bodyPr>
          <a:lstStyle/>
          <a:p>
            <a:pPr algn="ctr"/>
            <a:r>
              <a:rPr lang="en-GB" b="1"/>
              <a:t>Opportunities </a:t>
            </a:r>
          </a:p>
          <a:p>
            <a:br>
              <a:rPr lang="en-GB"/>
            </a:br>
            <a:r>
              <a:rPr lang="en-GB" sz="1400" b="1"/>
              <a:t>Market Growth </a:t>
            </a:r>
            <a:r>
              <a:rPr lang="en-GB" sz="1400"/>
              <a:t>– demand for renewable energy solutions presents a market for solar panel projects </a:t>
            </a:r>
            <a:br>
              <a:rPr lang="en-GB" sz="1400"/>
            </a:br>
            <a:r>
              <a:rPr lang="en-GB" sz="1400" b="1"/>
              <a:t>International Expansion  </a:t>
            </a:r>
            <a:r>
              <a:rPr lang="en-GB" sz="1400"/>
              <a:t>– Expansion into international markets with regulatory environments and growing energy demand. </a:t>
            </a:r>
          </a:p>
        </p:txBody>
      </p:sp>
      <p:sp>
        <p:nvSpPr>
          <p:cNvPr id="6" name="TextBox 5">
            <a:extLst>
              <a:ext uri="{FF2B5EF4-FFF2-40B4-BE49-F238E27FC236}">
                <a16:creationId xmlns:a16="http://schemas.microsoft.com/office/drawing/2014/main" id="{1E4BBC01-068F-10B5-E881-8830CEF5CE39}"/>
              </a:ext>
            </a:extLst>
          </p:cNvPr>
          <p:cNvSpPr txBox="1"/>
          <p:nvPr/>
        </p:nvSpPr>
        <p:spPr>
          <a:xfrm>
            <a:off x="8844036" y="1329934"/>
            <a:ext cx="3214937" cy="2092881"/>
          </a:xfrm>
          <a:prstGeom prst="rect">
            <a:avLst/>
          </a:prstGeom>
          <a:noFill/>
        </p:spPr>
        <p:txBody>
          <a:bodyPr wrap="square" rtlCol="0">
            <a:spAutoFit/>
          </a:bodyPr>
          <a:lstStyle/>
          <a:p>
            <a:pPr algn="ctr"/>
            <a:r>
              <a:rPr lang="en-GB" b="1"/>
              <a:t>Weaknesses </a:t>
            </a:r>
          </a:p>
          <a:p>
            <a:r>
              <a:rPr lang="en-GB" sz="1400" b="1"/>
              <a:t>Installation and Maintenance – </a:t>
            </a:r>
            <a:r>
              <a:rPr lang="en-GB" sz="1400"/>
              <a:t> Logistical challenges, access limitations, and marine environments.</a:t>
            </a:r>
          </a:p>
          <a:p>
            <a:r>
              <a:rPr lang="en-GB" sz="1400" b="1"/>
              <a:t> Environmental impact </a:t>
            </a:r>
            <a:r>
              <a:rPr lang="en-GB" sz="1400"/>
              <a:t>–  impacts on marine ecosystems, including disruption to marine life, habitat degradation, and potential visual pollution </a:t>
            </a:r>
          </a:p>
        </p:txBody>
      </p:sp>
      <p:sp>
        <p:nvSpPr>
          <p:cNvPr id="7" name="TextBox 6">
            <a:extLst>
              <a:ext uri="{FF2B5EF4-FFF2-40B4-BE49-F238E27FC236}">
                <a16:creationId xmlns:a16="http://schemas.microsoft.com/office/drawing/2014/main" id="{4065B68D-1FFC-35B9-A45E-C74F707A66F2}"/>
              </a:ext>
            </a:extLst>
          </p:cNvPr>
          <p:cNvSpPr txBox="1"/>
          <p:nvPr/>
        </p:nvSpPr>
        <p:spPr>
          <a:xfrm>
            <a:off x="8824909" y="3734939"/>
            <a:ext cx="3214937" cy="2154436"/>
          </a:xfrm>
          <a:prstGeom prst="rect">
            <a:avLst/>
          </a:prstGeom>
          <a:noFill/>
        </p:spPr>
        <p:txBody>
          <a:bodyPr wrap="square" rtlCol="0">
            <a:spAutoFit/>
          </a:bodyPr>
          <a:lstStyle/>
          <a:p>
            <a:pPr algn="ctr"/>
            <a:r>
              <a:rPr lang="en-GB" b="1"/>
              <a:t>Threats </a:t>
            </a:r>
          </a:p>
          <a:p>
            <a:br>
              <a:rPr lang="en-GB"/>
            </a:br>
            <a:r>
              <a:rPr lang="en-GB" sz="1400" b="1"/>
              <a:t>Financial Viability  </a:t>
            </a:r>
            <a:r>
              <a:rPr lang="en-GB" sz="1400"/>
              <a:t>– offshore projects require significant upfront investment and long-term financing commitments </a:t>
            </a:r>
            <a:br>
              <a:rPr lang="en-GB" sz="1400"/>
            </a:br>
            <a:r>
              <a:rPr lang="en-GB" sz="1400" b="1"/>
              <a:t>Natural disasters </a:t>
            </a:r>
            <a:r>
              <a:rPr lang="en-GB" sz="1400"/>
              <a:t>– Natural disasters such as hurricanes, typhoons, and tsunamis pose a risk of damage, downtime and operational disruptions.</a:t>
            </a:r>
          </a:p>
        </p:txBody>
      </p:sp>
      <p:sp>
        <p:nvSpPr>
          <p:cNvPr id="12" name="TextBox 11">
            <a:extLst>
              <a:ext uri="{FF2B5EF4-FFF2-40B4-BE49-F238E27FC236}">
                <a16:creationId xmlns:a16="http://schemas.microsoft.com/office/drawing/2014/main" id="{FB759E36-082E-59C8-8D07-F899217BD786}"/>
              </a:ext>
            </a:extLst>
          </p:cNvPr>
          <p:cNvSpPr txBox="1"/>
          <p:nvPr/>
        </p:nvSpPr>
        <p:spPr>
          <a:xfrm>
            <a:off x="5760436" y="1296795"/>
            <a:ext cx="3133006" cy="2092881"/>
          </a:xfrm>
          <a:prstGeom prst="rect">
            <a:avLst/>
          </a:prstGeom>
          <a:noFill/>
        </p:spPr>
        <p:txBody>
          <a:bodyPr wrap="square" rtlCol="0">
            <a:spAutoFit/>
          </a:bodyPr>
          <a:lstStyle/>
          <a:p>
            <a:pPr algn="ctr"/>
            <a:r>
              <a:rPr lang="en-GB" b="1"/>
              <a:t>Strength</a:t>
            </a:r>
          </a:p>
          <a:p>
            <a:r>
              <a:rPr lang="en-GB" sz="1400" b="1"/>
              <a:t>Standardisation </a:t>
            </a:r>
            <a:r>
              <a:rPr lang="en-GB" sz="1400"/>
              <a:t>– following standardised processes and procedures to ensure consistent quality across the project</a:t>
            </a:r>
            <a:br>
              <a:rPr lang="en-GB" sz="1400"/>
            </a:br>
            <a:r>
              <a:rPr lang="en-GB" sz="1400" b="1"/>
              <a:t>Enhanced Efficiency - </a:t>
            </a:r>
            <a:r>
              <a:rPr lang="en-GB" sz="1400"/>
              <a:t>reduced shading, better cooling, and fewer atmospheric obstructions compared to land-based can increase efficiency  </a:t>
            </a:r>
          </a:p>
        </p:txBody>
      </p:sp>
      <p:sp>
        <p:nvSpPr>
          <p:cNvPr id="17" name="TextBox 16">
            <a:extLst>
              <a:ext uri="{FF2B5EF4-FFF2-40B4-BE49-F238E27FC236}">
                <a16:creationId xmlns:a16="http://schemas.microsoft.com/office/drawing/2014/main" id="{3029FC83-00A5-3221-2F52-A11C20C8D57B}"/>
              </a:ext>
            </a:extLst>
          </p:cNvPr>
          <p:cNvSpPr txBox="1"/>
          <p:nvPr/>
        </p:nvSpPr>
        <p:spPr>
          <a:xfrm>
            <a:off x="657726" y="1876926"/>
            <a:ext cx="3326949" cy="3693319"/>
          </a:xfrm>
          <a:prstGeom prst="rect">
            <a:avLst/>
          </a:prstGeom>
          <a:noFill/>
        </p:spPr>
        <p:txBody>
          <a:bodyPr wrap="square" rtlCol="0">
            <a:spAutoFit/>
          </a:bodyPr>
          <a:lstStyle/>
          <a:p>
            <a:pPr marL="285750" indent="-285750">
              <a:buFont typeface="Arial" panose="020B0604020202020204" pitchFamily="34" charset="0"/>
              <a:buChar char="•"/>
            </a:pPr>
            <a:r>
              <a:rPr lang="en-GB" b="1"/>
              <a:t>Group leader: </a:t>
            </a:r>
            <a:br>
              <a:rPr lang="en-GB" b="1"/>
            </a:br>
            <a:r>
              <a:rPr lang="en-GB"/>
              <a:t>Overseer and coordinator </a:t>
            </a:r>
            <a:br>
              <a:rPr lang="en-GB"/>
            </a:br>
            <a:endParaRPr lang="en-GB" b="1"/>
          </a:p>
          <a:p>
            <a:pPr marL="285750" indent="-285750">
              <a:buFont typeface="Arial" panose="020B0604020202020204" pitchFamily="34" charset="0"/>
              <a:buChar char="•"/>
            </a:pPr>
            <a:r>
              <a:rPr lang="en-GB" b="1"/>
              <a:t>Management strategies: </a:t>
            </a:r>
            <a:r>
              <a:rPr lang="en-GB"/>
              <a:t>Gantt Chart, Belbin test </a:t>
            </a:r>
            <a:br>
              <a:rPr lang="en-GB"/>
            </a:br>
            <a:endParaRPr lang="en-GB"/>
          </a:p>
          <a:p>
            <a:pPr marL="285750" indent="-285750">
              <a:buFont typeface="Arial" panose="020B0604020202020204" pitchFamily="34" charset="0"/>
              <a:buChar char="•"/>
            </a:pPr>
            <a:r>
              <a:rPr lang="en-GB" b="1"/>
              <a:t>Iterative design process: </a:t>
            </a:r>
            <a:r>
              <a:rPr lang="en-GB"/>
              <a:t>Planning, testing, and designing against standards</a:t>
            </a:r>
            <a:br>
              <a:rPr lang="en-GB"/>
            </a:br>
            <a:endParaRPr lang="en-GB"/>
          </a:p>
          <a:p>
            <a:pPr marL="285750" indent="-285750">
              <a:buFont typeface="Arial" panose="020B0604020202020204" pitchFamily="34" charset="0"/>
              <a:buChar char="•"/>
            </a:pPr>
            <a:r>
              <a:rPr lang="en-GB" b="1"/>
              <a:t>SWOT Analysis:  </a:t>
            </a:r>
            <a:r>
              <a:rPr lang="en-GB"/>
              <a:t>Identifying effective strategies and plans </a:t>
            </a:r>
          </a:p>
        </p:txBody>
      </p:sp>
    </p:spTree>
    <p:extLst>
      <p:ext uri="{BB962C8B-B14F-4D97-AF65-F5344CB8AC3E}">
        <p14:creationId xmlns:p14="http://schemas.microsoft.com/office/powerpoint/2010/main" val="27749779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Chord 38">
            <a:extLst>
              <a:ext uri="{FF2B5EF4-FFF2-40B4-BE49-F238E27FC236}">
                <a16:creationId xmlns:a16="http://schemas.microsoft.com/office/drawing/2014/main" id="{3A997F64-1FA9-E7F7-E2B8-EF38F6DFB245}"/>
              </a:ext>
            </a:extLst>
          </p:cNvPr>
          <p:cNvSpPr/>
          <p:nvPr/>
        </p:nvSpPr>
        <p:spPr>
          <a:xfrm rot="1361146">
            <a:off x="13433997" y="-2113802"/>
            <a:ext cx="10800000" cy="10800000"/>
          </a:xfrm>
          <a:prstGeom prst="chord">
            <a:avLst/>
          </a:prstGeom>
          <a:solidFill>
            <a:schemeClr val="accent1"/>
          </a:solidFill>
          <a:ln>
            <a:solidFill>
              <a:srgbClr val="0F455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Content Placeholder 2">
            <a:extLst>
              <a:ext uri="{FF2B5EF4-FFF2-40B4-BE49-F238E27FC236}">
                <a16:creationId xmlns:a16="http://schemas.microsoft.com/office/drawing/2014/main" id="{2ED663FE-B8B3-85F2-FD9A-7DB17DAA73AC}"/>
              </a:ext>
            </a:extLst>
          </p:cNvPr>
          <p:cNvSpPr txBox="1">
            <a:spLocks/>
          </p:cNvSpPr>
          <p:nvPr/>
        </p:nvSpPr>
        <p:spPr>
          <a:xfrm>
            <a:off x="5826169" y="1068844"/>
            <a:ext cx="2920221" cy="342389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1600"/>
          </a:p>
          <a:p>
            <a:pPr marL="0" indent="0">
              <a:buNone/>
            </a:pPr>
            <a:endParaRPr lang="en-US"/>
          </a:p>
          <a:p>
            <a:endParaRPr lang="en-US"/>
          </a:p>
          <a:p>
            <a:endParaRPr lang="en-US"/>
          </a:p>
          <a:p>
            <a:endParaRPr lang="en-US"/>
          </a:p>
          <a:p>
            <a:endParaRPr lang="en-US"/>
          </a:p>
          <a:p>
            <a:endParaRPr lang="en-US"/>
          </a:p>
          <a:p>
            <a:endParaRPr lang="en-US"/>
          </a:p>
        </p:txBody>
      </p:sp>
      <p:sp>
        <p:nvSpPr>
          <p:cNvPr id="19" name="Rectangle 18">
            <a:extLst>
              <a:ext uri="{FF2B5EF4-FFF2-40B4-BE49-F238E27FC236}">
                <a16:creationId xmlns:a16="http://schemas.microsoft.com/office/drawing/2014/main" id="{A8951E24-58E4-1607-AC41-16E1BBCA3FC0}"/>
              </a:ext>
            </a:extLst>
          </p:cNvPr>
          <p:cNvSpPr/>
          <p:nvPr/>
        </p:nvSpPr>
        <p:spPr>
          <a:xfrm>
            <a:off x="-38400" y="406400"/>
            <a:ext cx="3243041" cy="490865"/>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itle 6">
            <a:extLst>
              <a:ext uri="{FF2B5EF4-FFF2-40B4-BE49-F238E27FC236}">
                <a16:creationId xmlns:a16="http://schemas.microsoft.com/office/drawing/2014/main" id="{94206FFF-08CA-FB41-12AA-8DB080357D61}"/>
              </a:ext>
            </a:extLst>
          </p:cNvPr>
          <p:cNvSpPr>
            <a:spLocks noGrp="1"/>
          </p:cNvSpPr>
          <p:nvPr>
            <p:ph type="title"/>
          </p:nvPr>
        </p:nvSpPr>
        <p:spPr>
          <a:xfrm>
            <a:off x="55366" y="188257"/>
            <a:ext cx="3243041" cy="1161999"/>
          </a:xfrm>
        </p:spPr>
        <p:txBody>
          <a:bodyPr>
            <a:noAutofit/>
          </a:bodyPr>
          <a:lstStyle/>
          <a:p>
            <a:r>
              <a:rPr lang="en-GB" b="1">
                <a:effectLst>
                  <a:outerShdw blurRad="38100" dist="38100" dir="2700000" algn="tl">
                    <a:srgbClr val="000000">
                      <a:alpha val="43137"/>
                    </a:srgbClr>
                  </a:outerShdw>
                </a:effectLst>
              </a:rPr>
              <a:t>Constraints                   </a:t>
            </a:r>
          </a:p>
        </p:txBody>
      </p:sp>
      <p:graphicFrame>
        <p:nvGraphicFramePr>
          <p:cNvPr id="4" name="Table 3">
            <a:extLst>
              <a:ext uri="{FF2B5EF4-FFF2-40B4-BE49-F238E27FC236}">
                <a16:creationId xmlns:a16="http://schemas.microsoft.com/office/drawing/2014/main" id="{A49DF355-82B3-4C29-6444-56A22C67608C}"/>
              </a:ext>
            </a:extLst>
          </p:cNvPr>
          <p:cNvGraphicFramePr>
            <a:graphicFrameLocks noGrp="1"/>
          </p:cNvGraphicFramePr>
          <p:nvPr>
            <p:extLst>
              <p:ext uri="{D42A27DB-BD31-4B8C-83A1-F6EECF244321}">
                <p14:modId xmlns:p14="http://schemas.microsoft.com/office/powerpoint/2010/main" val="873621902"/>
              </p:ext>
            </p:extLst>
          </p:nvPr>
        </p:nvGraphicFramePr>
        <p:xfrm>
          <a:off x="896738" y="1568399"/>
          <a:ext cx="10634574" cy="3810000"/>
        </p:xfrm>
        <a:graphic>
          <a:graphicData uri="http://schemas.openxmlformats.org/drawingml/2006/table">
            <a:tbl>
              <a:tblPr firstRow="1" bandRow="1">
                <a:tableStyleId>{5C22544A-7EE6-4342-B048-85BDC9FD1C3A}</a:tableStyleId>
              </a:tblPr>
              <a:tblGrid>
                <a:gridCol w="1723350">
                  <a:extLst>
                    <a:ext uri="{9D8B030D-6E8A-4147-A177-3AD203B41FA5}">
                      <a16:colId xmlns:a16="http://schemas.microsoft.com/office/drawing/2014/main" val="20000"/>
                    </a:ext>
                  </a:extLst>
                </a:gridCol>
                <a:gridCol w="8911224">
                  <a:extLst>
                    <a:ext uri="{9D8B030D-6E8A-4147-A177-3AD203B41FA5}">
                      <a16:colId xmlns:a16="http://schemas.microsoft.com/office/drawing/2014/main" val="20001"/>
                    </a:ext>
                  </a:extLst>
                </a:gridCol>
              </a:tblGrid>
              <a:tr h="156467">
                <a:tc>
                  <a:txBody>
                    <a:bodyPr/>
                    <a:lstStyle/>
                    <a:p>
                      <a:r>
                        <a:rPr lang="en-US" sz="1600" b="1">
                          <a:solidFill>
                            <a:schemeClr val="bg1"/>
                          </a:solidFill>
                        </a:rPr>
                        <a:t>Constraints</a:t>
                      </a:r>
                    </a:p>
                  </a:txBody>
                  <a:tcPr>
                    <a:solidFill>
                      <a:schemeClr val="accent1"/>
                    </a:solidFill>
                  </a:tcPr>
                </a:tc>
                <a:tc>
                  <a:txBody>
                    <a:bodyPr/>
                    <a:lstStyle/>
                    <a:p>
                      <a:r>
                        <a:rPr lang="en-US" sz="1600" b="1">
                          <a:solidFill>
                            <a:schemeClr val="bg1"/>
                          </a:solidFill>
                        </a:rPr>
                        <a:t>Description </a:t>
                      </a:r>
                    </a:p>
                  </a:txBody>
                  <a:tcPr>
                    <a:solidFill>
                      <a:schemeClr val="accent1"/>
                    </a:solidFill>
                  </a:tcPr>
                </a:tc>
                <a:extLst>
                  <a:ext uri="{0D108BD9-81ED-4DB2-BD59-A6C34878D82A}">
                    <a16:rowId xmlns:a16="http://schemas.microsoft.com/office/drawing/2014/main" val="10000"/>
                  </a:ext>
                </a:extLst>
              </a:tr>
              <a:tr h="480400">
                <a:tc>
                  <a:txBody>
                    <a:bodyPr/>
                    <a:lstStyle/>
                    <a:p>
                      <a:r>
                        <a:rPr lang="en-GB" sz="1600" b="1">
                          <a:solidFill>
                            <a:schemeClr val="tx1"/>
                          </a:solidFill>
                        </a:rPr>
                        <a:t>Heat Management: </a:t>
                      </a:r>
                      <a:endParaRPr lang="en-US" sz="1600" b="1">
                        <a:solidFill>
                          <a:schemeClr val="tx1"/>
                        </a:solidFill>
                      </a:endParaRPr>
                    </a:p>
                  </a:txBody>
                  <a:tcPr/>
                </a:tc>
                <a:tc>
                  <a:txBody>
                    <a:bodyPr/>
                    <a:lstStyle/>
                    <a:p>
                      <a:pPr marL="342900" indent="-342900" algn="just">
                        <a:buFont typeface="Arial" panose="020B0604020202020204" pitchFamily="34" charset="0"/>
                        <a:buChar char="•"/>
                      </a:pPr>
                      <a:r>
                        <a:rPr lang="en-GB" sz="1600">
                          <a:solidFill>
                            <a:schemeClr val="tx1"/>
                          </a:solidFill>
                        </a:rPr>
                        <a:t>Concentrated sunlight can generate excessive heat, which can damage PV cells if not properly managed. Adequate cooling systems must be designed to dissipate this heat.</a:t>
                      </a:r>
                    </a:p>
                  </a:txBody>
                  <a:tcPr/>
                </a:tc>
                <a:extLst>
                  <a:ext uri="{0D108BD9-81ED-4DB2-BD59-A6C34878D82A}">
                    <a16:rowId xmlns:a16="http://schemas.microsoft.com/office/drawing/2014/main" val="10001"/>
                  </a:ext>
                </a:extLst>
              </a:tr>
              <a:tr h="468033">
                <a:tc>
                  <a:txBody>
                    <a:bodyPr/>
                    <a:lstStyle/>
                    <a:p>
                      <a:r>
                        <a:rPr lang="en-GB" sz="1600" b="1">
                          <a:solidFill>
                            <a:schemeClr val="tx1"/>
                          </a:solidFill>
                        </a:rPr>
                        <a:t>Material Choice: </a:t>
                      </a:r>
                      <a:endParaRPr lang="en-US" sz="1600" b="1">
                        <a:solidFill>
                          <a:schemeClr val="tx1"/>
                        </a:solidFill>
                      </a:endParaRPr>
                    </a:p>
                  </a:txBody>
                  <a:tcPr/>
                </a:tc>
                <a:tc>
                  <a:txBody>
                    <a:bodyPr/>
                    <a:lstStyle/>
                    <a:p>
                      <a:pPr marL="342900" indent="-342900" algn="just">
                        <a:buFont typeface="Arial" panose="020B0604020202020204" pitchFamily="34" charset="0"/>
                        <a:buChar char="•"/>
                      </a:pPr>
                      <a:r>
                        <a:rPr lang="en-GB" sz="1600">
                          <a:solidFill>
                            <a:schemeClr val="tx1"/>
                          </a:solidFill>
                        </a:rPr>
                        <a:t>The mirrors must be made from materials that can withstand outdoor conditions, including temperature fluctuations, weathering, and UV exposure, without degrading.</a:t>
                      </a:r>
                    </a:p>
                  </a:txBody>
                  <a:tcPr/>
                </a:tc>
                <a:extLst>
                  <a:ext uri="{0D108BD9-81ED-4DB2-BD59-A6C34878D82A}">
                    <a16:rowId xmlns:a16="http://schemas.microsoft.com/office/drawing/2014/main" val="10002"/>
                  </a:ext>
                </a:extLst>
              </a:tr>
              <a:tr h="292100">
                <a:tc>
                  <a:txBody>
                    <a:bodyPr/>
                    <a:lstStyle/>
                    <a:p>
                      <a:r>
                        <a:rPr lang="en-GB" sz="1600" b="1">
                          <a:solidFill>
                            <a:schemeClr val="tx1"/>
                          </a:solidFill>
                        </a:rPr>
                        <a:t>Structural Integrity: </a:t>
                      </a:r>
                      <a:endParaRPr lang="en-US" sz="1600" b="1">
                        <a:solidFill>
                          <a:schemeClr val="tx1"/>
                        </a:solidFill>
                      </a:endParaRPr>
                    </a:p>
                  </a:txBody>
                  <a:tcPr/>
                </a:tc>
                <a:tc>
                  <a:txBody>
                    <a:bodyPr/>
                    <a:lstStyle/>
                    <a:p>
                      <a:pPr marL="342900" indent="-342900">
                        <a:buFont typeface="Arial" panose="020B0604020202020204" pitchFamily="34" charset="0"/>
                        <a:buChar char="•"/>
                      </a:pPr>
                      <a:r>
                        <a:rPr lang="en-GB" sz="1600">
                          <a:solidFill>
                            <a:schemeClr val="tx1"/>
                          </a:solidFill>
                        </a:rPr>
                        <a:t>The mounting structure must be robust to support the mirrors and withstand wind loads, and any other environmental stresses.</a:t>
                      </a:r>
                      <a:endParaRPr lang="en-US" altLang="zh-CN" sz="1600">
                        <a:solidFill>
                          <a:schemeClr val="tx1"/>
                        </a:solidFill>
                      </a:endParaRPr>
                    </a:p>
                  </a:txBody>
                  <a:tcPr/>
                </a:tc>
                <a:extLst>
                  <a:ext uri="{0D108BD9-81ED-4DB2-BD59-A6C34878D82A}">
                    <a16:rowId xmlns:a16="http://schemas.microsoft.com/office/drawing/2014/main" val="10003"/>
                  </a:ext>
                </a:extLst>
              </a:tr>
              <a:tr h="288240">
                <a:tc>
                  <a:txBody>
                    <a:bodyPr/>
                    <a:lstStyle/>
                    <a:p>
                      <a:r>
                        <a:rPr lang="en-GB" sz="1600" b="1">
                          <a:solidFill>
                            <a:schemeClr val="tx1"/>
                          </a:solidFill>
                        </a:rPr>
                        <a:t>Land Usage: </a:t>
                      </a:r>
                      <a:endParaRPr lang="en-US" sz="1600" b="1">
                        <a:solidFill>
                          <a:schemeClr val="tx1"/>
                        </a:solidFill>
                      </a:endParaRPr>
                    </a:p>
                  </a:txBody>
                  <a:tcPr/>
                </a:tc>
                <a:tc>
                  <a:txBody>
                    <a:bodyPr/>
                    <a:lstStyle/>
                    <a:p>
                      <a:pPr marL="342900" indent="-342900">
                        <a:buFont typeface="Arial" panose="020B0604020202020204" pitchFamily="34" charset="0"/>
                        <a:buChar char="•"/>
                      </a:pPr>
                      <a:r>
                        <a:rPr lang="en-GB" sz="1600">
                          <a:solidFill>
                            <a:schemeClr val="tx1"/>
                          </a:solidFill>
                        </a:rPr>
                        <a:t>Concentrator systems typically require more space than flat-panel systems due to their geometry and the need to avoid shading between units.</a:t>
                      </a:r>
                      <a:endParaRPr lang="en-US" sz="1600">
                        <a:solidFill>
                          <a:schemeClr val="tx1"/>
                        </a:solidFill>
                      </a:endParaRPr>
                    </a:p>
                  </a:txBody>
                  <a:tcPr/>
                </a:tc>
                <a:extLst>
                  <a:ext uri="{0D108BD9-81ED-4DB2-BD59-A6C34878D82A}">
                    <a16:rowId xmlns:a16="http://schemas.microsoft.com/office/drawing/2014/main" val="10004"/>
                  </a:ext>
                </a:extLst>
              </a:tr>
              <a:tr h="480400">
                <a:tc>
                  <a:txBody>
                    <a:bodyPr/>
                    <a:lstStyle/>
                    <a:p>
                      <a:r>
                        <a:rPr lang="en-GB" sz="1600" b="1">
                          <a:solidFill>
                            <a:schemeClr val="tx1"/>
                          </a:solidFill>
                        </a:rPr>
                        <a:t>Cost:</a:t>
                      </a:r>
                      <a:endParaRPr lang="en-US" sz="1600" b="1">
                        <a:solidFill>
                          <a:schemeClr val="tx1"/>
                        </a:solidFill>
                      </a:endParaRPr>
                    </a:p>
                  </a:txBody>
                  <a:tcPr/>
                </a:tc>
                <a:tc>
                  <a:txBody>
                    <a:bodyPr/>
                    <a:lstStyle/>
                    <a:p>
                      <a:pPr marL="342900" indent="-342900">
                        <a:buFont typeface="Arial" panose="020B0604020202020204" pitchFamily="34" charset="0"/>
                        <a:buChar char="•"/>
                      </a:pPr>
                      <a:r>
                        <a:rPr lang="en-GB" sz="1600">
                          <a:solidFill>
                            <a:schemeClr val="tx1"/>
                          </a:solidFill>
                        </a:rPr>
                        <a:t>The cost of materials, manufacturing, tracking systems, and maintenance can be high, which may impact the economic feasibility of the project.</a:t>
                      </a:r>
                      <a:endParaRPr lang="en-US" sz="1600">
                        <a:solidFill>
                          <a:schemeClr val="tx1"/>
                        </a:solidFill>
                      </a:endParaRPr>
                    </a:p>
                  </a:txBody>
                  <a:tcPr/>
                </a:tc>
                <a:extLst>
                  <a:ext uri="{0D108BD9-81ED-4DB2-BD59-A6C34878D82A}">
                    <a16:rowId xmlns:a16="http://schemas.microsoft.com/office/drawing/2014/main" val="10005"/>
                  </a:ext>
                </a:extLst>
              </a:tr>
              <a:tr h="480400">
                <a:tc>
                  <a:txBody>
                    <a:bodyPr/>
                    <a:lstStyle/>
                    <a:p>
                      <a:r>
                        <a:rPr lang="en-GB" sz="1600" b="1">
                          <a:solidFill>
                            <a:schemeClr val="tx1"/>
                          </a:solidFill>
                        </a:rPr>
                        <a:t>Safety: </a:t>
                      </a:r>
                      <a:endParaRPr lang="en-US" sz="1600" b="1">
                        <a:solidFill>
                          <a:schemeClr val="tx1"/>
                        </a:solidFill>
                      </a:endParaRPr>
                    </a:p>
                  </a:txBody>
                  <a:tcPr/>
                </a:tc>
                <a:tc>
                  <a:txBody>
                    <a:bodyPr/>
                    <a:lstStyle/>
                    <a:p>
                      <a:pPr marL="342900" indent="-342900" algn="just">
                        <a:buFont typeface="Arial" panose="020B0604020202020204" pitchFamily="34" charset="0"/>
                        <a:buChar char="•"/>
                      </a:pPr>
                      <a:r>
                        <a:rPr lang="en-GB" sz="1600">
                          <a:solidFill>
                            <a:schemeClr val="tx1"/>
                          </a:solidFill>
                        </a:rPr>
                        <a:t>High concentration of sunlight can pose a fire risk or be a hazard to wildlife or humans who inadvertently come into the focal point; safety measures must be considered.</a:t>
                      </a:r>
                    </a:p>
                  </a:txBody>
                  <a:tcPr/>
                </a:tc>
                <a:extLst>
                  <a:ext uri="{0D108BD9-81ED-4DB2-BD59-A6C34878D82A}">
                    <a16:rowId xmlns:a16="http://schemas.microsoft.com/office/drawing/2014/main" val="10006"/>
                  </a:ext>
                </a:extLst>
              </a:tr>
            </a:tbl>
          </a:graphicData>
        </a:graphic>
      </p:graphicFrame>
      <p:sp>
        <p:nvSpPr>
          <p:cNvPr id="11" name="Rectangle 10">
            <a:extLst>
              <a:ext uri="{FF2B5EF4-FFF2-40B4-BE49-F238E27FC236}">
                <a16:creationId xmlns:a16="http://schemas.microsoft.com/office/drawing/2014/main" id="{F4233B8A-5B35-012F-21C0-FFB96FD26EE7}"/>
              </a:ext>
            </a:extLst>
          </p:cNvPr>
          <p:cNvSpPr/>
          <p:nvPr/>
        </p:nvSpPr>
        <p:spPr>
          <a:xfrm>
            <a:off x="-5766724" y="547267"/>
            <a:ext cx="4317860" cy="555820"/>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B99E022C-4E59-B944-B4A1-2A0CE4F15DA2}"/>
              </a:ext>
            </a:extLst>
          </p:cNvPr>
          <p:cNvSpPr txBox="1"/>
          <p:nvPr/>
        </p:nvSpPr>
        <p:spPr>
          <a:xfrm>
            <a:off x="-5322429" y="189379"/>
            <a:ext cx="4816254" cy="707886"/>
          </a:xfrm>
          <a:prstGeom prst="rect">
            <a:avLst/>
          </a:prstGeom>
          <a:noFill/>
        </p:spPr>
        <p:txBody>
          <a:bodyPr wrap="square" lIns="91440" tIns="45720" rIns="91440" bIns="45720" rtlCol="0" anchor="t">
            <a:spAutoFit/>
          </a:bodyPr>
          <a:lstStyle/>
          <a:p>
            <a:r>
              <a:rPr lang="en-GB" sz="4000" b="1">
                <a:effectLst>
                  <a:outerShdw blurRad="38100" dist="38100" dir="2700000" algn="tl">
                    <a:srgbClr val="000000">
                      <a:alpha val="43137"/>
                    </a:srgbClr>
                  </a:outerShdw>
                </a:effectLst>
              </a:rPr>
              <a:t>SOLAR PANELS</a:t>
            </a:r>
          </a:p>
        </p:txBody>
      </p:sp>
      <p:sp>
        <p:nvSpPr>
          <p:cNvPr id="15" name="TextBox 14">
            <a:extLst>
              <a:ext uri="{FF2B5EF4-FFF2-40B4-BE49-F238E27FC236}">
                <a16:creationId xmlns:a16="http://schemas.microsoft.com/office/drawing/2014/main" id="{07D61D7A-964A-1BE9-A9DB-376845A5F4CB}"/>
              </a:ext>
            </a:extLst>
          </p:cNvPr>
          <p:cNvSpPr txBox="1"/>
          <p:nvPr/>
        </p:nvSpPr>
        <p:spPr>
          <a:xfrm>
            <a:off x="-3410085" y="802110"/>
            <a:ext cx="2344273" cy="369332"/>
          </a:xfrm>
          <a:prstGeom prst="rect">
            <a:avLst/>
          </a:prstGeom>
          <a:noFill/>
        </p:spPr>
        <p:txBody>
          <a:bodyPr wrap="square" lIns="91440" tIns="45720" rIns="91440" bIns="45720" rtlCol="0" anchor="t">
            <a:spAutoFit/>
          </a:bodyPr>
          <a:lstStyle/>
          <a:p>
            <a:r>
              <a:rPr lang="en-GB" b="1">
                <a:effectLst>
                  <a:outerShdw blurRad="38100" dist="38100" dir="2700000" algn="tl">
                    <a:srgbClr val="000000">
                      <a:alpha val="43137"/>
                    </a:srgbClr>
                  </a:outerShdw>
                </a:effectLst>
              </a:rPr>
              <a:t>CPV Introduction</a:t>
            </a:r>
          </a:p>
        </p:txBody>
      </p:sp>
      <p:sp>
        <p:nvSpPr>
          <p:cNvPr id="17" name="TextBox 16">
            <a:extLst>
              <a:ext uri="{FF2B5EF4-FFF2-40B4-BE49-F238E27FC236}">
                <a16:creationId xmlns:a16="http://schemas.microsoft.com/office/drawing/2014/main" id="{CA2B1DA9-A394-5531-C872-AE149CE2B2C1}"/>
              </a:ext>
            </a:extLst>
          </p:cNvPr>
          <p:cNvSpPr txBox="1"/>
          <p:nvPr/>
        </p:nvSpPr>
        <p:spPr>
          <a:xfrm>
            <a:off x="-5595084" y="1824048"/>
            <a:ext cx="5093176" cy="4031873"/>
          </a:xfrm>
          <a:prstGeom prst="rect">
            <a:avLst/>
          </a:prstGeom>
          <a:noFill/>
        </p:spPr>
        <p:txBody>
          <a:bodyPr wrap="square" lIns="91440" tIns="45720" rIns="91440" bIns="45720" anchor="t">
            <a:spAutoFit/>
          </a:bodyPr>
          <a:lstStyle/>
          <a:p>
            <a:pPr marL="285750" indent="-285750">
              <a:buFont typeface="Arial" panose="020B0604020202020204" pitchFamily="34" charset="0"/>
              <a:buChar char="•"/>
            </a:pPr>
            <a:r>
              <a:rPr lang="en-GB" sz="1600" b="1"/>
              <a:t>Concentrated Photovoltaic</a:t>
            </a:r>
            <a:r>
              <a:rPr lang="en-GB" sz="1600"/>
              <a:t> (CPV): uses lenses or mirrors to focus sunlight onto high-efficiency photovoltaic cells.</a:t>
            </a:r>
          </a:p>
          <a:p>
            <a:pPr marL="285750" indent="-285750">
              <a:buFont typeface="Arial" panose="020B0604020202020204" pitchFamily="34" charset="0"/>
              <a:buChar char="•"/>
            </a:pPr>
            <a:r>
              <a:rPr lang="en-GB" sz="1600"/>
              <a:t>Generates more electricity from a smaller area compared to traditional PV systems.</a:t>
            </a:r>
          </a:p>
          <a:p>
            <a:pPr marL="285750" indent="-285750" algn="just">
              <a:buFont typeface="Arial" panose="020B0604020202020204" pitchFamily="34" charset="0"/>
              <a:buChar char="•"/>
            </a:pPr>
            <a:endParaRPr lang="en-GB" sz="1600"/>
          </a:p>
          <a:p>
            <a:pPr marL="285750" indent="-285750" algn="just">
              <a:buFont typeface="Arial" panose="020B0604020202020204" pitchFamily="34" charset="0"/>
              <a:buChar char="•"/>
            </a:pPr>
            <a:endParaRPr lang="en-GB" sz="1600"/>
          </a:p>
          <a:p>
            <a:pPr marL="285750" indent="-285750" algn="just">
              <a:buFont typeface="Arial" panose="020B0604020202020204" pitchFamily="34" charset="0"/>
              <a:buChar char="•"/>
            </a:pPr>
            <a:endParaRPr lang="en-GB" sz="1600"/>
          </a:p>
          <a:p>
            <a:pPr marL="285750" indent="-285750" algn="just">
              <a:buFont typeface="Arial" panose="020B0604020202020204" pitchFamily="34" charset="0"/>
              <a:buChar char="•"/>
            </a:pPr>
            <a:endParaRPr lang="en-GB" sz="1600"/>
          </a:p>
          <a:p>
            <a:pPr marL="285750" indent="-285750" algn="just">
              <a:buFont typeface="Arial" panose="020B0604020202020204" pitchFamily="34" charset="0"/>
              <a:buChar char="•"/>
            </a:pPr>
            <a:endParaRPr lang="en-GB" sz="1600"/>
          </a:p>
          <a:p>
            <a:pPr marL="285750" indent="-285750" algn="just">
              <a:buFont typeface="Arial" panose="020B0604020202020204" pitchFamily="34" charset="0"/>
              <a:buChar char="•"/>
            </a:pPr>
            <a:endParaRPr lang="en-GB" sz="1600"/>
          </a:p>
          <a:p>
            <a:pPr algn="just"/>
            <a:endParaRPr lang="en-GB" sz="1600"/>
          </a:p>
          <a:p>
            <a:pPr marL="285750" indent="-285750">
              <a:buFont typeface="Arial" panose="020B0604020202020204" pitchFamily="34" charset="0"/>
              <a:buChar char="•"/>
            </a:pPr>
            <a:r>
              <a:rPr lang="en-GB" sz="1600"/>
              <a:t>CPV technology offers higher efficiency, often exceeding 40%, and uses less photovoltaic material than standard PV cells, which typically have efficiencies of 15-20%.</a:t>
            </a:r>
          </a:p>
        </p:txBody>
      </p:sp>
      <p:grpSp>
        <p:nvGrpSpPr>
          <p:cNvPr id="18" name="Group 17">
            <a:extLst>
              <a:ext uri="{FF2B5EF4-FFF2-40B4-BE49-F238E27FC236}">
                <a16:creationId xmlns:a16="http://schemas.microsoft.com/office/drawing/2014/main" id="{E5BDF82A-B8F4-726A-F0B0-C64464E9DDFC}"/>
              </a:ext>
            </a:extLst>
          </p:cNvPr>
          <p:cNvGrpSpPr/>
          <p:nvPr/>
        </p:nvGrpSpPr>
        <p:grpSpPr>
          <a:xfrm>
            <a:off x="-5376238" y="3414180"/>
            <a:ext cx="4553890" cy="1021935"/>
            <a:chOff x="7134972" y="5850229"/>
            <a:chExt cx="3730502" cy="805909"/>
          </a:xfrm>
        </p:grpSpPr>
        <p:pic>
          <p:nvPicPr>
            <p:cNvPr id="20" name="Picture 19">
              <a:extLst>
                <a:ext uri="{FF2B5EF4-FFF2-40B4-BE49-F238E27FC236}">
                  <a16:creationId xmlns:a16="http://schemas.microsoft.com/office/drawing/2014/main" id="{AD09DE99-8D9E-9D24-53EE-970D9F9046CD}"/>
                </a:ext>
              </a:extLst>
            </p:cNvPr>
            <p:cNvPicPr>
              <a:picLocks noChangeAspect="1"/>
            </p:cNvPicPr>
            <p:nvPr/>
          </p:nvPicPr>
          <p:blipFill rotWithShape="1">
            <a:blip r:embed="rId3"/>
            <a:srcRect l="833" t="1803" r="797" b="2008"/>
            <a:stretch/>
          </p:blipFill>
          <p:spPr>
            <a:xfrm>
              <a:off x="7134972" y="5850229"/>
              <a:ext cx="820356" cy="805908"/>
            </a:xfrm>
            <a:prstGeom prst="rect">
              <a:avLst/>
            </a:prstGeom>
          </p:spPr>
        </p:pic>
        <p:pic>
          <p:nvPicPr>
            <p:cNvPr id="22" name="Picture 21">
              <a:extLst>
                <a:ext uri="{FF2B5EF4-FFF2-40B4-BE49-F238E27FC236}">
                  <a16:creationId xmlns:a16="http://schemas.microsoft.com/office/drawing/2014/main" id="{CFB116B5-5AC8-DA77-CB9A-AB6436508F23}"/>
                </a:ext>
              </a:extLst>
            </p:cNvPr>
            <p:cNvPicPr>
              <a:picLocks noChangeAspect="1"/>
            </p:cNvPicPr>
            <p:nvPr/>
          </p:nvPicPr>
          <p:blipFill rotWithShape="1">
            <a:blip r:embed="rId4"/>
            <a:srcRect l="2079" t="2451" r="1730"/>
            <a:stretch/>
          </p:blipFill>
          <p:spPr>
            <a:xfrm>
              <a:off x="8113284" y="5850229"/>
              <a:ext cx="805939" cy="805908"/>
            </a:xfrm>
            <a:prstGeom prst="rect">
              <a:avLst/>
            </a:prstGeom>
          </p:spPr>
        </p:pic>
        <p:pic>
          <p:nvPicPr>
            <p:cNvPr id="23" name="Picture 22">
              <a:extLst>
                <a:ext uri="{FF2B5EF4-FFF2-40B4-BE49-F238E27FC236}">
                  <a16:creationId xmlns:a16="http://schemas.microsoft.com/office/drawing/2014/main" id="{3D57AB23-D48B-ED51-876F-DC22FE580590}"/>
                </a:ext>
              </a:extLst>
            </p:cNvPr>
            <p:cNvPicPr>
              <a:picLocks noChangeAspect="1"/>
            </p:cNvPicPr>
            <p:nvPr/>
          </p:nvPicPr>
          <p:blipFill rotWithShape="1">
            <a:blip r:embed="rId5"/>
            <a:srcRect l="1630" t="3243" r="2249" b="1892"/>
            <a:stretch/>
          </p:blipFill>
          <p:spPr>
            <a:xfrm>
              <a:off x="10063881" y="5850229"/>
              <a:ext cx="801593" cy="805908"/>
            </a:xfrm>
            <a:prstGeom prst="rect">
              <a:avLst/>
            </a:prstGeom>
          </p:spPr>
        </p:pic>
        <p:pic>
          <p:nvPicPr>
            <p:cNvPr id="24" name="Picture 23">
              <a:extLst>
                <a:ext uri="{FF2B5EF4-FFF2-40B4-BE49-F238E27FC236}">
                  <a16:creationId xmlns:a16="http://schemas.microsoft.com/office/drawing/2014/main" id="{06FC19F4-02E9-3EF6-DB1C-AC8EAC3B7FDD}"/>
                </a:ext>
              </a:extLst>
            </p:cNvPr>
            <p:cNvPicPr>
              <a:picLocks noChangeAspect="1"/>
            </p:cNvPicPr>
            <p:nvPr/>
          </p:nvPicPr>
          <p:blipFill rotWithShape="1">
            <a:blip r:embed="rId6"/>
            <a:srcRect l="1168" t="1125" b="1784"/>
            <a:stretch/>
          </p:blipFill>
          <p:spPr>
            <a:xfrm>
              <a:off x="9081374" y="5850229"/>
              <a:ext cx="820356" cy="805909"/>
            </a:xfrm>
            <a:prstGeom prst="rect">
              <a:avLst/>
            </a:prstGeom>
          </p:spPr>
        </p:pic>
      </p:grpSp>
      <p:sp>
        <p:nvSpPr>
          <p:cNvPr id="25" name="TextBox 24">
            <a:extLst>
              <a:ext uri="{FF2B5EF4-FFF2-40B4-BE49-F238E27FC236}">
                <a16:creationId xmlns:a16="http://schemas.microsoft.com/office/drawing/2014/main" id="{CE7D0A02-2A43-6686-E591-32C7FAFDFCBF}"/>
              </a:ext>
            </a:extLst>
          </p:cNvPr>
          <p:cNvSpPr txBox="1"/>
          <p:nvPr/>
        </p:nvSpPr>
        <p:spPr>
          <a:xfrm>
            <a:off x="13830553" y="3043217"/>
            <a:ext cx="2575479"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chemeClr val="bg1"/>
                </a:solidFill>
                <a:ea typeface="+mn-lt"/>
                <a:cs typeface="+mn-lt"/>
              </a:rPr>
              <a:t>Parabolic Dish Reflector (Concave mirror)</a:t>
            </a:r>
          </a:p>
        </p:txBody>
      </p:sp>
      <p:sp>
        <p:nvSpPr>
          <p:cNvPr id="26" name="TextBox 25">
            <a:extLst>
              <a:ext uri="{FF2B5EF4-FFF2-40B4-BE49-F238E27FC236}">
                <a16:creationId xmlns:a16="http://schemas.microsoft.com/office/drawing/2014/main" id="{A718D5D0-DB32-50F1-85E3-FDA8CECFCE49}"/>
              </a:ext>
            </a:extLst>
          </p:cNvPr>
          <p:cNvSpPr txBox="1"/>
          <p:nvPr/>
        </p:nvSpPr>
        <p:spPr>
          <a:xfrm>
            <a:off x="18071340" y="5246504"/>
            <a:ext cx="2433751"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ea typeface="+mn-lt"/>
                <a:cs typeface="+mn-lt"/>
              </a:rPr>
              <a:t>Reflector support structure</a:t>
            </a:r>
          </a:p>
        </p:txBody>
      </p:sp>
      <p:sp>
        <p:nvSpPr>
          <p:cNvPr id="28" name="TextBox 27">
            <a:extLst>
              <a:ext uri="{FF2B5EF4-FFF2-40B4-BE49-F238E27FC236}">
                <a16:creationId xmlns:a16="http://schemas.microsoft.com/office/drawing/2014/main" id="{FF3A3D6D-01A2-8502-0521-BE2300CADF3F}"/>
              </a:ext>
            </a:extLst>
          </p:cNvPr>
          <p:cNvSpPr txBox="1"/>
          <p:nvPr/>
        </p:nvSpPr>
        <p:spPr>
          <a:xfrm>
            <a:off x="19133491" y="3658661"/>
            <a:ext cx="2743199" cy="365760"/>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solidFill>
                  <a:schemeClr val="bg1"/>
                </a:solidFill>
                <a:ea typeface="+mn-lt"/>
                <a:cs typeface="+mn-lt"/>
              </a:rPr>
              <a:t>Receiver ( PV Cell)</a:t>
            </a:r>
          </a:p>
        </p:txBody>
      </p:sp>
      <p:cxnSp>
        <p:nvCxnSpPr>
          <p:cNvPr id="29" name="Straight Arrow Connector 28">
            <a:extLst>
              <a:ext uri="{FF2B5EF4-FFF2-40B4-BE49-F238E27FC236}">
                <a16:creationId xmlns:a16="http://schemas.microsoft.com/office/drawing/2014/main" id="{6BE1CD3B-136A-FF8B-59F4-CAF4C46F8BED}"/>
              </a:ext>
            </a:extLst>
          </p:cNvPr>
          <p:cNvCxnSpPr>
            <a:cxnSpLocks/>
          </p:cNvCxnSpPr>
          <p:nvPr/>
        </p:nvCxnSpPr>
        <p:spPr>
          <a:xfrm flipV="1">
            <a:off x="15209174" y="2458403"/>
            <a:ext cx="1090245" cy="469936"/>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id="{2343B3A0-8A10-0962-D646-E1D31F36FC9E}"/>
              </a:ext>
            </a:extLst>
          </p:cNvPr>
          <p:cNvCxnSpPr>
            <a:cxnSpLocks/>
          </p:cNvCxnSpPr>
          <p:nvPr/>
        </p:nvCxnSpPr>
        <p:spPr>
          <a:xfrm flipH="1" flipV="1">
            <a:off x="16891206" y="5408323"/>
            <a:ext cx="1180134" cy="161346"/>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mc:Choice xmlns:am3d="http://schemas.microsoft.com/office/drawing/2017/model3d" Requires="am3d">
          <p:graphicFrame>
            <p:nvGraphicFramePr>
              <p:cNvPr id="31" name="3D Model 30">
                <a:extLst>
                  <a:ext uri="{FF2B5EF4-FFF2-40B4-BE49-F238E27FC236}">
                    <a16:creationId xmlns:a16="http://schemas.microsoft.com/office/drawing/2014/main" id="{8EA6DD60-8986-FFB2-3747-255AFF1D9CEF}"/>
                  </a:ext>
                </a:extLst>
              </p:cNvPr>
              <p:cNvGraphicFramePr>
                <a:graphicFrameLocks noChangeAspect="1"/>
              </p:cNvGraphicFramePr>
              <p:nvPr/>
            </p:nvGraphicFramePr>
            <p:xfrm>
              <a:off x="16007800" y="1275351"/>
              <a:ext cx="3110371" cy="4898595"/>
            </p:xfrm>
            <a:graphic>
              <a:graphicData uri="http://schemas.microsoft.com/office/drawing/2017/model3d">
                <am3d:model3d r:embed="rId7">
                  <am3d:spPr>
                    <a:xfrm>
                      <a:off x="0" y="0"/>
                      <a:ext cx="3110371" cy="4898595"/>
                    </a:xfrm>
                    <a:prstGeom prst="rect">
                      <a:avLst/>
                    </a:prstGeom>
                  </am3d:spPr>
                  <am3d:camera>
                    <am3d:pos x="0" y="0" z="63527596"/>
                    <am3d:up dx="0" dy="36000000" dz="0"/>
                    <am3d:lookAt x="0" y="0" z="0"/>
                    <am3d:perspective fov="2700000"/>
                  </am3d:camera>
                  <am3d:trans>
                    <am3d:meterPerModelUnit n="1347391" d="1000000"/>
                    <am3d:preTrans dx="7239856" dy="-17655176" dz="-35495688"/>
                    <am3d:scale>
                      <am3d:sx n="1000000" d="1000000"/>
                      <am3d:sy n="1000000" d="1000000"/>
                      <am3d:sz n="1000000" d="1000000"/>
                    </am3d:scale>
                    <am3d:rot ax="738682" ay="-3703011" az="-652713"/>
                    <am3d:postTrans dx="0" dy="0" dz="0"/>
                  </am3d:trans>
                  <am3d:raster rName="Office3DRenderer" rVer="16.0.8326">
                    <am3d:blip r:embed="rId8"/>
                  </am3d:raster>
                  <am3d:objViewport viewportSz="6781938"/>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31" name="3D Model 30">
                <a:extLst>
                  <a:ext uri="{FF2B5EF4-FFF2-40B4-BE49-F238E27FC236}">
                    <a16:creationId xmlns:a16="http://schemas.microsoft.com/office/drawing/2014/main" id="{8EA6DD60-8986-FFB2-3747-255AFF1D9CEF}"/>
                  </a:ext>
                </a:extLst>
              </p:cNvPr>
              <p:cNvPicPr>
                <a:picLocks noGrp="1" noRot="1" noChangeAspect="1" noMove="1" noResize="1" noEditPoints="1" noAdjustHandles="1" noChangeArrowheads="1" noChangeShapeType="1" noCrop="1"/>
              </p:cNvPicPr>
              <p:nvPr/>
            </p:nvPicPr>
            <p:blipFill>
              <a:blip r:embed="rId8"/>
              <a:stretch>
                <a:fillRect/>
              </a:stretch>
            </p:blipFill>
            <p:spPr>
              <a:xfrm>
                <a:off x="16007800" y="1275351"/>
                <a:ext cx="3110371" cy="4898595"/>
              </a:xfrm>
              <a:prstGeom prst="rect">
                <a:avLst/>
              </a:prstGeom>
            </p:spPr>
          </p:pic>
        </mc:Fallback>
      </mc:AlternateContent>
      <p:cxnSp>
        <p:nvCxnSpPr>
          <p:cNvPr id="32" name="Straight Arrow Connector 31">
            <a:extLst>
              <a:ext uri="{FF2B5EF4-FFF2-40B4-BE49-F238E27FC236}">
                <a16:creationId xmlns:a16="http://schemas.microsoft.com/office/drawing/2014/main" id="{6581E62F-CA2B-47C1-78C4-B01BB3B5FD11}"/>
              </a:ext>
            </a:extLst>
          </p:cNvPr>
          <p:cNvCxnSpPr>
            <a:cxnSpLocks/>
          </p:cNvCxnSpPr>
          <p:nvPr/>
        </p:nvCxnSpPr>
        <p:spPr>
          <a:xfrm flipH="1">
            <a:off x="19463257" y="-1958432"/>
            <a:ext cx="2705540" cy="2130904"/>
          </a:xfrm>
          <a:prstGeom prst="straightConnector1">
            <a:avLst/>
          </a:prstGeom>
          <a:ln w="38100">
            <a:solidFill>
              <a:srgbClr val="FFC000"/>
            </a:solidFill>
            <a:tailEnd type="triangle"/>
          </a:ln>
        </p:spPr>
        <p:style>
          <a:lnRef idx="3">
            <a:schemeClr val="dk1"/>
          </a:lnRef>
          <a:fillRef idx="0">
            <a:schemeClr val="dk1"/>
          </a:fillRef>
          <a:effectRef idx="2">
            <a:schemeClr val="dk1"/>
          </a:effectRef>
          <a:fontRef idx="minor">
            <a:schemeClr val="tx1"/>
          </a:fontRef>
        </p:style>
      </p:cxnSp>
      <p:cxnSp>
        <p:nvCxnSpPr>
          <p:cNvPr id="33" name="Straight Arrow Connector 32">
            <a:extLst>
              <a:ext uri="{FF2B5EF4-FFF2-40B4-BE49-F238E27FC236}">
                <a16:creationId xmlns:a16="http://schemas.microsoft.com/office/drawing/2014/main" id="{4985F617-1634-8D3E-AAF8-56F6FAD662CD}"/>
              </a:ext>
            </a:extLst>
          </p:cNvPr>
          <p:cNvCxnSpPr>
            <a:cxnSpLocks/>
          </p:cNvCxnSpPr>
          <p:nvPr/>
        </p:nvCxnSpPr>
        <p:spPr>
          <a:xfrm flipV="1">
            <a:off x="19476145" y="-351176"/>
            <a:ext cx="1575614" cy="575329"/>
          </a:xfrm>
          <a:prstGeom prst="straightConnector1">
            <a:avLst/>
          </a:prstGeom>
          <a:ln w="38100">
            <a:solidFill>
              <a:srgbClr val="FFC000"/>
            </a:solidFill>
            <a:tailEnd type="triangle"/>
          </a:ln>
        </p:spPr>
        <p:style>
          <a:lnRef idx="3">
            <a:schemeClr val="dk1"/>
          </a:lnRef>
          <a:fillRef idx="0">
            <a:schemeClr val="dk1"/>
          </a:fillRef>
          <a:effectRef idx="2">
            <a:schemeClr val="dk1"/>
          </a:effectRef>
          <a:fontRef idx="minor">
            <a:schemeClr val="tx1"/>
          </a:fontRef>
        </p:style>
      </p:cxnSp>
      <p:cxnSp>
        <p:nvCxnSpPr>
          <p:cNvPr id="34" name="Straight Arrow Connector 33">
            <a:extLst>
              <a:ext uri="{FF2B5EF4-FFF2-40B4-BE49-F238E27FC236}">
                <a16:creationId xmlns:a16="http://schemas.microsoft.com/office/drawing/2014/main" id="{2853613A-AAA7-7BE3-DE61-F5A8C1FB99E4}"/>
              </a:ext>
            </a:extLst>
          </p:cNvPr>
          <p:cNvCxnSpPr>
            <a:cxnSpLocks/>
          </p:cNvCxnSpPr>
          <p:nvPr/>
        </p:nvCxnSpPr>
        <p:spPr>
          <a:xfrm flipH="1">
            <a:off x="19851852" y="-505557"/>
            <a:ext cx="3054344" cy="1105813"/>
          </a:xfrm>
          <a:prstGeom prst="straightConnector1">
            <a:avLst/>
          </a:prstGeom>
          <a:ln w="38100">
            <a:solidFill>
              <a:srgbClr val="FFC000"/>
            </a:solidFill>
            <a:tailEnd type="triangle"/>
          </a:ln>
        </p:spPr>
        <p:style>
          <a:lnRef idx="3">
            <a:schemeClr val="dk1"/>
          </a:lnRef>
          <a:fillRef idx="0">
            <a:schemeClr val="dk1"/>
          </a:fillRef>
          <a:effectRef idx="2">
            <a:schemeClr val="dk1"/>
          </a:effectRef>
          <a:fontRef idx="minor">
            <a:schemeClr val="tx1"/>
          </a:fontRef>
        </p:style>
      </p:cxnSp>
      <p:cxnSp>
        <p:nvCxnSpPr>
          <p:cNvPr id="35" name="Straight Arrow Connector 34">
            <a:extLst>
              <a:ext uri="{FF2B5EF4-FFF2-40B4-BE49-F238E27FC236}">
                <a16:creationId xmlns:a16="http://schemas.microsoft.com/office/drawing/2014/main" id="{2CC61E92-D5A2-BB31-95A1-C1C507D6D90B}"/>
              </a:ext>
            </a:extLst>
          </p:cNvPr>
          <p:cNvCxnSpPr>
            <a:cxnSpLocks/>
          </p:cNvCxnSpPr>
          <p:nvPr/>
        </p:nvCxnSpPr>
        <p:spPr>
          <a:xfrm flipV="1">
            <a:off x="19836527" y="-557238"/>
            <a:ext cx="1088985" cy="1114475"/>
          </a:xfrm>
          <a:prstGeom prst="straightConnector1">
            <a:avLst/>
          </a:prstGeom>
          <a:ln w="38100">
            <a:solidFill>
              <a:srgbClr val="FFC000"/>
            </a:solidFill>
            <a:tailEnd type="triangle"/>
          </a:ln>
        </p:spPr>
        <p:style>
          <a:lnRef idx="3">
            <a:schemeClr val="dk1"/>
          </a:lnRef>
          <a:fillRef idx="0">
            <a:schemeClr val="dk1"/>
          </a:fillRef>
          <a:effectRef idx="2">
            <a:schemeClr val="dk1"/>
          </a:effectRef>
          <a:fontRef idx="minor">
            <a:schemeClr val="tx1"/>
          </a:fontRef>
        </p:style>
      </p:cxnSp>
      <p:cxnSp>
        <p:nvCxnSpPr>
          <p:cNvPr id="36" name="Straight Arrow Connector 35">
            <a:extLst>
              <a:ext uri="{FF2B5EF4-FFF2-40B4-BE49-F238E27FC236}">
                <a16:creationId xmlns:a16="http://schemas.microsoft.com/office/drawing/2014/main" id="{E0C11C32-D252-5EB8-08FB-14097691F20C}"/>
              </a:ext>
            </a:extLst>
          </p:cNvPr>
          <p:cNvCxnSpPr>
            <a:cxnSpLocks/>
          </p:cNvCxnSpPr>
          <p:nvPr/>
        </p:nvCxnSpPr>
        <p:spPr>
          <a:xfrm flipH="1" flipV="1">
            <a:off x="18964351" y="2106939"/>
            <a:ext cx="1067613" cy="1582609"/>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sp>
        <p:nvSpPr>
          <p:cNvPr id="37" name="Oval 36">
            <a:extLst>
              <a:ext uri="{FF2B5EF4-FFF2-40B4-BE49-F238E27FC236}">
                <a16:creationId xmlns:a16="http://schemas.microsoft.com/office/drawing/2014/main" id="{63DC8C9C-6FE3-215F-19E8-E66297F86239}"/>
              </a:ext>
            </a:extLst>
          </p:cNvPr>
          <p:cNvSpPr/>
          <p:nvPr/>
        </p:nvSpPr>
        <p:spPr>
          <a:xfrm>
            <a:off x="22273496" y="-3073026"/>
            <a:ext cx="2353815" cy="2353815"/>
          </a:xfrm>
          <a:prstGeom prst="ellipse">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TextBox 37">
            <a:extLst>
              <a:ext uri="{FF2B5EF4-FFF2-40B4-BE49-F238E27FC236}">
                <a16:creationId xmlns:a16="http://schemas.microsoft.com/office/drawing/2014/main" id="{7F5C7D00-106D-B8D4-E5C0-D2BACE5688E0}"/>
              </a:ext>
            </a:extLst>
          </p:cNvPr>
          <p:cNvSpPr txBox="1"/>
          <p:nvPr/>
        </p:nvSpPr>
        <p:spPr>
          <a:xfrm>
            <a:off x="22393794" y="-1796578"/>
            <a:ext cx="2743199" cy="365760"/>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solidFill>
                  <a:schemeClr val="bg1"/>
                </a:solidFill>
                <a:ea typeface="+mn-lt"/>
                <a:cs typeface="+mn-lt"/>
              </a:rPr>
              <a:t>Sunlight</a:t>
            </a:r>
          </a:p>
        </p:txBody>
      </p:sp>
    </p:spTree>
    <p:extLst>
      <p:ext uri="{BB962C8B-B14F-4D97-AF65-F5344CB8AC3E}">
        <p14:creationId xmlns:p14="http://schemas.microsoft.com/office/powerpoint/2010/main" val="13176824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hord 10">
            <a:extLst>
              <a:ext uri="{FF2B5EF4-FFF2-40B4-BE49-F238E27FC236}">
                <a16:creationId xmlns:a16="http://schemas.microsoft.com/office/drawing/2014/main" id="{8F6DE243-F97F-22A5-D143-5344851668A1}"/>
              </a:ext>
            </a:extLst>
          </p:cNvPr>
          <p:cNvSpPr/>
          <p:nvPr/>
        </p:nvSpPr>
        <p:spPr>
          <a:xfrm rot="1361146">
            <a:off x="5204396" y="-2113803"/>
            <a:ext cx="10800000" cy="10800000"/>
          </a:xfrm>
          <a:prstGeom prst="chord">
            <a:avLst/>
          </a:prstGeom>
          <a:solidFill>
            <a:schemeClr val="accent1"/>
          </a:solidFill>
          <a:ln>
            <a:solidFill>
              <a:srgbClr val="0F455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DE7BDBDD-95AE-ACE7-4F2D-B8EAC7506ADE}"/>
              </a:ext>
            </a:extLst>
          </p:cNvPr>
          <p:cNvSpPr/>
          <p:nvPr/>
        </p:nvSpPr>
        <p:spPr>
          <a:xfrm>
            <a:off x="0" y="547267"/>
            <a:ext cx="4317860" cy="555820"/>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0618975C-7086-678F-B2E5-7A5A6497DB80}"/>
              </a:ext>
            </a:extLst>
          </p:cNvPr>
          <p:cNvSpPr txBox="1"/>
          <p:nvPr/>
        </p:nvSpPr>
        <p:spPr>
          <a:xfrm>
            <a:off x="-962" y="189379"/>
            <a:ext cx="4816254" cy="707886"/>
          </a:xfrm>
          <a:prstGeom prst="rect">
            <a:avLst/>
          </a:prstGeom>
          <a:noFill/>
        </p:spPr>
        <p:txBody>
          <a:bodyPr wrap="square" lIns="91440" tIns="45720" rIns="91440" bIns="45720" rtlCol="0" anchor="t">
            <a:spAutoFit/>
          </a:bodyPr>
          <a:lstStyle/>
          <a:p>
            <a:r>
              <a:rPr lang="en-GB" sz="4000" b="1">
                <a:effectLst>
                  <a:outerShdw blurRad="38100" dist="38100" dir="2700000" algn="tl">
                    <a:srgbClr val="000000">
                      <a:alpha val="43137"/>
                    </a:srgbClr>
                  </a:outerShdw>
                </a:effectLst>
              </a:rPr>
              <a:t>SOLAR PANELS</a:t>
            </a:r>
          </a:p>
        </p:txBody>
      </p:sp>
      <p:sp>
        <p:nvSpPr>
          <p:cNvPr id="8" name="TextBox 7">
            <a:extLst>
              <a:ext uri="{FF2B5EF4-FFF2-40B4-BE49-F238E27FC236}">
                <a16:creationId xmlns:a16="http://schemas.microsoft.com/office/drawing/2014/main" id="{ED9DCD67-8158-8312-7DCB-3D071467EC21}"/>
              </a:ext>
            </a:extLst>
          </p:cNvPr>
          <p:cNvSpPr txBox="1"/>
          <p:nvPr/>
        </p:nvSpPr>
        <p:spPr>
          <a:xfrm>
            <a:off x="2356639" y="802110"/>
            <a:ext cx="2344273" cy="369332"/>
          </a:xfrm>
          <a:prstGeom prst="rect">
            <a:avLst/>
          </a:prstGeom>
          <a:noFill/>
        </p:spPr>
        <p:txBody>
          <a:bodyPr wrap="square" lIns="91440" tIns="45720" rIns="91440" bIns="45720" rtlCol="0" anchor="t">
            <a:spAutoFit/>
          </a:bodyPr>
          <a:lstStyle/>
          <a:p>
            <a:r>
              <a:rPr lang="en-GB" b="1">
                <a:effectLst>
                  <a:outerShdw blurRad="38100" dist="38100" dir="2700000" algn="tl">
                    <a:srgbClr val="000000">
                      <a:alpha val="43137"/>
                    </a:srgbClr>
                  </a:outerShdw>
                </a:effectLst>
              </a:rPr>
              <a:t>CPV Introduction</a:t>
            </a:r>
          </a:p>
        </p:txBody>
      </p:sp>
      <p:sp>
        <p:nvSpPr>
          <p:cNvPr id="14" name="TextBox 13">
            <a:extLst>
              <a:ext uri="{FF2B5EF4-FFF2-40B4-BE49-F238E27FC236}">
                <a16:creationId xmlns:a16="http://schemas.microsoft.com/office/drawing/2014/main" id="{586A36A7-78BD-218F-52E0-AD9E82A042DF}"/>
              </a:ext>
            </a:extLst>
          </p:cNvPr>
          <p:cNvSpPr txBox="1"/>
          <p:nvPr/>
        </p:nvSpPr>
        <p:spPr>
          <a:xfrm>
            <a:off x="171640" y="1824048"/>
            <a:ext cx="5093176" cy="4031873"/>
          </a:xfrm>
          <a:prstGeom prst="rect">
            <a:avLst/>
          </a:prstGeom>
          <a:noFill/>
        </p:spPr>
        <p:txBody>
          <a:bodyPr wrap="square" lIns="91440" tIns="45720" rIns="91440" bIns="45720" anchor="t">
            <a:spAutoFit/>
          </a:bodyPr>
          <a:lstStyle/>
          <a:p>
            <a:pPr marL="285750" indent="-285750">
              <a:buFont typeface="Arial" panose="020B0604020202020204" pitchFamily="34" charset="0"/>
              <a:buChar char="•"/>
            </a:pPr>
            <a:r>
              <a:rPr lang="en-GB" sz="1600" b="1"/>
              <a:t>Concentrated Photovoltaic</a:t>
            </a:r>
            <a:r>
              <a:rPr lang="en-GB" sz="1600"/>
              <a:t> (CPV): uses lenses or mirrors to focus sunlight onto high-efficiency photovoltaic cells.</a:t>
            </a:r>
          </a:p>
          <a:p>
            <a:pPr marL="285750" indent="-285750">
              <a:buFont typeface="Arial" panose="020B0604020202020204" pitchFamily="34" charset="0"/>
              <a:buChar char="•"/>
            </a:pPr>
            <a:r>
              <a:rPr lang="en-GB" sz="1600"/>
              <a:t>Generates more electricity from a smaller area compared to traditional PV systems.</a:t>
            </a:r>
          </a:p>
          <a:p>
            <a:pPr marL="285750" indent="-285750" algn="just">
              <a:buFont typeface="Arial" panose="020B0604020202020204" pitchFamily="34" charset="0"/>
              <a:buChar char="•"/>
            </a:pPr>
            <a:endParaRPr lang="en-GB" sz="1600"/>
          </a:p>
          <a:p>
            <a:pPr marL="285750" indent="-285750" algn="just">
              <a:buFont typeface="Arial" panose="020B0604020202020204" pitchFamily="34" charset="0"/>
              <a:buChar char="•"/>
            </a:pPr>
            <a:endParaRPr lang="en-GB" sz="1600"/>
          </a:p>
          <a:p>
            <a:pPr marL="285750" indent="-285750" algn="just">
              <a:buFont typeface="Arial" panose="020B0604020202020204" pitchFamily="34" charset="0"/>
              <a:buChar char="•"/>
            </a:pPr>
            <a:endParaRPr lang="en-GB" sz="1600"/>
          </a:p>
          <a:p>
            <a:pPr marL="285750" indent="-285750" algn="just">
              <a:buFont typeface="Arial" panose="020B0604020202020204" pitchFamily="34" charset="0"/>
              <a:buChar char="•"/>
            </a:pPr>
            <a:endParaRPr lang="en-GB" sz="1600"/>
          </a:p>
          <a:p>
            <a:pPr marL="285750" indent="-285750" algn="just">
              <a:buFont typeface="Arial" panose="020B0604020202020204" pitchFamily="34" charset="0"/>
              <a:buChar char="•"/>
            </a:pPr>
            <a:endParaRPr lang="en-GB" sz="1600"/>
          </a:p>
          <a:p>
            <a:pPr marL="285750" indent="-285750" algn="just">
              <a:buFont typeface="Arial" panose="020B0604020202020204" pitchFamily="34" charset="0"/>
              <a:buChar char="•"/>
            </a:pPr>
            <a:endParaRPr lang="en-GB" sz="1600"/>
          </a:p>
          <a:p>
            <a:pPr algn="just"/>
            <a:endParaRPr lang="en-GB" sz="1600"/>
          </a:p>
          <a:p>
            <a:pPr marL="285750" indent="-285750">
              <a:buFont typeface="Arial" panose="020B0604020202020204" pitchFamily="34" charset="0"/>
              <a:buChar char="•"/>
            </a:pPr>
            <a:r>
              <a:rPr lang="en-GB" sz="1600"/>
              <a:t>CPV technology offers higher efficiency, often exceeding 40%, and uses less photovoltaic material than standard PV cells, which typically have efficiencies of 15-20%.</a:t>
            </a:r>
          </a:p>
        </p:txBody>
      </p:sp>
      <p:grpSp>
        <p:nvGrpSpPr>
          <p:cNvPr id="3" name="Group 2">
            <a:extLst>
              <a:ext uri="{FF2B5EF4-FFF2-40B4-BE49-F238E27FC236}">
                <a16:creationId xmlns:a16="http://schemas.microsoft.com/office/drawing/2014/main" id="{BA29FF15-6029-D141-90A7-7BB09E76964A}"/>
              </a:ext>
            </a:extLst>
          </p:cNvPr>
          <p:cNvGrpSpPr/>
          <p:nvPr/>
        </p:nvGrpSpPr>
        <p:grpSpPr>
          <a:xfrm>
            <a:off x="390486" y="3414180"/>
            <a:ext cx="4553890" cy="1021935"/>
            <a:chOff x="7134972" y="5850229"/>
            <a:chExt cx="3730502" cy="805909"/>
          </a:xfrm>
        </p:grpSpPr>
        <p:pic>
          <p:nvPicPr>
            <p:cNvPr id="2" name="Picture 1">
              <a:extLst>
                <a:ext uri="{FF2B5EF4-FFF2-40B4-BE49-F238E27FC236}">
                  <a16:creationId xmlns:a16="http://schemas.microsoft.com/office/drawing/2014/main" id="{817431AD-42EA-B766-3EB3-30211350D425}"/>
                </a:ext>
              </a:extLst>
            </p:cNvPr>
            <p:cNvPicPr>
              <a:picLocks noChangeAspect="1"/>
            </p:cNvPicPr>
            <p:nvPr/>
          </p:nvPicPr>
          <p:blipFill rotWithShape="1">
            <a:blip r:embed="rId3"/>
            <a:srcRect l="833" t="1803" r="797" b="2008"/>
            <a:stretch/>
          </p:blipFill>
          <p:spPr>
            <a:xfrm>
              <a:off x="7134972" y="5850229"/>
              <a:ext cx="820356" cy="805908"/>
            </a:xfrm>
            <a:prstGeom prst="rect">
              <a:avLst/>
            </a:prstGeom>
          </p:spPr>
        </p:pic>
        <p:pic>
          <p:nvPicPr>
            <p:cNvPr id="5" name="Picture 4">
              <a:extLst>
                <a:ext uri="{FF2B5EF4-FFF2-40B4-BE49-F238E27FC236}">
                  <a16:creationId xmlns:a16="http://schemas.microsoft.com/office/drawing/2014/main" id="{C43E205A-352C-4D9A-38EF-59C05B74C516}"/>
                </a:ext>
              </a:extLst>
            </p:cNvPr>
            <p:cNvPicPr>
              <a:picLocks noChangeAspect="1"/>
            </p:cNvPicPr>
            <p:nvPr/>
          </p:nvPicPr>
          <p:blipFill rotWithShape="1">
            <a:blip r:embed="rId4"/>
            <a:srcRect l="2079" t="2451" r="1730"/>
            <a:stretch/>
          </p:blipFill>
          <p:spPr>
            <a:xfrm>
              <a:off x="8113284" y="5850229"/>
              <a:ext cx="805939" cy="805908"/>
            </a:xfrm>
            <a:prstGeom prst="rect">
              <a:avLst/>
            </a:prstGeom>
          </p:spPr>
        </p:pic>
        <p:pic>
          <p:nvPicPr>
            <p:cNvPr id="7" name="Picture 6">
              <a:extLst>
                <a:ext uri="{FF2B5EF4-FFF2-40B4-BE49-F238E27FC236}">
                  <a16:creationId xmlns:a16="http://schemas.microsoft.com/office/drawing/2014/main" id="{8CEC594F-BFC4-6F70-CB8B-641B9E90DF5F}"/>
                </a:ext>
              </a:extLst>
            </p:cNvPr>
            <p:cNvPicPr>
              <a:picLocks noChangeAspect="1"/>
            </p:cNvPicPr>
            <p:nvPr/>
          </p:nvPicPr>
          <p:blipFill rotWithShape="1">
            <a:blip r:embed="rId5"/>
            <a:srcRect l="1630" t="3243" r="2249" b="1892"/>
            <a:stretch/>
          </p:blipFill>
          <p:spPr>
            <a:xfrm>
              <a:off x="10063881" y="5850229"/>
              <a:ext cx="801593" cy="805908"/>
            </a:xfrm>
            <a:prstGeom prst="rect">
              <a:avLst/>
            </a:prstGeom>
          </p:spPr>
        </p:pic>
        <p:pic>
          <p:nvPicPr>
            <p:cNvPr id="9" name="Picture 8">
              <a:extLst>
                <a:ext uri="{FF2B5EF4-FFF2-40B4-BE49-F238E27FC236}">
                  <a16:creationId xmlns:a16="http://schemas.microsoft.com/office/drawing/2014/main" id="{691B58C2-A230-D48A-FCBE-DAB87E6E4236}"/>
                </a:ext>
              </a:extLst>
            </p:cNvPr>
            <p:cNvPicPr>
              <a:picLocks noChangeAspect="1"/>
            </p:cNvPicPr>
            <p:nvPr/>
          </p:nvPicPr>
          <p:blipFill rotWithShape="1">
            <a:blip r:embed="rId6"/>
            <a:srcRect l="1168" t="1125" b="1784"/>
            <a:stretch/>
          </p:blipFill>
          <p:spPr>
            <a:xfrm>
              <a:off x="9081374" y="5850229"/>
              <a:ext cx="820356" cy="805909"/>
            </a:xfrm>
            <a:prstGeom prst="rect">
              <a:avLst/>
            </a:prstGeom>
          </p:spPr>
        </p:pic>
      </p:grpSp>
      <p:sp>
        <p:nvSpPr>
          <p:cNvPr id="75" name="TextBox 74">
            <a:extLst>
              <a:ext uri="{FF2B5EF4-FFF2-40B4-BE49-F238E27FC236}">
                <a16:creationId xmlns:a16="http://schemas.microsoft.com/office/drawing/2014/main" id="{D3052FD2-2133-13BA-F630-C4DE3757AA67}"/>
              </a:ext>
            </a:extLst>
          </p:cNvPr>
          <p:cNvSpPr txBox="1"/>
          <p:nvPr/>
        </p:nvSpPr>
        <p:spPr>
          <a:xfrm>
            <a:off x="5202925" y="3043217"/>
            <a:ext cx="2575479"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chemeClr val="bg1"/>
                </a:solidFill>
                <a:ea typeface="+mn-lt"/>
                <a:cs typeface="+mn-lt"/>
              </a:rPr>
              <a:t>Parabolic Dish Reflector (Concave mirror)</a:t>
            </a:r>
          </a:p>
        </p:txBody>
      </p:sp>
      <p:sp>
        <p:nvSpPr>
          <p:cNvPr id="76" name="TextBox 75">
            <a:extLst>
              <a:ext uri="{FF2B5EF4-FFF2-40B4-BE49-F238E27FC236}">
                <a16:creationId xmlns:a16="http://schemas.microsoft.com/office/drawing/2014/main" id="{5DE0C57B-DDCB-F39E-F95F-33110137497A}"/>
              </a:ext>
            </a:extLst>
          </p:cNvPr>
          <p:cNvSpPr txBox="1"/>
          <p:nvPr/>
        </p:nvSpPr>
        <p:spPr>
          <a:xfrm>
            <a:off x="9443712" y="5246504"/>
            <a:ext cx="2433751"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ea typeface="+mn-lt"/>
                <a:cs typeface="+mn-lt"/>
              </a:rPr>
              <a:t>Reflector support structure</a:t>
            </a:r>
          </a:p>
        </p:txBody>
      </p:sp>
      <p:sp>
        <p:nvSpPr>
          <p:cNvPr id="77" name="TextBox 76">
            <a:extLst>
              <a:ext uri="{FF2B5EF4-FFF2-40B4-BE49-F238E27FC236}">
                <a16:creationId xmlns:a16="http://schemas.microsoft.com/office/drawing/2014/main" id="{EE7A9A1E-A7B6-7662-4BB7-BF4FB86C794F}"/>
              </a:ext>
            </a:extLst>
          </p:cNvPr>
          <p:cNvSpPr txBox="1"/>
          <p:nvPr/>
        </p:nvSpPr>
        <p:spPr>
          <a:xfrm>
            <a:off x="9852881" y="3640734"/>
            <a:ext cx="2743199" cy="365760"/>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solidFill>
                  <a:schemeClr val="bg1"/>
                </a:solidFill>
                <a:ea typeface="+mn-lt"/>
                <a:cs typeface="+mn-lt"/>
              </a:rPr>
              <a:t>Receiver ( PV Cell)</a:t>
            </a:r>
          </a:p>
        </p:txBody>
      </p:sp>
      <p:cxnSp>
        <p:nvCxnSpPr>
          <p:cNvPr id="79" name="Straight Arrow Connector 78">
            <a:extLst>
              <a:ext uri="{FF2B5EF4-FFF2-40B4-BE49-F238E27FC236}">
                <a16:creationId xmlns:a16="http://schemas.microsoft.com/office/drawing/2014/main" id="{7814CF83-9FC4-ED8B-FABC-6083C316E1EC}"/>
              </a:ext>
            </a:extLst>
          </p:cNvPr>
          <p:cNvCxnSpPr>
            <a:cxnSpLocks/>
          </p:cNvCxnSpPr>
          <p:nvPr/>
        </p:nvCxnSpPr>
        <p:spPr>
          <a:xfrm flipV="1">
            <a:off x="6581546" y="2458403"/>
            <a:ext cx="1090245" cy="469936"/>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80" name="Straight Arrow Connector 79">
            <a:extLst>
              <a:ext uri="{FF2B5EF4-FFF2-40B4-BE49-F238E27FC236}">
                <a16:creationId xmlns:a16="http://schemas.microsoft.com/office/drawing/2014/main" id="{E67BB968-964A-BF97-C69A-0633C988B4D6}"/>
              </a:ext>
            </a:extLst>
          </p:cNvPr>
          <p:cNvCxnSpPr>
            <a:cxnSpLocks/>
          </p:cNvCxnSpPr>
          <p:nvPr/>
        </p:nvCxnSpPr>
        <p:spPr>
          <a:xfrm flipH="1" flipV="1">
            <a:off x="8263578" y="5408323"/>
            <a:ext cx="1180134" cy="161346"/>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mc:Choice xmlns:am3d="http://schemas.microsoft.com/office/drawing/2017/model3d" Requires="am3d">
          <p:graphicFrame>
            <p:nvGraphicFramePr>
              <p:cNvPr id="10" name="3D Model 9">
                <a:extLst>
                  <a:ext uri="{FF2B5EF4-FFF2-40B4-BE49-F238E27FC236}">
                    <a16:creationId xmlns:a16="http://schemas.microsoft.com/office/drawing/2014/main" id="{DF53E3C4-5BFF-8DC2-3D21-ACCDB76F4367}"/>
                  </a:ext>
                </a:extLst>
              </p:cNvPr>
              <p:cNvGraphicFramePr>
                <a:graphicFrameLocks noChangeAspect="1"/>
              </p:cNvGraphicFramePr>
              <p:nvPr/>
            </p:nvGraphicFramePr>
            <p:xfrm>
              <a:off x="7419259" y="1288331"/>
              <a:ext cx="3032198" cy="4872636"/>
            </p:xfrm>
            <a:graphic>
              <a:graphicData uri="http://schemas.microsoft.com/office/drawing/2017/model3d">
                <am3d:model3d r:embed="rId7">
                  <am3d:spPr>
                    <a:xfrm>
                      <a:off x="0" y="0"/>
                      <a:ext cx="3032198" cy="4872636"/>
                    </a:xfrm>
                    <a:prstGeom prst="rect">
                      <a:avLst/>
                    </a:prstGeom>
                  </am3d:spPr>
                  <am3d:camera>
                    <am3d:pos x="0" y="0" z="63527596"/>
                    <am3d:up dx="0" dy="36000000" dz="0"/>
                    <am3d:lookAt x="0" y="0" z="0"/>
                    <am3d:perspective fov="2700000"/>
                  </am3d:camera>
                  <am3d:trans>
                    <am3d:meterPerModelUnit n="1347391" d="1000000"/>
                    <am3d:preTrans dx="7239856" dy="-17655176" dz="-35495688"/>
                    <am3d:scale>
                      <am3d:sx n="1000000" d="1000000"/>
                      <am3d:sy n="1000000" d="1000000"/>
                      <am3d:sz n="1000000" d="1000000"/>
                    </am3d:scale>
                    <am3d:rot ax="-1182458" ay="4138540" az="-1109239"/>
                    <am3d:postTrans dx="0" dy="0" dz="0"/>
                  </am3d:trans>
                  <am3d:raster rName="Office3DRenderer" rVer="16.0.8326">
                    <am3d:blip r:embed="rId8"/>
                  </am3d:raster>
                  <am3d:objViewport viewportSz="6781939"/>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0" name="3D Model 9">
                <a:extLst>
                  <a:ext uri="{FF2B5EF4-FFF2-40B4-BE49-F238E27FC236}">
                    <a16:creationId xmlns:a16="http://schemas.microsoft.com/office/drawing/2014/main" id="{DF53E3C4-5BFF-8DC2-3D21-ACCDB76F4367}"/>
                  </a:ext>
                </a:extLst>
              </p:cNvPr>
              <p:cNvPicPr>
                <a:picLocks noGrp="1" noRot="1" noChangeAspect="1" noMove="1" noResize="1" noEditPoints="1" noAdjustHandles="1" noChangeArrowheads="1" noChangeShapeType="1" noCrop="1"/>
              </p:cNvPicPr>
              <p:nvPr/>
            </p:nvPicPr>
            <p:blipFill>
              <a:blip r:embed="rId8"/>
              <a:stretch>
                <a:fillRect/>
              </a:stretch>
            </p:blipFill>
            <p:spPr>
              <a:xfrm>
                <a:off x="7419259" y="1288331"/>
                <a:ext cx="3032198" cy="4872636"/>
              </a:xfrm>
              <a:prstGeom prst="rect">
                <a:avLst/>
              </a:prstGeom>
            </p:spPr>
          </p:pic>
        </mc:Fallback>
      </mc:AlternateContent>
      <p:cxnSp>
        <p:nvCxnSpPr>
          <p:cNvPr id="26" name="Straight Arrow Connector 25">
            <a:extLst>
              <a:ext uri="{FF2B5EF4-FFF2-40B4-BE49-F238E27FC236}">
                <a16:creationId xmlns:a16="http://schemas.microsoft.com/office/drawing/2014/main" id="{A56363DC-3264-0AE5-E452-D632C98EB168}"/>
              </a:ext>
            </a:extLst>
          </p:cNvPr>
          <p:cNvCxnSpPr>
            <a:cxnSpLocks/>
          </p:cNvCxnSpPr>
          <p:nvPr/>
        </p:nvCxnSpPr>
        <p:spPr>
          <a:xfrm flipH="1">
            <a:off x="8354809" y="369651"/>
            <a:ext cx="2705540" cy="2130904"/>
          </a:xfrm>
          <a:prstGeom prst="straightConnector1">
            <a:avLst/>
          </a:prstGeom>
          <a:ln w="38100">
            <a:solidFill>
              <a:srgbClr val="FFC000"/>
            </a:solidFill>
            <a:tailEnd type="triangle"/>
          </a:ln>
        </p:spPr>
        <p:style>
          <a:lnRef idx="3">
            <a:schemeClr val="dk1"/>
          </a:lnRef>
          <a:fillRef idx="0">
            <a:schemeClr val="dk1"/>
          </a:fillRef>
          <a:effectRef idx="2">
            <a:schemeClr val="dk1"/>
          </a:effectRef>
          <a:fontRef idx="minor">
            <a:schemeClr val="tx1"/>
          </a:fontRef>
        </p:style>
      </p:cxnSp>
      <p:cxnSp>
        <p:nvCxnSpPr>
          <p:cNvPr id="29" name="Straight Arrow Connector 28">
            <a:extLst>
              <a:ext uri="{FF2B5EF4-FFF2-40B4-BE49-F238E27FC236}">
                <a16:creationId xmlns:a16="http://schemas.microsoft.com/office/drawing/2014/main" id="{36B0F679-948E-CCF6-E1FE-B6BDA8CA3ABD}"/>
              </a:ext>
            </a:extLst>
          </p:cNvPr>
          <p:cNvCxnSpPr>
            <a:cxnSpLocks/>
          </p:cNvCxnSpPr>
          <p:nvPr/>
        </p:nvCxnSpPr>
        <p:spPr>
          <a:xfrm flipV="1">
            <a:off x="8367697" y="1976907"/>
            <a:ext cx="1575614" cy="575329"/>
          </a:xfrm>
          <a:prstGeom prst="straightConnector1">
            <a:avLst/>
          </a:prstGeom>
          <a:ln w="38100">
            <a:solidFill>
              <a:srgbClr val="FFC000"/>
            </a:solidFill>
            <a:tailEnd type="triangle"/>
          </a:ln>
        </p:spPr>
        <p:style>
          <a:lnRef idx="3">
            <a:schemeClr val="dk1"/>
          </a:lnRef>
          <a:fillRef idx="0">
            <a:schemeClr val="dk1"/>
          </a:fillRef>
          <a:effectRef idx="2">
            <a:schemeClr val="dk1"/>
          </a:effectRef>
          <a:fontRef idx="minor">
            <a:schemeClr val="tx1"/>
          </a:fontRef>
        </p:style>
      </p:cxnSp>
      <p:cxnSp>
        <p:nvCxnSpPr>
          <p:cNvPr id="32" name="Straight Arrow Connector 31">
            <a:extLst>
              <a:ext uri="{FF2B5EF4-FFF2-40B4-BE49-F238E27FC236}">
                <a16:creationId xmlns:a16="http://schemas.microsoft.com/office/drawing/2014/main" id="{EBB701AB-3124-25AA-8DCE-E35582E317F7}"/>
              </a:ext>
            </a:extLst>
          </p:cNvPr>
          <p:cNvCxnSpPr>
            <a:cxnSpLocks/>
          </p:cNvCxnSpPr>
          <p:nvPr/>
        </p:nvCxnSpPr>
        <p:spPr>
          <a:xfrm flipH="1">
            <a:off x="8743404" y="1822526"/>
            <a:ext cx="3054344" cy="1105813"/>
          </a:xfrm>
          <a:prstGeom prst="straightConnector1">
            <a:avLst/>
          </a:prstGeom>
          <a:ln w="38100">
            <a:solidFill>
              <a:srgbClr val="FFC000"/>
            </a:solidFill>
            <a:tailEnd type="triangle"/>
          </a:ln>
        </p:spPr>
        <p:style>
          <a:lnRef idx="3">
            <a:schemeClr val="dk1"/>
          </a:lnRef>
          <a:fillRef idx="0">
            <a:schemeClr val="dk1"/>
          </a:fillRef>
          <a:effectRef idx="2">
            <a:schemeClr val="dk1"/>
          </a:effectRef>
          <a:fontRef idx="minor">
            <a:schemeClr val="tx1"/>
          </a:fontRef>
        </p:style>
      </p:cxnSp>
      <p:cxnSp>
        <p:nvCxnSpPr>
          <p:cNvPr id="33" name="Straight Arrow Connector 32">
            <a:extLst>
              <a:ext uri="{FF2B5EF4-FFF2-40B4-BE49-F238E27FC236}">
                <a16:creationId xmlns:a16="http://schemas.microsoft.com/office/drawing/2014/main" id="{FC42371C-4250-53B9-8E18-5096CCDA80B3}"/>
              </a:ext>
            </a:extLst>
          </p:cNvPr>
          <p:cNvCxnSpPr>
            <a:cxnSpLocks/>
          </p:cNvCxnSpPr>
          <p:nvPr/>
        </p:nvCxnSpPr>
        <p:spPr>
          <a:xfrm flipV="1">
            <a:off x="8728079" y="1770845"/>
            <a:ext cx="1088985" cy="1114475"/>
          </a:xfrm>
          <a:prstGeom prst="straightConnector1">
            <a:avLst/>
          </a:prstGeom>
          <a:ln w="38100">
            <a:solidFill>
              <a:srgbClr val="FFC000"/>
            </a:solidFill>
            <a:tailEnd type="triangle"/>
          </a:ln>
        </p:spPr>
        <p:style>
          <a:lnRef idx="3">
            <a:schemeClr val="dk1"/>
          </a:lnRef>
          <a:fillRef idx="0">
            <a:schemeClr val="dk1"/>
          </a:fillRef>
          <a:effectRef idx="2">
            <a:schemeClr val="dk1"/>
          </a:effectRef>
          <a:fontRef idx="minor">
            <a:schemeClr val="tx1"/>
          </a:fontRef>
        </p:style>
      </p:cxnSp>
      <p:cxnSp>
        <p:nvCxnSpPr>
          <p:cNvPr id="78" name="Straight Arrow Connector 77">
            <a:extLst>
              <a:ext uri="{FF2B5EF4-FFF2-40B4-BE49-F238E27FC236}">
                <a16:creationId xmlns:a16="http://schemas.microsoft.com/office/drawing/2014/main" id="{C2E09CAA-A61B-461B-94A8-5E4EB001E373}"/>
              </a:ext>
            </a:extLst>
          </p:cNvPr>
          <p:cNvCxnSpPr>
            <a:cxnSpLocks/>
          </p:cNvCxnSpPr>
          <p:nvPr/>
        </p:nvCxnSpPr>
        <p:spPr>
          <a:xfrm flipH="1" flipV="1">
            <a:off x="10336723" y="2106939"/>
            <a:ext cx="516783" cy="1533795"/>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sp>
        <p:nvSpPr>
          <p:cNvPr id="41" name="Oval 40">
            <a:extLst>
              <a:ext uri="{FF2B5EF4-FFF2-40B4-BE49-F238E27FC236}">
                <a16:creationId xmlns:a16="http://schemas.microsoft.com/office/drawing/2014/main" id="{F139A4D6-411B-1608-C412-9D05F66BE73E}"/>
              </a:ext>
            </a:extLst>
          </p:cNvPr>
          <p:cNvSpPr/>
          <p:nvPr/>
        </p:nvSpPr>
        <p:spPr>
          <a:xfrm>
            <a:off x="11165048" y="-744943"/>
            <a:ext cx="2353815" cy="2353815"/>
          </a:xfrm>
          <a:prstGeom prst="ellipse">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2" name="TextBox 81">
            <a:extLst>
              <a:ext uri="{FF2B5EF4-FFF2-40B4-BE49-F238E27FC236}">
                <a16:creationId xmlns:a16="http://schemas.microsoft.com/office/drawing/2014/main" id="{4B80C6F9-E426-6921-8662-7F5B3DF9C298}"/>
              </a:ext>
            </a:extLst>
          </p:cNvPr>
          <p:cNvSpPr txBox="1"/>
          <p:nvPr/>
        </p:nvSpPr>
        <p:spPr>
          <a:xfrm>
            <a:off x="11285346" y="531505"/>
            <a:ext cx="2743199" cy="365760"/>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solidFill>
                  <a:schemeClr val="bg1"/>
                </a:solidFill>
                <a:ea typeface="+mn-lt"/>
                <a:cs typeface="+mn-lt"/>
              </a:rPr>
              <a:t>Sunlight</a:t>
            </a:r>
          </a:p>
        </p:txBody>
      </p:sp>
    </p:spTree>
    <p:extLst>
      <p:ext uri="{BB962C8B-B14F-4D97-AF65-F5344CB8AC3E}">
        <p14:creationId xmlns:p14="http://schemas.microsoft.com/office/powerpoint/2010/main" val="42674928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750">
        <p159:morph option="byObject"/>
      </p:transition>
    </mc:Choice>
    <mc:Fallback xmlns="">
      <p:transition spd="slow">
        <p:fade/>
      </p:transition>
    </mc:Fallback>
  </mc:AlternateContent>
  <p:extLst>
    <p:ext uri="{6950BFC3-D8DA-4A85-94F7-54DA5524770B}">
      <p188:commentRel xmlns:p188="http://schemas.microsoft.com/office/powerpoint/2018/8/main" r:id="rId2"/>
    </p:ext>
  </p:extLs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836783-D136-191D-F187-25A8B9438359}"/>
            </a:ext>
          </a:extLst>
        </p:cNvPr>
        <p:cNvGrpSpPr/>
        <p:nvPr/>
      </p:nvGrpSpPr>
      <p:grpSpPr>
        <a:xfrm>
          <a:off x="0" y="0"/>
          <a:ext cx="0" cy="0"/>
          <a:chOff x="0" y="0"/>
          <a:chExt cx="0" cy="0"/>
        </a:xfrm>
      </p:grpSpPr>
      <p:sp>
        <p:nvSpPr>
          <p:cNvPr id="39" name="Chord 38">
            <a:extLst>
              <a:ext uri="{FF2B5EF4-FFF2-40B4-BE49-F238E27FC236}">
                <a16:creationId xmlns:a16="http://schemas.microsoft.com/office/drawing/2014/main" id="{EBD9720B-812A-8430-FC2B-BC063A5BDE75}"/>
              </a:ext>
            </a:extLst>
          </p:cNvPr>
          <p:cNvSpPr/>
          <p:nvPr/>
        </p:nvSpPr>
        <p:spPr>
          <a:xfrm rot="1361146">
            <a:off x="5204396" y="-2113803"/>
            <a:ext cx="10800000" cy="10800000"/>
          </a:xfrm>
          <a:prstGeom prst="chord">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ACBBD22C-3293-0322-0825-31BF7E61C4BA}"/>
              </a:ext>
            </a:extLst>
          </p:cNvPr>
          <p:cNvSpPr/>
          <p:nvPr/>
        </p:nvSpPr>
        <p:spPr>
          <a:xfrm>
            <a:off x="-1" y="550605"/>
            <a:ext cx="4954773" cy="552481"/>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09A16A79-20EF-5277-6815-D55E53414CFA}"/>
              </a:ext>
            </a:extLst>
          </p:cNvPr>
          <p:cNvSpPr txBox="1"/>
          <p:nvPr/>
        </p:nvSpPr>
        <p:spPr>
          <a:xfrm>
            <a:off x="-1" y="196662"/>
            <a:ext cx="5313183" cy="707886"/>
          </a:xfrm>
          <a:prstGeom prst="rect">
            <a:avLst/>
          </a:prstGeom>
          <a:noFill/>
        </p:spPr>
        <p:txBody>
          <a:bodyPr wrap="square" lIns="91440" tIns="45720" rIns="91440" bIns="45720" rtlCol="0" anchor="t">
            <a:spAutoFit/>
          </a:bodyPr>
          <a:lstStyle/>
          <a:p>
            <a:r>
              <a:rPr lang="en-GB" sz="4000" b="1">
                <a:effectLst>
                  <a:outerShdw blurRad="38100" dist="38100" dir="2700000" algn="tl">
                    <a:srgbClr val="000000">
                      <a:alpha val="43137"/>
                    </a:srgbClr>
                  </a:outerShdw>
                </a:effectLst>
              </a:rPr>
              <a:t>SOLAR CELL DESIGN</a:t>
            </a:r>
          </a:p>
        </p:txBody>
      </p:sp>
      <p:sp>
        <p:nvSpPr>
          <p:cNvPr id="8" name="TextBox 7">
            <a:extLst>
              <a:ext uri="{FF2B5EF4-FFF2-40B4-BE49-F238E27FC236}">
                <a16:creationId xmlns:a16="http://schemas.microsoft.com/office/drawing/2014/main" id="{68C11A4B-D28A-4271-7CB9-9EE89AFD0925}"/>
              </a:ext>
            </a:extLst>
          </p:cNvPr>
          <p:cNvSpPr txBox="1"/>
          <p:nvPr/>
        </p:nvSpPr>
        <p:spPr>
          <a:xfrm>
            <a:off x="2477385" y="750065"/>
            <a:ext cx="2600525" cy="369332"/>
          </a:xfrm>
          <a:prstGeom prst="rect">
            <a:avLst/>
          </a:prstGeom>
          <a:noFill/>
        </p:spPr>
        <p:txBody>
          <a:bodyPr wrap="square" lIns="91440" tIns="45720" rIns="91440" bIns="45720" rtlCol="0" anchor="t">
            <a:spAutoFit/>
          </a:bodyPr>
          <a:lstStyle/>
          <a:p>
            <a:r>
              <a:rPr lang="en-GB" b="1">
                <a:effectLst>
                  <a:outerShdw blurRad="38100" dist="38100" dir="2700000" algn="tl">
                    <a:srgbClr val="000000">
                      <a:alpha val="43137"/>
                    </a:srgbClr>
                  </a:outerShdw>
                </a:effectLst>
              </a:rPr>
              <a:t>Multi-Junction PV Cell</a:t>
            </a:r>
          </a:p>
        </p:txBody>
      </p:sp>
      <p:sp>
        <p:nvSpPr>
          <p:cNvPr id="20" name="Content Placeholder 19">
            <a:extLst>
              <a:ext uri="{FF2B5EF4-FFF2-40B4-BE49-F238E27FC236}">
                <a16:creationId xmlns:a16="http://schemas.microsoft.com/office/drawing/2014/main" id="{485182BF-B3D5-82E0-F363-4FAC1441AF94}"/>
              </a:ext>
            </a:extLst>
          </p:cNvPr>
          <p:cNvSpPr>
            <a:spLocks noGrp="1"/>
          </p:cNvSpPr>
          <p:nvPr>
            <p:ph idx="1"/>
          </p:nvPr>
        </p:nvSpPr>
        <p:spPr>
          <a:xfrm>
            <a:off x="181552" y="1656489"/>
            <a:ext cx="4591665" cy="4765817"/>
          </a:xfrm>
        </p:spPr>
        <p:txBody>
          <a:bodyPr>
            <a:normAutofit/>
          </a:bodyPr>
          <a:lstStyle/>
          <a:p>
            <a:r>
              <a:rPr lang="en-GB" sz="1600"/>
              <a:t>Multi-junction solar cells capture various light spectrums through a layered approach:</a:t>
            </a:r>
          </a:p>
          <a:p>
            <a:pPr marL="400050" indent="-400050">
              <a:buFont typeface="+mj-lt"/>
              <a:buAutoNum type="romanLcPeriod"/>
            </a:pPr>
            <a:r>
              <a:rPr lang="en-GB" sz="1600" b="1"/>
              <a:t>Top Layer</a:t>
            </a:r>
            <a:r>
              <a:rPr lang="en-GB" sz="1600"/>
              <a:t>: Utilises Gallium Indium Phosphide to absorb high-energy photons, mainly violet to blue light.</a:t>
            </a:r>
          </a:p>
          <a:p>
            <a:pPr marL="400050" indent="-400050">
              <a:buFont typeface="+mj-lt"/>
              <a:buAutoNum type="romanLcPeriod"/>
            </a:pPr>
            <a:r>
              <a:rPr lang="en-GB" sz="1600" b="1"/>
              <a:t>Middle Layer</a:t>
            </a:r>
            <a:r>
              <a:rPr lang="en-GB" sz="1600"/>
              <a:t>: Made of Gallium Arsenide, it captures medium-energy photons in the green to yellow spectrum.</a:t>
            </a:r>
          </a:p>
          <a:p>
            <a:pPr marL="400050" indent="-400050">
              <a:buFont typeface="+mj-lt"/>
              <a:buAutoNum type="romanLcPeriod"/>
            </a:pPr>
            <a:r>
              <a:rPr lang="en-GB" sz="1600" b="1"/>
              <a:t>Bottom Layer</a:t>
            </a:r>
            <a:r>
              <a:rPr lang="en-GB" sz="1600"/>
              <a:t>: Consists of Germanium for red to near-infrared light absorption, catching lower-energy photons.</a:t>
            </a:r>
          </a:p>
          <a:p>
            <a:r>
              <a:rPr lang="en-GB" sz="1600"/>
              <a:t>Each layer is connected by tunnel junctions for efficient charge flow.</a:t>
            </a:r>
          </a:p>
          <a:p>
            <a:r>
              <a:rPr lang="en-GB" sz="1600"/>
              <a:t> There's an Anti-Reflective Coating on top and a Back Surface Field at the bottom to enhance light capture.</a:t>
            </a:r>
          </a:p>
          <a:p>
            <a:pPr algn="just"/>
            <a:endParaRPr lang="en-GB" sz="1600"/>
          </a:p>
        </p:txBody>
      </p:sp>
      <p:pic>
        <p:nvPicPr>
          <p:cNvPr id="24" name="Picture 23">
            <a:extLst>
              <a:ext uri="{FF2B5EF4-FFF2-40B4-BE49-F238E27FC236}">
                <a16:creationId xmlns:a16="http://schemas.microsoft.com/office/drawing/2014/main" id="{4E871C0F-9610-A4DD-2EBA-937E27A63D6F}"/>
              </a:ext>
            </a:extLst>
          </p:cNvPr>
          <p:cNvPicPr>
            <a:picLocks noChangeAspect="1"/>
          </p:cNvPicPr>
          <p:nvPr/>
        </p:nvPicPr>
        <p:blipFill>
          <a:blip r:embed="rId2"/>
          <a:stretch>
            <a:fillRect/>
          </a:stretch>
        </p:blipFill>
        <p:spPr>
          <a:xfrm>
            <a:off x="6673776" y="1261750"/>
            <a:ext cx="4970399" cy="3534228"/>
          </a:xfrm>
          <a:prstGeom prst="rect">
            <a:avLst/>
          </a:prstGeom>
          <a:effectLst>
            <a:outerShdw blurRad="444500" dist="889000" dir="5400000" algn="ctr" rotWithShape="0">
              <a:srgbClr val="000000">
                <a:alpha val="51000"/>
              </a:srgbClr>
            </a:outerShdw>
            <a:softEdge rad="114300"/>
          </a:effectLst>
        </p:spPr>
      </p:pic>
      <p:sp>
        <p:nvSpPr>
          <p:cNvPr id="2" name="TextBox 1">
            <a:extLst>
              <a:ext uri="{FF2B5EF4-FFF2-40B4-BE49-F238E27FC236}">
                <a16:creationId xmlns:a16="http://schemas.microsoft.com/office/drawing/2014/main" id="{FC74576B-AB48-C5CF-442B-5E1C8BCB8478}"/>
              </a:ext>
            </a:extLst>
          </p:cNvPr>
          <p:cNvSpPr txBox="1"/>
          <p:nvPr/>
        </p:nvSpPr>
        <p:spPr>
          <a:xfrm>
            <a:off x="7966464" y="4795978"/>
            <a:ext cx="2831035" cy="369332"/>
          </a:xfrm>
          <a:prstGeom prst="rect">
            <a:avLst/>
          </a:prstGeom>
          <a:noFill/>
        </p:spPr>
        <p:txBody>
          <a:bodyPr wrap="square" lIns="91440" tIns="45720" rIns="91440" bIns="45720" rtlCol="0" anchor="t">
            <a:spAutoFit/>
          </a:bodyPr>
          <a:lstStyle/>
          <a:p>
            <a:r>
              <a:rPr lang="en-GB">
                <a:solidFill>
                  <a:schemeClr val="bg1"/>
                </a:solidFill>
              </a:rPr>
              <a:t>Multi-Junction PV Cell</a:t>
            </a:r>
          </a:p>
        </p:txBody>
      </p:sp>
    </p:spTree>
    <p:extLst>
      <p:ext uri="{BB962C8B-B14F-4D97-AF65-F5344CB8AC3E}">
        <p14:creationId xmlns:p14="http://schemas.microsoft.com/office/powerpoint/2010/main" val="33624445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9D81DE-0CDF-2C02-85BD-81F6F0985235}"/>
            </a:ext>
          </a:extLst>
        </p:cNvPr>
        <p:cNvGrpSpPr/>
        <p:nvPr/>
      </p:nvGrpSpPr>
      <p:grpSpPr>
        <a:xfrm>
          <a:off x="0" y="0"/>
          <a:ext cx="0" cy="0"/>
          <a:chOff x="0" y="0"/>
          <a:chExt cx="0" cy="0"/>
        </a:xfrm>
      </p:grpSpPr>
      <p:sp>
        <p:nvSpPr>
          <p:cNvPr id="5" name="Wave 4">
            <a:extLst>
              <a:ext uri="{FF2B5EF4-FFF2-40B4-BE49-F238E27FC236}">
                <a16:creationId xmlns:a16="http://schemas.microsoft.com/office/drawing/2014/main" id="{72F8E4AA-920A-746F-F2E2-5027AF4FD3BC}"/>
              </a:ext>
            </a:extLst>
          </p:cNvPr>
          <p:cNvSpPr/>
          <p:nvPr/>
        </p:nvSpPr>
        <p:spPr>
          <a:xfrm rot="5400000" flipV="1">
            <a:off x="-1869031" y="-923744"/>
            <a:ext cx="6876176" cy="8676234"/>
          </a:xfrm>
          <a:prstGeom prst="wave">
            <a:avLst>
              <a:gd name="adj1" fmla="val 6269"/>
              <a:gd name="adj2" fmla="val 0"/>
            </a:avLst>
          </a:prstGeom>
          <a:solidFill>
            <a:schemeClr val="accent1"/>
          </a:solidFill>
          <a:ln>
            <a:solidFill>
              <a:srgbClr val="46B1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nvGrpSpPr>
          <p:cNvPr id="2" name="Group 1">
            <a:extLst>
              <a:ext uri="{FF2B5EF4-FFF2-40B4-BE49-F238E27FC236}">
                <a16:creationId xmlns:a16="http://schemas.microsoft.com/office/drawing/2014/main" id="{1F98EAC9-89D0-9788-6C92-89CB5CDECBE5}"/>
              </a:ext>
            </a:extLst>
          </p:cNvPr>
          <p:cNvGrpSpPr/>
          <p:nvPr/>
        </p:nvGrpSpPr>
        <p:grpSpPr>
          <a:xfrm>
            <a:off x="5109110" y="198539"/>
            <a:ext cx="6789325" cy="1563772"/>
            <a:chOff x="-2092429" y="153317"/>
            <a:chExt cx="6789325" cy="1563772"/>
          </a:xfrm>
        </p:grpSpPr>
        <p:sp>
          <p:nvSpPr>
            <p:cNvPr id="6" name="Rectangle 5">
              <a:extLst>
                <a:ext uri="{FF2B5EF4-FFF2-40B4-BE49-F238E27FC236}">
                  <a16:creationId xmlns:a16="http://schemas.microsoft.com/office/drawing/2014/main" id="{A404604B-5123-0A29-F5BB-98B6A646CA7B}"/>
                </a:ext>
              </a:extLst>
            </p:cNvPr>
            <p:cNvSpPr/>
            <p:nvPr/>
          </p:nvSpPr>
          <p:spPr>
            <a:xfrm>
              <a:off x="-359369" y="550605"/>
              <a:ext cx="4951034" cy="552481"/>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5929F572-0E6C-412A-C26B-D4EA1A06D681}"/>
                </a:ext>
              </a:extLst>
            </p:cNvPr>
            <p:cNvSpPr txBox="1"/>
            <p:nvPr/>
          </p:nvSpPr>
          <p:spPr>
            <a:xfrm>
              <a:off x="-2092429" y="153317"/>
              <a:ext cx="6789325" cy="707886"/>
            </a:xfrm>
            <a:prstGeom prst="rect">
              <a:avLst/>
            </a:prstGeom>
            <a:noFill/>
          </p:spPr>
          <p:txBody>
            <a:bodyPr wrap="square" lIns="91440" tIns="45720" rIns="91440" bIns="45720" rtlCol="0" anchor="t">
              <a:spAutoFit/>
            </a:bodyPr>
            <a:lstStyle/>
            <a:p>
              <a:pPr lvl="4" algn="r"/>
              <a:r>
                <a:rPr lang="en-GB" sz="4000" b="1">
                  <a:effectLst>
                    <a:outerShdw blurRad="38100" dist="38100" dir="2700000" algn="tl">
                      <a:srgbClr val="000000">
                        <a:alpha val="43137"/>
                      </a:srgbClr>
                    </a:outerShdw>
                  </a:effectLst>
                </a:rPr>
                <a:t>Tracking Mechanism</a:t>
              </a:r>
              <a:endParaRPr lang="en-US">
                <a:effectLst>
                  <a:outerShdw blurRad="38100" dist="38100" dir="2700000" algn="tl">
                    <a:srgbClr val="000000">
                      <a:alpha val="43137"/>
                    </a:srgbClr>
                  </a:outerShdw>
                </a:effectLst>
              </a:endParaRPr>
            </a:p>
          </p:txBody>
        </p:sp>
        <p:sp>
          <p:nvSpPr>
            <p:cNvPr id="8" name="TextBox 7">
              <a:extLst>
                <a:ext uri="{FF2B5EF4-FFF2-40B4-BE49-F238E27FC236}">
                  <a16:creationId xmlns:a16="http://schemas.microsoft.com/office/drawing/2014/main" id="{53F33A97-D5E9-B390-589D-2DDAABB1FB7D}"/>
                </a:ext>
              </a:extLst>
            </p:cNvPr>
            <p:cNvSpPr txBox="1"/>
            <p:nvPr/>
          </p:nvSpPr>
          <p:spPr>
            <a:xfrm>
              <a:off x="-1157561" y="1378535"/>
              <a:ext cx="3453392" cy="338554"/>
            </a:xfrm>
            <a:prstGeom prst="rect">
              <a:avLst/>
            </a:prstGeom>
            <a:noFill/>
          </p:spPr>
          <p:txBody>
            <a:bodyPr wrap="square" lIns="91440" tIns="45720" rIns="91440" bIns="45720" rtlCol="0" anchor="t">
              <a:spAutoFit/>
            </a:bodyPr>
            <a:lstStyle/>
            <a:p>
              <a:endParaRPr lang="en-GB" sz="1600" b="1"/>
            </a:p>
          </p:txBody>
        </p:sp>
      </p:grpSp>
      <mc:AlternateContent xmlns:mc="http://schemas.openxmlformats.org/markup-compatibility/2006">
        <mc:Choice xmlns:am3d="http://schemas.microsoft.com/office/drawing/2017/model3d" Requires="am3d">
          <p:graphicFrame>
            <p:nvGraphicFramePr>
              <p:cNvPr id="7" name="3D Model 6">
                <a:extLst>
                  <a:ext uri="{FF2B5EF4-FFF2-40B4-BE49-F238E27FC236}">
                    <a16:creationId xmlns:a16="http://schemas.microsoft.com/office/drawing/2014/main" id="{0AED5631-C90F-58D9-2EEA-C4F7A195C0BF}"/>
                  </a:ext>
                </a:extLst>
              </p:cNvPr>
              <p:cNvGraphicFramePr>
                <a:graphicFrameLocks/>
              </p:cNvGraphicFramePr>
              <p:nvPr/>
            </p:nvGraphicFramePr>
            <p:xfrm>
              <a:off x="616099" y="134846"/>
              <a:ext cx="4380197" cy="5926362"/>
            </p:xfrm>
            <a:graphic>
              <a:graphicData uri="http://schemas.microsoft.com/office/drawing/2017/model3d">
                <am3d:model3d r:embed="rId2">
                  <am3d:spPr>
                    <a:xfrm>
                      <a:off x="0" y="0"/>
                      <a:ext cx="4380197" cy="5926362"/>
                    </a:xfrm>
                    <a:prstGeom prst="rect">
                      <a:avLst/>
                    </a:prstGeom>
                  </am3d:spPr>
                  <am3d:camera>
                    <am3d:pos x="366820" y="8529018" z="63527596"/>
                    <am3d:up dx="0" dy="36000000" dz="0"/>
                    <am3d:lookAt x="366820" y="8529018" z="0"/>
                    <am3d:perspective fov="1978514"/>
                  </am3d:camera>
                  <am3d:trans>
                    <am3d:meterPerModelUnit n="1347391" d="1000000"/>
                    <am3d:preTrans dx="5477016" dy="-25982829" dz="-36144770"/>
                    <am3d:scale>
                      <am3d:sx n="1000000" d="1000000"/>
                      <am3d:sy n="1000000" d="1000000"/>
                      <am3d:sz n="1000000" d="1000000"/>
                    </am3d:scale>
                    <am3d:rot ax="9479967" ay="1929923" az="10071668"/>
                    <am3d:postTrans dx="366820" dy="8529018" dz="0"/>
                  </am3d:trans>
                  <am3d:raster rName="Office3DRenderer" rVer="16.0.8326">
                    <am3d:blip r:embed="rId3"/>
                  </am3d:raster>
                  <am3d:winViewport/>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7" name="3D Model 6">
                <a:extLst>
                  <a:ext uri="{FF2B5EF4-FFF2-40B4-BE49-F238E27FC236}">
                    <a16:creationId xmlns:a16="http://schemas.microsoft.com/office/drawing/2014/main" id="{0AED5631-C90F-58D9-2EEA-C4F7A195C0BF}"/>
                  </a:ext>
                </a:extLst>
              </p:cNvPr>
              <p:cNvPicPr>
                <a:picLocks noGrp="1" noRot="1" noChangeAspect="1" noMove="1" noResize="1" noEditPoints="1" noAdjustHandles="1" noChangeArrowheads="1" noChangeShapeType="1" noCrop="1"/>
              </p:cNvPicPr>
              <p:nvPr/>
            </p:nvPicPr>
            <p:blipFill>
              <a:blip r:embed="rId3"/>
              <a:stretch>
                <a:fillRect/>
              </a:stretch>
            </p:blipFill>
            <p:spPr>
              <a:xfrm>
                <a:off x="616099" y="134846"/>
                <a:ext cx="4380197" cy="5926362"/>
              </a:xfrm>
              <a:prstGeom prst="rect">
                <a:avLst/>
              </a:prstGeom>
            </p:spPr>
          </p:pic>
        </mc:Fallback>
      </mc:AlternateContent>
      <p:cxnSp>
        <p:nvCxnSpPr>
          <p:cNvPr id="3" name="Straight Arrow Connector 2">
            <a:extLst>
              <a:ext uri="{FF2B5EF4-FFF2-40B4-BE49-F238E27FC236}">
                <a16:creationId xmlns:a16="http://schemas.microsoft.com/office/drawing/2014/main" id="{53D9B19F-2E91-7AAC-23DE-106FAC799B73}"/>
              </a:ext>
            </a:extLst>
          </p:cNvPr>
          <p:cNvCxnSpPr>
            <a:cxnSpLocks/>
          </p:cNvCxnSpPr>
          <p:nvPr/>
        </p:nvCxnSpPr>
        <p:spPr>
          <a:xfrm flipH="1" flipV="1">
            <a:off x="2424656" y="4383271"/>
            <a:ext cx="1169157" cy="752655"/>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8B7219D3-F23E-EA67-60F1-DA9CADA684D3}"/>
              </a:ext>
            </a:extLst>
          </p:cNvPr>
          <p:cNvSpPr txBox="1"/>
          <p:nvPr/>
        </p:nvSpPr>
        <p:spPr>
          <a:xfrm>
            <a:off x="5955258" y="1337066"/>
            <a:ext cx="5943177" cy="5262979"/>
          </a:xfrm>
          <a:prstGeom prst="rect">
            <a:avLst/>
          </a:prstGeom>
          <a:noFill/>
        </p:spPr>
        <p:txBody>
          <a:bodyPr wrap="square">
            <a:spAutoFit/>
          </a:bodyPr>
          <a:lstStyle/>
          <a:p>
            <a:pPr marL="285750" indent="-285750">
              <a:buFont typeface="Arial" panose="020B0604020202020204" pitchFamily="34" charset="0"/>
              <a:buChar char="•"/>
            </a:pPr>
            <a:r>
              <a:rPr lang="en-GB" sz="1600"/>
              <a:t>The structure depicted is a dual-axis solar tracking system, consisting of two distinct motions:</a:t>
            </a:r>
          </a:p>
          <a:p>
            <a:pPr marL="285750" indent="-285750">
              <a:buFont typeface="Arial" panose="020B0604020202020204" pitchFamily="34" charset="0"/>
              <a:buChar char="•"/>
            </a:pPr>
            <a:endParaRPr lang="en-GB" sz="1600"/>
          </a:p>
          <a:p>
            <a:pPr marL="285750" indent="-285750">
              <a:buFont typeface="Arial" panose="020B0604020202020204" pitchFamily="34" charset="0"/>
              <a:buChar char="•"/>
            </a:pPr>
            <a:r>
              <a:rPr lang="en-GB" sz="1600" b="1"/>
              <a:t>Azimuth Tracking</a:t>
            </a:r>
            <a:r>
              <a:rPr lang="en-GB" sz="1600"/>
              <a:t>: Facilitates horizontal rotation on a vertical axis, allowing the dish to follow the sun's traverse from sunrise to sunset. </a:t>
            </a:r>
          </a:p>
          <a:p>
            <a:pPr marL="285750" indent="-285750">
              <a:buFont typeface="Arial" panose="020B0604020202020204" pitchFamily="34" charset="0"/>
              <a:buChar char="•"/>
            </a:pPr>
            <a:endParaRPr lang="en-GB" sz="1600" b="1"/>
          </a:p>
          <a:p>
            <a:pPr marL="285750" indent="-285750">
              <a:buFont typeface="Arial" panose="020B0604020202020204" pitchFamily="34" charset="0"/>
              <a:buChar char="•"/>
            </a:pPr>
            <a:r>
              <a:rPr lang="en-GB" sz="1600" b="1"/>
              <a:t>Declination Tracking</a:t>
            </a:r>
            <a:r>
              <a:rPr lang="en-GB" sz="1600"/>
              <a:t>: The dish's angle is continuously adjusted during its rotation to stay aligned with the sun's seasonal shifts in the sky. </a:t>
            </a:r>
          </a:p>
          <a:p>
            <a:pPr marL="285750" indent="-285750">
              <a:buFont typeface="Arial" panose="020B0604020202020204" pitchFamily="34" charset="0"/>
              <a:buChar char="•"/>
            </a:pPr>
            <a:endParaRPr lang="en-GB" sz="1600"/>
          </a:p>
          <a:p>
            <a:pPr marL="285750" indent="-285750">
              <a:buFont typeface="Arial" panose="020B0604020202020204" pitchFamily="34" charset="0"/>
              <a:buChar char="•"/>
            </a:pPr>
            <a:r>
              <a:rPr lang="en-GB" sz="1600"/>
              <a:t>These combined actions position the dish to effectively harness the sun's trajectory throughout the day and across different seasons for optimal solar energy collection. </a:t>
            </a:r>
          </a:p>
          <a:p>
            <a:endParaRPr lang="en-GB" sz="1600"/>
          </a:p>
          <a:p>
            <a:endParaRPr lang="en-GB" sz="1600"/>
          </a:p>
          <a:p>
            <a:pPr marL="285750" indent="-285750">
              <a:buFont typeface="Arial" panose="020B0604020202020204" pitchFamily="34" charset="0"/>
              <a:buChar char="•"/>
            </a:pPr>
            <a:r>
              <a:rPr lang="en-GB" sz="1600"/>
              <a:t>Both methods can be implemented using a motor and gear unit setup. </a:t>
            </a:r>
          </a:p>
          <a:p>
            <a:pPr marL="285750" indent="-285750">
              <a:buFont typeface="Arial" panose="020B0604020202020204" pitchFamily="34" charset="0"/>
              <a:buChar char="•"/>
            </a:pPr>
            <a:r>
              <a:rPr lang="en-GB" sz="1600"/>
              <a:t>A sensor and controller will send appropriate signals to the motor to ensure efficient and accurate tracking.</a:t>
            </a:r>
          </a:p>
          <a:p>
            <a:pPr algn="just"/>
            <a:endParaRPr lang="en-GB" sz="1600"/>
          </a:p>
        </p:txBody>
      </p:sp>
      <p:sp>
        <p:nvSpPr>
          <p:cNvPr id="17" name="TextBox 16">
            <a:extLst>
              <a:ext uri="{FF2B5EF4-FFF2-40B4-BE49-F238E27FC236}">
                <a16:creationId xmlns:a16="http://schemas.microsoft.com/office/drawing/2014/main" id="{AF778805-6BE3-16A4-41D7-7DC16708F766}"/>
              </a:ext>
            </a:extLst>
          </p:cNvPr>
          <p:cNvSpPr txBox="1"/>
          <p:nvPr/>
        </p:nvSpPr>
        <p:spPr>
          <a:xfrm>
            <a:off x="368304" y="3669679"/>
            <a:ext cx="1074929" cy="646331"/>
          </a:xfrm>
          <a:prstGeom prst="rect">
            <a:avLst/>
          </a:prstGeom>
          <a:noFill/>
        </p:spPr>
        <p:txBody>
          <a:bodyPr wrap="square" rtlCol="0">
            <a:spAutoFit/>
          </a:bodyPr>
          <a:lstStyle/>
          <a:p>
            <a:r>
              <a:rPr lang="en-GB">
                <a:solidFill>
                  <a:schemeClr val="bg1"/>
                </a:solidFill>
              </a:rPr>
              <a:t>Azimuth Tracking</a:t>
            </a:r>
          </a:p>
        </p:txBody>
      </p:sp>
      <p:sp>
        <p:nvSpPr>
          <p:cNvPr id="20" name="TextBox 19">
            <a:extLst>
              <a:ext uri="{FF2B5EF4-FFF2-40B4-BE49-F238E27FC236}">
                <a16:creationId xmlns:a16="http://schemas.microsoft.com/office/drawing/2014/main" id="{498047E9-1371-E944-F0B0-77FDB065F608}"/>
              </a:ext>
            </a:extLst>
          </p:cNvPr>
          <p:cNvSpPr txBox="1"/>
          <p:nvPr/>
        </p:nvSpPr>
        <p:spPr>
          <a:xfrm>
            <a:off x="2884435" y="5100747"/>
            <a:ext cx="2667000" cy="369332"/>
          </a:xfrm>
          <a:prstGeom prst="rect">
            <a:avLst/>
          </a:prstGeom>
          <a:noFill/>
        </p:spPr>
        <p:txBody>
          <a:bodyPr wrap="square" rtlCol="0">
            <a:spAutoFit/>
          </a:bodyPr>
          <a:lstStyle/>
          <a:p>
            <a:r>
              <a:rPr lang="en-GB">
                <a:solidFill>
                  <a:schemeClr val="bg1"/>
                </a:solidFill>
              </a:rPr>
              <a:t>Declination Tracking</a:t>
            </a:r>
          </a:p>
        </p:txBody>
      </p:sp>
      <p:cxnSp>
        <p:nvCxnSpPr>
          <p:cNvPr id="10" name="Straight Arrow Connector 9">
            <a:extLst>
              <a:ext uri="{FF2B5EF4-FFF2-40B4-BE49-F238E27FC236}">
                <a16:creationId xmlns:a16="http://schemas.microsoft.com/office/drawing/2014/main" id="{BE0E0DB1-BB9F-2CFB-47CE-F2FC3BD60AF3}"/>
              </a:ext>
            </a:extLst>
          </p:cNvPr>
          <p:cNvCxnSpPr>
            <a:cxnSpLocks/>
          </p:cNvCxnSpPr>
          <p:nvPr/>
        </p:nvCxnSpPr>
        <p:spPr>
          <a:xfrm>
            <a:off x="1443233" y="4238766"/>
            <a:ext cx="605666" cy="198103"/>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mc:Choice xmlns:am3d="http://schemas.microsoft.com/office/drawing/2017/model3d" Requires="am3d">
          <p:graphicFrame>
            <p:nvGraphicFramePr>
              <p:cNvPr id="19" name="3D Model 18">
                <a:extLst>
                  <a:ext uri="{FF2B5EF4-FFF2-40B4-BE49-F238E27FC236}">
                    <a16:creationId xmlns:a16="http://schemas.microsoft.com/office/drawing/2014/main" id="{8B0789EE-62B9-6506-AFD4-9ABF11335D06}"/>
                  </a:ext>
                </a:extLst>
              </p:cNvPr>
              <p:cNvGraphicFramePr>
                <a:graphicFrameLocks/>
              </p:cNvGraphicFramePr>
              <p:nvPr/>
            </p:nvGraphicFramePr>
            <p:xfrm>
              <a:off x="-2817144" y="4374494"/>
              <a:ext cx="2266485" cy="2730451"/>
            </p:xfrm>
            <a:graphic>
              <a:graphicData uri="http://schemas.microsoft.com/office/drawing/2017/model3d">
                <am3d:model3d r:embed="rId2">
                  <am3d:spPr>
                    <a:xfrm>
                      <a:off x="0" y="0"/>
                      <a:ext cx="2266485" cy="2730451"/>
                    </a:xfrm>
                    <a:prstGeom prst="rect">
                      <a:avLst/>
                    </a:prstGeom>
                  </am3d:spPr>
                  <am3d:camera>
                    <am3d:pos x="5482959" y="-1372863" z="63527596"/>
                    <am3d:up dx="0" dy="36000000" dz="0"/>
                    <am3d:lookAt x="5482959" y="-1372863" z="0"/>
                    <am3d:perspective fov="2103899"/>
                  </am3d:camera>
                  <am3d:trans>
                    <am3d:meterPerModelUnit n="1347391" d="1000000"/>
                    <am3d:preTrans dx="7664646" dy="-16488736" dz="-31247277"/>
                    <am3d:scale>
                      <am3d:sx n="1000000" d="1000000"/>
                      <am3d:sy n="1000000" d="1000000"/>
                      <am3d:sz n="1000000" d="1000000"/>
                    </am3d:scale>
                    <am3d:rot ax="1245930" ay="-433962" az="-163981"/>
                    <am3d:postTrans dx="5482958" dy="-1372862" dz="0"/>
                  </am3d:trans>
                  <am3d:raster rName="Office3DRenderer" rVer="16.0.8326">
                    <am3d:blip r:embed="rId4"/>
                  </am3d:raster>
                  <am3d:winViewport/>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9" name="3D Model 18">
                <a:extLst>
                  <a:ext uri="{FF2B5EF4-FFF2-40B4-BE49-F238E27FC236}">
                    <a16:creationId xmlns:a16="http://schemas.microsoft.com/office/drawing/2014/main" id="{8B0789EE-62B9-6506-AFD4-9ABF11335D06}"/>
                  </a:ext>
                </a:extLst>
              </p:cNvPr>
              <p:cNvPicPr>
                <a:picLocks noGrp="1" noRot="1" noChangeAspect="1" noMove="1" noResize="1" noEditPoints="1" noAdjustHandles="1" noChangeArrowheads="1" noChangeShapeType="1" noCrop="1"/>
              </p:cNvPicPr>
              <p:nvPr/>
            </p:nvPicPr>
            <p:blipFill>
              <a:blip r:embed="rId4"/>
              <a:stretch>
                <a:fillRect/>
              </a:stretch>
            </p:blipFill>
            <p:spPr>
              <a:xfrm>
                <a:off x="-2817144" y="4374494"/>
                <a:ext cx="2266485" cy="2730451"/>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21" name="3D Model 20">
                <a:extLst>
                  <a:ext uri="{FF2B5EF4-FFF2-40B4-BE49-F238E27FC236}">
                    <a16:creationId xmlns:a16="http://schemas.microsoft.com/office/drawing/2014/main" id="{EF909E7A-C8E6-6BB9-B31C-05373C760EED}"/>
                  </a:ext>
                </a:extLst>
              </p:cNvPr>
              <p:cNvGraphicFramePr>
                <a:graphicFrameLocks/>
              </p:cNvGraphicFramePr>
              <p:nvPr/>
            </p:nvGraphicFramePr>
            <p:xfrm>
              <a:off x="-1920556" y="711446"/>
              <a:ext cx="2266485" cy="2730451"/>
            </p:xfrm>
            <a:graphic>
              <a:graphicData uri="http://schemas.microsoft.com/office/drawing/2017/model3d">
                <am3d:model3d r:embed="rId2">
                  <am3d:spPr>
                    <a:xfrm>
                      <a:off x="0" y="0"/>
                      <a:ext cx="2266485" cy="2730451"/>
                    </a:xfrm>
                    <a:prstGeom prst="rect">
                      <a:avLst/>
                    </a:prstGeom>
                  </am3d:spPr>
                  <am3d:camera>
                    <am3d:pos x="4344592" y="-10935252" z="63527596"/>
                    <am3d:up dx="0" dy="36000000" dz="0"/>
                    <am3d:lookAt x="4344592" y="-10935252" z="0"/>
                    <am3d:perspective fov="1223565"/>
                  </am3d:camera>
                  <am3d:trans>
                    <am3d:meterPerModelUnit n="1347391" d="1000000"/>
                    <am3d:preTrans dx="4178968" dy="-8935073" dz="-22577369"/>
                    <am3d:scale>
                      <am3d:sx n="1000000" d="1000000"/>
                      <am3d:sy n="1000000" d="1000000"/>
                      <am3d:sz n="1000000" d="1000000"/>
                    </am3d:scale>
                    <am3d:rot ax="-3225372" ay="-1386716" az="1690082"/>
                    <am3d:postTrans dx="3899124" dy="-9791478" dz="0"/>
                  </am3d:trans>
                  <am3d:raster rName="Office3DRenderer" rVer="16.0.8326">
                    <am3d:blip r:embed="rId5"/>
                  </am3d:raster>
                  <am3d:winViewport/>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21" name="3D Model 20">
                <a:extLst>
                  <a:ext uri="{FF2B5EF4-FFF2-40B4-BE49-F238E27FC236}">
                    <a16:creationId xmlns:a16="http://schemas.microsoft.com/office/drawing/2014/main" id="{EF909E7A-C8E6-6BB9-B31C-05373C760EED}"/>
                  </a:ext>
                </a:extLst>
              </p:cNvPr>
              <p:cNvPicPr>
                <a:picLocks noGrp="1" noRot="1" noChangeAspect="1" noMove="1" noResize="1" noEditPoints="1" noAdjustHandles="1" noChangeArrowheads="1" noChangeShapeType="1" noCrop="1"/>
              </p:cNvPicPr>
              <p:nvPr/>
            </p:nvPicPr>
            <p:blipFill>
              <a:blip r:embed="rId5"/>
              <a:stretch>
                <a:fillRect/>
              </a:stretch>
            </p:blipFill>
            <p:spPr>
              <a:xfrm>
                <a:off x="-1920556" y="711446"/>
                <a:ext cx="2266485" cy="2730451"/>
              </a:xfrm>
              <a:prstGeom prst="rect">
                <a:avLst/>
              </a:prstGeom>
            </p:spPr>
          </p:pic>
        </mc:Fallback>
      </mc:AlternateContent>
      <p:sp>
        <p:nvSpPr>
          <p:cNvPr id="22" name="Rectangle 21">
            <a:extLst>
              <a:ext uri="{FF2B5EF4-FFF2-40B4-BE49-F238E27FC236}">
                <a16:creationId xmlns:a16="http://schemas.microsoft.com/office/drawing/2014/main" id="{45B6454F-8A72-AD73-EFD4-047BFEF2BB9E}"/>
              </a:ext>
            </a:extLst>
          </p:cNvPr>
          <p:cNvSpPr/>
          <p:nvPr/>
        </p:nvSpPr>
        <p:spPr>
          <a:xfrm>
            <a:off x="-9195720" y="797133"/>
            <a:ext cx="4591665" cy="530070"/>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a:solidFill>
                <a:schemeClr val="tx1"/>
              </a:solidFill>
            </a:endParaRPr>
          </a:p>
        </p:txBody>
      </p:sp>
      <p:sp>
        <p:nvSpPr>
          <p:cNvPr id="23" name="TextBox 22">
            <a:extLst>
              <a:ext uri="{FF2B5EF4-FFF2-40B4-BE49-F238E27FC236}">
                <a16:creationId xmlns:a16="http://schemas.microsoft.com/office/drawing/2014/main" id="{44089534-5A25-AB8E-4E5D-B66B539226D2}"/>
              </a:ext>
            </a:extLst>
          </p:cNvPr>
          <p:cNvSpPr txBox="1"/>
          <p:nvPr/>
        </p:nvSpPr>
        <p:spPr>
          <a:xfrm>
            <a:off x="-9199226" y="443190"/>
            <a:ext cx="4816254" cy="707886"/>
          </a:xfrm>
          <a:prstGeom prst="rect">
            <a:avLst/>
          </a:prstGeom>
          <a:noFill/>
        </p:spPr>
        <p:txBody>
          <a:bodyPr wrap="square" lIns="91440" tIns="45720" rIns="91440" bIns="45720" rtlCol="0" anchor="t">
            <a:spAutoFit/>
          </a:bodyPr>
          <a:lstStyle/>
          <a:p>
            <a:r>
              <a:rPr lang="en-GB" sz="4000" b="1">
                <a:effectLst>
                  <a:outerShdw blurRad="38100" dist="38100" dir="2700000" algn="tl">
                    <a:srgbClr val="000000">
                      <a:alpha val="43137"/>
                    </a:srgbClr>
                  </a:outerShdw>
                </a:effectLst>
              </a:rPr>
              <a:t>Cooling System</a:t>
            </a:r>
          </a:p>
        </p:txBody>
      </p:sp>
      <p:sp>
        <p:nvSpPr>
          <p:cNvPr id="24" name="TextBox 23">
            <a:extLst>
              <a:ext uri="{FF2B5EF4-FFF2-40B4-BE49-F238E27FC236}">
                <a16:creationId xmlns:a16="http://schemas.microsoft.com/office/drawing/2014/main" id="{D993EA0A-CA45-59BE-AC2A-AF4EFC21F448}"/>
              </a:ext>
            </a:extLst>
          </p:cNvPr>
          <p:cNvSpPr txBox="1"/>
          <p:nvPr/>
        </p:nvSpPr>
        <p:spPr>
          <a:xfrm>
            <a:off x="-9199226" y="1505019"/>
            <a:ext cx="5448037" cy="5139292"/>
          </a:xfrm>
          <a:prstGeom prst="rect">
            <a:avLst/>
          </a:prstGeom>
          <a:noFill/>
        </p:spPr>
        <p:txBody>
          <a:bodyPr wrap="square" lIns="91440" tIns="45720" rIns="91440" bIns="45720" rtlCol="0" anchor="t">
            <a:spAutoFit/>
          </a:bodyPr>
          <a:lstStyle/>
          <a:p>
            <a:r>
              <a:rPr lang="en-GB" sz="1600"/>
              <a:t>In CPV system, an effective thermal management strategy is the use of a hybrid cooling system </a:t>
            </a:r>
          </a:p>
          <a:p>
            <a:endParaRPr lang="en-GB" sz="1600"/>
          </a:p>
          <a:p>
            <a:pPr marL="342900" indent="-342900">
              <a:lnSpc>
                <a:spcPct val="115000"/>
              </a:lnSpc>
              <a:spcAft>
                <a:spcPts val="1000"/>
              </a:spcAft>
              <a:buAutoNum type="arabicPeriod"/>
            </a:pPr>
            <a:r>
              <a:rPr lang="en-US" sz="1600" b="1">
                <a:effectLst/>
                <a:ea typeface="MS Mincho" panose="02020609040205080304" pitchFamily="49" charset="-128"/>
                <a:cs typeface="Times New Roman" panose="02020603050405020304" pitchFamily="18" charset="0"/>
              </a:rPr>
              <a:t>Passive Cooling Component:</a:t>
            </a:r>
            <a:r>
              <a:rPr lang="en-GB" sz="1600" b="1">
                <a:ea typeface="MS Mincho" panose="02020609040205080304" pitchFamily="49" charset="-128"/>
                <a:cs typeface="Times New Roman" panose="02020603050405020304" pitchFamily="18" charset="0"/>
              </a:rPr>
              <a:t> </a:t>
            </a:r>
          </a:p>
          <a:p>
            <a:pPr marL="342900" indent="-342900">
              <a:lnSpc>
                <a:spcPct val="115000"/>
              </a:lnSpc>
              <a:spcAft>
                <a:spcPts val="1000"/>
              </a:spcAft>
              <a:buFont typeface="Arial" panose="020B0604020202020204" pitchFamily="34" charset="0"/>
              <a:buChar char="•"/>
            </a:pPr>
            <a:r>
              <a:rPr lang="en-US" sz="1600">
                <a:effectLst/>
                <a:ea typeface="MS Mincho" panose="02020609040205080304" pitchFamily="49" charset="-128"/>
                <a:cs typeface="Times New Roman" panose="02020603050405020304" pitchFamily="18" charset="0"/>
              </a:rPr>
              <a:t>Heat Sink made </a:t>
            </a:r>
            <a:r>
              <a:rPr lang="en-US" sz="1600">
                <a:ea typeface="MS Mincho" panose="02020609040205080304" pitchFamily="49" charset="-128"/>
                <a:cs typeface="Times New Roman" panose="02020603050405020304" pitchFamily="18" charset="0"/>
              </a:rPr>
              <a:t>from materials with high thermal conductivity</a:t>
            </a:r>
            <a:r>
              <a:rPr lang="en-US" sz="1600">
                <a:effectLst/>
                <a:ea typeface="MS Mincho" panose="02020609040205080304" pitchFamily="49" charset="-128"/>
                <a:cs typeface="Times New Roman" panose="02020603050405020304" pitchFamily="18" charset="0"/>
              </a:rPr>
              <a:t> is attached to </a:t>
            </a:r>
            <a:r>
              <a:rPr lang="en-US" sz="1600">
                <a:ea typeface="MS Mincho" panose="02020609040205080304" pitchFamily="49" charset="-128"/>
                <a:cs typeface="Times New Roman" panose="02020603050405020304" pitchFamily="18" charset="0"/>
              </a:rPr>
              <a:t>the back of the cell </a:t>
            </a:r>
            <a:r>
              <a:rPr lang="en-GB" sz="1600"/>
              <a:t>to dissipate heat into the air efficiently through natural convection.</a:t>
            </a:r>
          </a:p>
          <a:p>
            <a:pPr>
              <a:lnSpc>
                <a:spcPct val="115000"/>
              </a:lnSpc>
              <a:spcAft>
                <a:spcPts val="1000"/>
              </a:spcAft>
            </a:pPr>
            <a:r>
              <a:rPr lang="en-US" sz="1600" b="1">
                <a:effectLst/>
                <a:ea typeface="MS Mincho" panose="02020609040205080304" pitchFamily="49" charset="-128"/>
                <a:cs typeface="Times New Roman" panose="02020603050405020304" pitchFamily="18" charset="0"/>
              </a:rPr>
              <a:t>2. Active Cooling Component:</a:t>
            </a:r>
            <a:r>
              <a:rPr lang="en-GB" sz="1600" b="1">
                <a:ea typeface="MS Mincho" panose="02020609040205080304" pitchFamily="49" charset="-128"/>
                <a:cs typeface="Times New Roman" panose="02020603050405020304" pitchFamily="18" charset="0"/>
              </a:rPr>
              <a:t> </a:t>
            </a:r>
            <a:r>
              <a:rPr lang="en-US" sz="1600">
                <a:effectLst/>
                <a:ea typeface="MS Mincho" panose="02020609040205080304" pitchFamily="49" charset="-128"/>
                <a:cs typeface="Times New Roman" panose="02020603050405020304" pitchFamily="18" charset="0"/>
              </a:rPr>
              <a:t> </a:t>
            </a:r>
          </a:p>
          <a:p>
            <a:pPr marL="285750" indent="-285750">
              <a:lnSpc>
                <a:spcPct val="115000"/>
              </a:lnSpc>
              <a:spcAft>
                <a:spcPts val="1000"/>
              </a:spcAft>
              <a:buFont typeface="Arial" panose="020B0604020202020204" pitchFamily="34" charset="0"/>
              <a:buChar char="•"/>
            </a:pPr>
            <a:r>
              <a:rPr lang="en-US" sz="1600">
                <a:effectLst/>
                <a:ea typeface="MS Mincho" panose="02020609040205080304" pitchFamily="49" charset="-128"/>
                <a:cs typeface="Times New Roman" panose="02020603050405020304" pitchFamily="18" charset="0"/>
              </a:rPr>
              <a:t>Incorporate a liquid cooling system where a coolant circulates through pipes that are in direct contact to the CPV cells. </a:t>
            </a:r>
          </a:p>
          <a:p>
            <a:pPr marL="342900" indent="-342900">
              <a:lnSpc>
                <a:spcPct val="115000"/>
              </a:lnSpc>
              <a:spcAft>
                <a:spcPts val="1000"/>
              </a:spcAft>
              <a:buFont typeface="Arial" panose="020B0604020202020204" pitchFamily="34" charset="0"/>
              <a:buChar char="•"/>
            </a:pPr>
            <a:r>
              <a:rPr lang="en-US" sz="1600">
                <a:effectLst/>
                <a:ea typeface="MS Mincho" panose="02020609040205080304" pitchFamily="49" charset="-128"/>
                <a:cs typeface="Times New Roman" panose="02020603050405020304" pitchFamily="18" charset="0"/>
              </a:rPr>
              <a:t>The fluid absorbs excess heat from the cells and carries it away to be dissipated externally.</a:t>
            </a:r>
          </a:p>
          <a:p>
            <a:pPr marL="342900" indent="-342900">
              <a:lnSpc>
                <a:spcPct val="115000"/>
              </a:lnSpc>
              <a:spcAft>
                <a:spcPts val="1000"/>
              </a:spcAft>
              <a:buFont typeface="Arial" panose="020B0604020202020204" pitchFamily="34" charset="0"/>
              <a:buChar char="•"/>
            </a:pPr>
            <a:r>
              <a:rPr lang="en-US" sz="1600">
                <a:effectLst/>
                <a:ea typeface="MS Mincho" panose="02020609040205080304" pitchFamily="49" charset="-128"/>
                <a:cs typeface="Times New Roman" panose="02020603050405020304" pitchFamily="18" charset="0"/>
              </a:rPr>
              <a:t>A pump is required to circulate the coolant through the system</a:t>
            </a:r>
            <a:r>
              <a:rPr lang="en-GB" sz="1600"/>
              <a:t>.</a:t>
            </a:r>
          </a:p>
        </p:txBody>
      </p:sp>
    </p:spTree>
    <p:extLst>
      <p:ext uri="{BB962C8B-B14F-4D97-AF65-F5344CB8AC3E}">
        <p14:creationId xmlns:p14="http://schemas.microsoft.com/office/powerpoint/2010/main" val="9548953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9D81DE-0CDF-2C02-85BD-81F6F0985235}"/>
            </a:ext>
          </a:extLst>
        </p:cNvPr>
        <p:cNvGrpSpPr/>
        <p:nvPr/>
      </p:nvGrpSpPr>
      <p:grpSpPr>
        <a:xfrm>
          <a:off x="0" y="0"/>
          <a:ext cx="0" cy="0"/>
          <a:chOff x="0" y="0"/>
          <a:chExt cx="0" cy="0"/>
        </a:xfrm>
      </p:grpSpPr>
      <p:sp>
        <p:nvSpPr>
          <p:cNvPr id="5" name="Wave 4">
            <a:extLst>
              <a:ext uri="{FF2B5EF4-FFF2-40B4-BE49-F238E27FC236}">
                <a16:creationId xmlns:a16="http://schemas.microsoft.com/office/drawing/2014/main" id="{72F8E4AA-920A-746F-F2E2-5027AF4FD3BC}"/>
              </a:ext>
            </a:extLst>
          </p:cNvPr>
          <p:cNvSpPr/>
          <p:nvPr/>
        </p:nvSpPr>
        <p:spPr>
          <a:xfrm rot="5400000" flipV="1">
            <a:off x="6583516" y="-1259135"/>
            <a:ext cx="6997701" cy="9275672"/>
          </a:xfrm>
          <a:prstGeom prst="wave">
            <a:avLst>
              <a:gd name="adj1" fmla="val 6269"/>
              <a:gd name="adj2" fmla="val 0"/>
            </a:avLst>
          </a:prstGeom>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a:p>
            <a:pPr algn="ctr"/>
            <a:endParaRPr lang="en-GB"/>
          </a:p>
          <a:p>
            <a:pPr algn="ctr"/>
            <a:endParaRPr lang="en-GB"/>
          </a:p>
          <a:p>
            <a:pPr algn="ctr"/>
            <a:endParaRPr lang="en-GB"/>
          </a:p>
          <a:p>
            <a:pPr algn="ctr"/>
            <a:endParaRPr lang="en-GB"/>
          </a:p>
          <a:p>
            <a:pPr algn="ctr"/>
            <a:endParaRPr lang="en-GB"/>
          </a:p>
          <a:p>
            <a:pPr algn="ctr"/>
            <a:endParaRPr lang="en-GB"/>
          </a:p>
          <a:p>
            <a:pPr algn="ctr"/>
            <a:endParaRPr lang="en-GB"/>
          </a:p>
          <a:p>
            <a:pPr algn="ctr"/>
            <a:endParaRPr lang="en-GB"/>
          </a:p>
          <a:p>
            <a:pPr algn="ctr"/>
            <a:endParaRPr lang="en-GB"/>
          </a:p>
          <a:p>
            <a:pPr algn="ctr"/>
            <a:endParaRPr lang="en-GB"/>
          </a:p>
          <a:p>
            <a:pPr algn="ctr"/>
            <a:endParaRPr lang="en-GB"/>
          </a:p>
          <a:p>
            <a:pPr algn="ctr"/>
            <a:endParaRPr lang="en-GB"/>
          </a:p>
          <a:p>
            <a:pPr algn="ctr"/>
            <a:endParaRPr lang="en-GB"/>
          </a:p>
          <a:p>
            <a:pPr algn="ctr"/>
            <a:endParaRPr lang="en-GB"/>
          </a:p>
          <a:p>
            <a:pPr algn="ctr"/>
            <a:endParaRPr lang="en-GB"/>
          </a:p>
        </p:txBody>
      </p:sp>
      <p:sp>
        <p:nvSpPr>
          <p:cNvPr id="6" name="Rectangle 5">
            <a:extLst>
              <a:ext uri="{FF2B5EF4-FFF2-40B4-BE49-F238E27FC236}">
                <a16:creationId xmlns:a16="http://schemas.microsoft.com/office/drawing/2014/main" id="{A404604B-5123-0A29-F5BB-98B6A646CA7B}"/>
              </a:ext>
            </a:extLst>
          </p:cNvPr>
          <p:cNvSpPr/>
          <p:nvPr/>
        </p:nvSpPr>
        <p:spPr>
          <a:xfrm>
            <a:off x="-1" y="797133"/>
            <a:ext cx="4591665" cy="530070"/>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a:solidFill>
                <a:schemeClr val="tx1"/>
              </a:solidFill>
            </a:endParaRPr>
          </a:p>
        </p:txBody>
      </p:sp>
      <p:sp>
        <p:nvSpPr>
          <p:cNvPr id="4" name="TextBox 3">
            <a:extLst>
              <a:ext uri="{FF2B5EF4-FFF2-40B4-BE49-F238E27FC236}">
                <a16:creationId xmlns:a16="http://schemas.microsoft.com/office/drawing/2014/main" id="{5929F572-0E6C-412A-C26B-D4EA1A06D681}"/>
              </a:ext>
            </a:extLst>
          </p:cNvPr>
          <p:cNvSpPr txBox="1"/>
          <p:nvPr/>
        </p:nvSpPr>
        <p:spPr>
          <a:xfrm>
            <a:off x="-3507" y="443190"/>
            <a:ext cx="4816254" cy="707886"/>
          </a:xfrm>
          <a:prstGeom prst="rect">
            <a:avLst/>
          </a:prstGeom>
          <a:noFill/>
        </p:spPr>
        <p:txBody>
          <a:bodyPr wrap="square" lIns="91440" tIns="45720" rIns="91440" bIns="45720" rtlCol="0" anchor="t">
            <a:spAutoFit/>
          </a:bodyPr>
          <a:lstStyle/>
          <a:p>
            <a:r>
              <a:rPr lang="en-GB" sz="4000" b="1">
                <a:effectLst>
                  <a:outerShdw blurRad="38100" dist="38100" dir="2700000" algn="tl">
                    <a:srgbClr val="000000">
                      <a:alpha val="43137"/>
                    </a:srgbClr>
                  </a:outerShdw>
                </a:effectLst>
              </a:rPr>
              <a:t>Cooling System</a:t>
            </a:r>
          </a:p>
        </p:txBody>
      </p:sp>
      <p:sp>
        <p:nvSpPr>
          <p:cNvPr id="8" name="TextBox 7">
            <a:extLst>
              <a:ext uri="{FF2B5EF4-FFF2-40B4-BE49-F238E27FC236}">
                <a16:creationId xmlns:a16="http://schemas.microsoft.com/office/drawing/2014/main" id="{53F33A97-D5E9-B390-589D-2DDAABB1FB7D}"/>
              </a:ext>
            </a:extLst>
          </p:cNvPr>
          <p:cNvSpPr txBox="1"/>
          <p:nvPr/>
        </p:nvSpPr>
        <p:spPr>
          <a:xfrm>
            <a:off x="-3507" y="1505019"/>
            <a:ext cx="5448037" cy="5139292"/>
          </a:xfrm>
          <a:prstGeom prst="rect">
            <a:avLst/>
          </a:prstGeom>
          <a:noFill/>
        </p:spPr>
        <p:txBody>
          <a:bodyPr wrap="square" lIns="91440" tIns="45720" rIns="91440" bIns="45720" rtlCol="0" anchor="t">
            <a:spAutoFit/>
          </a:bodyPr>
          <a:lstStyle/>
          <a:p>
            <a:r>
              <a:rPr lang="en-GB" sz="1600"/>
              <a:t>In CPV system, an effective thermal management strategy is the use of a hybrid cooling system </a:t>
            </a:r>
          </a:p>
          <a:p>
            <a:endParaRPr lang="en-GB" sz="1600"/>
          </a:p>
          <a:p>
            <a:pPr marL="342900" indent="-342900">
              <a:lnSpc>
                <a:spcPct val="115000"/>
              </a:lnSpc>
              <a:spcAft>
                <a:spcPts val="1000"/>
              </a:spcAft>
              <a:buAutoNum type="arabicPeriod"/>
            </a:pPr>
            <a:r>
              <a:rPr lang="en-US" sz="1600" b="1">
                <a:effectLst/>
                <a:ea typeface="MS Mincho" panose="02020609040205080304" pitchFamily="49" charset="-128"/>
                <a:cs typeface="Times New Roman" panose="02020603050405020304" pitchFamily="18" charset="0"/>
              </a:rPr>
              <a:t>Passive Cooling Component:</a:t>
            </a:r>
            <a:r>
              <a:rPr lang="en-GB" sz="1600" b="1">
                <a:ea typeface="MS Mincho" panose="02020609040205080304" pitchFamily="49" charset="-128"/>
                <a:cs typeface="Times New Roman" panose="02020603050405020304" pitchFamily="18" charset="0"/>
              </a:rPr>
              <a:t> </a:t>
            </a:r>
          </a:p>
          <a:p>
            <a:pPr marL="342900" indent="-342900">
              <a:lnSpc>
                <a:spcPct val="115000"/>
              </a:lnSpc>
              <a:spcAft>
                <a:spcPts val="1000"/>
              </a:spcAft>
              <a:buFont typeface="Arial" panose="020B0604020202020204" pitchFamily="34" charset="0"/>
              <a:buChar char="•"/>
            </a:pPr>
            <a:r>
              <a:rPr lang="en-US" sz="1600">
                <a:effectLst/>
                <a:ea typeface="MS Mincho" panose="02020609040205080304" pitchFamily="49" charset="-128"/>
                <a:cs typeface="Times New Roman" panose="02020603050405020304" pitchFamily="18" charset="0"/>
              </a:rPr>
              <a:t>Heat Sink made </a:t>
            </a:r>
            <a:r>
              <a:rPr lang="en-US" sz="1600">
                <a:ea typeface="MS Mincho" panose="02020609040205080304" pitchFamily="49" charset="-128"/>
                <a:cs typeface="Times New Roman" panose="02020603050405020304" pitchFamily="18" charset="0"/>
              </a:rPr>
              <a:t>from materials with high thermal conductivity</a:t>
            </a:r>
            <a:r>
              <a:rPr lang="en-US" sz="1600">
                <a:effectLst/>
                <a:ea typeface="MS Mincho" panose="02020609040205080304" pitchFamily="49" charset="-128"/>
                <a:cs typeface="Times New Roman" panose="02020603050405020304" pitchFamily="18" charset="0"/>
              </a:rPr>
              <a:t> is attached to </a:t>
            </a:r>
            <a:r>
              <a:rPr lang="en-US" sz="1600">
                <a:ea typeface="MS Mincho" panose="02020609040205080304" pitchFamily="49" charset="-128"/>
                <a:cs typeface="Times New Roman" panose="02020603050405020304" pitchFamily="18" charset="0"/>
              </a:rPr>
              <a:t>the back of the cell </a:t>
            </a:r>
            <a:r>
              <a:rPr lang="en-GB" sz="1600"/>
              <a:t>to dissipate heat into the air efficiently through natural convection.</a:t>
            </a:r>
          </a:p>
          <a:p>
            <a:pPr>
              <a:lnSpc>
                <a:spcPct val="115000"/>
              </a:lnSpc>
              <a:spcAft>
                <a:spcPts val="1000"/>
              </a:spcAft>
            </a:pPr>
            <a:r>
              <a:rPr lang="en-US" sz="1600" b="1">
                <a:effectLst/>
                <a:ea typeface="MS Mincho" panose="02020609040205080304" pitchFamily="49" charset="-128"/>
                <a:cs typeface="Times New Roman" panose="02020603050405020304" pitchFamily="18" charset="0"/>
              </a:rPr>
              <a:t>2. Active Cooling Component:</a:t>
            </a:r>
            <a:r>
              <a:rPr lang="en-GB" sz="1600" b="1">
                <a:ea typeface="MS Mincho" panose="02020609040205080304" pitchFamily="49" charset="-128"/>
                <a:cs typeface="Times New Roman" panose="02020603050405020304" pitchFamily="18" charset="0"/>
              </a:rPr>
              <a:t> </a:t>
            </a:r>
            <a:r>
              <a:rPr lang="en-US" sz="1600">
                <a:effectLst/>
                <a:ea typeface="MS Mincho" panose="02020609040205080304" pitchFamily="49" charset="-128"/>
                <a:cs typeface="Times New Roman" panose="02020603050405020304" pitchFamily="18" charset="0"/>
              </a:rPr>
              <a:t> </a:t>
            </a:r>
          </a:p>
          <a:p>
            <a:pPr marL="285750" indent="-285750">
              <a:lnSpc>
                <a:spcPct val="115000"/>
              </a:lnSpc>
              <a:spcAft>
                <a:spcPts val="1000"/>
              </a:spcAft>
              <a:buFont typeface="Arial" panose="020B0604020202020204" pitchFamily="34" charset="0"/>
              <a:buChar char="•"/>
            </a:pPr>
            <a:r>
              <a:rPr lang="en-US" sz="1600">
                <a:effectLst/>
                <a:ea typeface="MS Mincho" panose="02020609040205080304" pitchFamily="49" charset="-128"/>
                <a:cs typeface="Times New Roman" panose="02020603050405020304" pitchFamily="18" charset="0"/>
              </a:rPr>
              <a:t>Incorporate a liquid cooling system where a coolant circulates through pipes that are in direct contact to the CPV cells. </a:t>
            </a:r>
          </a:p>
          <a:p>
            <a:pPr marL="342900" indent="-342900">
              <a:lnSpc>
                <a:spcPct val="115000"/>
              </a:lnSpc>
              <a:spcAft>
                <a:spcPts val="1000"/>
              </a:spcAft>
              <a:buFont typeface="Arial" panose="020B0604020202020204" pitchFamily="34" charset="0"/>
              <a:buChar char="•"/>
            </a:pPr>
            <a:r>
              <a:rPr lang="en-US" sz="1600">
                <a:effectLst/>
                <a:ea typeface="MS Mincho" panose="02020609040205080304" pitchFamily="49" charset="-128"/>
                <a:cs typeface="Times New Roman" panose="02020603050405020304" pitchFamily="18" charset="0"/>
              </a:rPr>
              <a:t>The fluid absorbs excess heat from the cells and carries it away to be dissipated externally.</a:t>
            </a:r>
          </a:p>
          <a:p>
            <a:pPr marL="342900" indent="-342900">
              <a:lnSpc>
                <a:spcPct val="115000"/>
              </a:lnSpc>
              <a:spcAft>
                <a:spcPts val="1000"/>
              </a:spcAft>
              <a:buFont typeface="Arial" panose="020B0604020202020204" pitchFamily="34" charset="0"/>
              <a:buChar char="•"/>
            </a:pPr>
            <a:r>
              <a:rPr lang="en-US" sz="1600">
                <a:effectLst/>
                <a:ea typeface="MS Mincho" panose="02020609040205080304" pitchFamily="49" charset="-128"/>
                <a:cs typeface="Times New Roman" panose="02020603050405020304" pitchFamily="18" charset="0"/>
              </a:rPr>
              <a:t>A pump is required to circulate the coolant through the system</a:t>
            </a:r>
            <a:r>
              <a:rPr lang="en-GB" sz="1600"/>
              <a:t>.</a:t>
            </a:r>
          </a:p>
        </p:txBody>
      </p:sp>
      <mc:AlternateContent xmlns:mc="http://schemas.openxmlformats.org/markup-compatibility/2006">
        <mc:Choice xmlns:am3d="http://schemas.microsoft.com/office/drawing/2017/model3d" Requires="am3d">
          <p:graphicFrame>
            <p:nvGraphicFramePr>
              <p:cNvPr id="10" name="3D Model 9">
                <a:extLst>
                  <a:ext uri="{FF2B5EF4-FFF2-40B4-BE49-F238E27FC236}">
                    <a16:creationId xmlns:a16="http://schemas.microsoft.com/office/drawing/2014/main" id="{C68837FE-3287-FC2E-CF9F-D146CF4BAEFD}"/>
                  </a:ext>
                </a:extLst>
              </p:cNvPr>
              <p:cNvGraphicFramePr>
                <a:graphicFrameLocks/>
              </p:cNvGraphicFramePr>
              <p:nvPr>
                <p:extLst>
                  <p:ext uri="{D42A27DB-BD31-4B8C-83A1-F6EECF244321}">
                    <p14:modId xmlns:p14="http://schemas.microsoft.com/office/powerpoint/2010/main" val="1738612837"/>
                  </p:ext>
                </p:extLst>
              </p:nvPr>
            </p:nvGraphicFramePr>
            <p:xfrm>
              <a:off x="7729767" y="32945"/>
              <a:ext cx="4412645" cy="5315944"/>
            </p:xfrm>
            <a:graphic>
              <a:graphicData uri="http://schemas.microsoft.com/office/drawing/2017/model3d">
                <am3d:model3d r:embed="rId2">
                  <am3d:spPr>
                    <a:xfrm>
                      <a:off x="0" y="0"/>
                      <a:ext cx="4412645" cy="5315944"/>
                    </a:xfrm>
                    <a:prstGeom prst="rect">
                      <a:avLst/>
                    </a:prstGeom>
                  </am3d:spPr>
                  <am3d:camera>
                    <am3d:pos x="863205" y="4987990" z="63527596"/>
                    <am3d:up dx="0" dy="36000000" dz="0"/>
                    <am3d:lookAt x="863205" y="4987990" z="0"/>
                    <am3d:perspective fov="1978514"/>
                  </am3d:camera>
                  <am3d:trans>
                    <am3d:meterPerModelUnit n="1347391" d="1000000"/>
                    <am3d:preTrans dx="5177079" dy="-22443019" dz="-35738495"/>
                    <am3d:scale>
                      <am3d:sx n="1000000" d="1000000"/>
                      <am3d:sy n="1000000" d="1000000"/>
                      <am3d:sz n="1000000" d="1000000"/>
                    </am3d:scale>
                    <am3d:rot ax="54450" ay="-3338144" az="-44931"/>
                    <am3d:postTrans dx="863205" dy="4987989" dz="0"/>
                  </am3d:trans>
                  <am3d:raster rName="Office3DRenderer" rVer="16.0.8326">
                    <am3d:blip r:embed="rId3"/>
                  </am3d:raster>
                  <am3d:winViewport/>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0" name="3D Model 9">
                <a:extLst>
                  <a:ext uri="{FF2B5EF4-FFF2-40B4-BE49-F238E27FC236}">
                    <a16:creationId xmlns:a16="http://schemas.microsoft.com/office/drawing/2014/main" id="{C68837FE-3287-FC2E-CF9F-D146CF4BAEFD}"/>
                  </a:ext>
                </a:extLst>
              </p:cNvPr>
              <p:cNvPicPr>
                <a:picLocks noGrp="1" noRot="1" noChangeAspect="1" noMove="1" noResize="1" noEditPoints="1" noAdjustHandles="1" noChangeArrowheads="1" noChangeShapeType="1" noCrop="1"/>
              </p:cNvPicPr>
              <p:nvPr/>
            </p:nvPicPr>
            <p:blipFill>
              <a:blip r:embed="rId3"/>
              <a:stretch>
                <a:fillRect/>
              </a:stretch>
            </p:blipFill>
            <p:spPr>
              <a:xfrm>
                <a:off x="7729767" y="32945"/>
                <a:ext cx="4412645" cy="5315944"/>
              </a:xfrm>
              <a:prstGeom prst="rect">
                <a:avLst/>
              </a:prstGeom>
            </p:spPr>
          </p:pic>
        </mc:Fallback>
      </mc:AlternateContent>
      <p:grpSp>
        <p:nvGrpSpPr>
          <p:cNvPr id="11" name="Group 10">
            <a:extLst>
              <a:ext uri="{FF2B5EF4-FFF2-40B4-BE49-F238E27FC236}">
                <a16:creationId xmlns:a16="http://schemas.microsoft.com/office/drawing/2014/main" id="{0D101B2D-4BA1-588A-5E56-4576F6DACC73}"/>
              </a:ext>
            </a:extLst>
          </p:cNvPr>
          <p:cNvGrpSpPr/>
          <p:nvPr/>
        </p:nvGrpSpPr>
        <p:grpSpPr>
          <a:xfrm>
            <a:off x="14873653" y="-18176"/>
            <a:ext cx="5789727" cy="1780487"/>
            <a:chOff x="-1157561" y="-63398"/>
            <a:chExt cx="5789727" cy="1780487"/>
          </a:xfrm>
        </p:grpSpPr>
        <p:sp>
          <p:nvSpPr>
            <p:cNvPr id="12" name="Rectangle 11">
              <a:extLst>
                <a:ext uri="{FF2B5EF4-FFF2-40B4-BE49-F238E27FC236}">
                  <a16:creationId xmlns:a16="http://schemas.microsoft.com/office/drawing/2014/main" id="{87EBCB31-C898-4A4D-30C9-23A8D58467F2}"/>
                </a:ext>
              </a:extLst>
            </p:cNvPr>
            <p:cNvSpPr/>
            <p:nvPr/>
          </p:nvSpPr>
          <p:spPr>
            <a:xfrm>
              <a:off x="-1" y="550605"/>
              <a:ext cx="4591665" cy="552481"/>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a:extLst>
                <a:ext uri="{FF2B5EF4-FFF2-40B4-BE49-F238E27FC236}">
                  <a16:creationId xmlns:a16="http://schemas.microsoft.com/office/drawing/2014/main" id="{F8FE6D82-024E-1291-CF36-1E54F127CE19}"/>
                </a:ext>
              </a:extLst>
            </p:cNvPr>
            <p:cNvSpPr txBox="1"/>
            <p:nvPr/>
          </p:nvSpPr>
          <p:spPr>
            <a:xfrm>
              <a:off x="-184088" y="-63398"/>
              <a:ext cx="4816254" cy="1323439"/>
            </a:xfrm>
            <a:prstGeom prst="rect">
              <a:avLst/>
            </a:prstGeom>
            <a:noFill/>
          </p:spPr>
          <p:txBody>
            <a:bodyPr wrap="square" lIns="91440" tIns="45720" rIns="91440" bIns="45720" rtlCol="0" anchor="t">
              <a:spAutoFit/>
            </a:bodyPr>
            <a:lstStyle/>
            <a:p>
              <a:pPr lvl="4" algn="r"/>
              <a:r>
                <a:rPr lang="en-GB" sz="4000" b="1"/>
                <a:t>Tracking Mechanism</a:t>
              </a:r>
              <a:endParaRPr lang="en-US"/>
            </a:p>
          </p:txBody>
        </p:sp>
        <p:sp>
          <p:nvSpPr>
            <p:cNvPr id="14" name="TextBox 13">
              <a:extLst>
                <a:ext uri="{FF2B5EF4-FFF2-40B4-BE49-F238E27FC236}">
                  <a16:creationId xmlns:a16="http://schemas.microsoft.com/office/drawing/2014/main" id="{18C3D76E-EF54-0344-343B-2269A6EB4D3F}"/>
                </a:ext>
              </a:extLst>
            </p:cNvPr>
            <p:cNvSpPr txBox="1"/>
            <p:nvPr/>
          </p:nvSpPr>
          <p:spPr>
            <a:xfrm>
              <a:off x="-1157561" y="1378535"/>
              <a:ext cx="3453392" cy="338554"/>
            </a:xfrm>
            <a:prstGeom prst="rect">
              <a:avLst/>
            </a:prstGeom>
            <a:noFill/>
          </p:spPr>
          <p:txBody>
            <a:bodyPr wrap="square" lIns="91440" tIns="45720" rIns="91440" bIns="45720" rtlCol="0" anchor="t">
              <a:spAutoFit/>
            </a:bodyPr>
            <a:lstStyle/>
            <a:p>
              <a:endParaRPr lang="en-GB" sz="1600" b="1"/>
            </a:p>
          </p:txBody>
        </p:sp>
      </p:grpSp>
      <p:sp>
        <p:nvSpPr>
          <p:cNvPr id="15" name="TextBox 14">
            <a:extLst>
              <a:ext uri="{FF2B5EF4-FFF2-40B4-BE49-F238E27FC236}">
                <a16:creationId xmlns:a16="http://schemas.microsoft.com/office/drawing/2014/main" id="{A07FEAFC-C083-DEAD-AB2F-7B79BB41320E}"/>
              </a:ext>
            </a:extLst>
          </p:cNvPr>
          <p:cNvSpPr txBox="1"/>
          <p:nvPr/>
        </p:nvSpPr>
        <p:spPr>
          <a:xfrm>
            <a:off x="14720203" y="1320015"/>
            <a:ext cx="6215747" cy="5909310"/>
          </a:xfrm>
          <a:prstGeom prst="rect">
            <a:avLst/>
          </a:prstGeom>
          <a:noFill/>
        </p:spPr>
        <p:txBody>
          <a:bodyPr wrap="square">
            <a:spAutoFit/>
          </a:bodyPr>
          <a:lstStyle/>
          <a:p>
            <a:r>
              <a:rPr lang="en-GB"/>
              <a:t>The structure depicted is a dual-axis solar tracking system, consisting of two distinct motions:</a:t>
            </a:r>
          </a:p>
          <a:p>
            <a:endParaRPr lang="en-GB"/>
          </a:p>
          <a:p>
            <a:r>
              <a:rPr lang="en-GB" b="1"/>
              <a:t>Azimuth Tracking</a:t>
            </a:r>
            <a:r>
              <a:rPr lang="en-GB"/>
              <a:t>: This facilitates the dish's horizontal rotation on a vertical axis, allowing it to follow the sun's traverse from sunrise to sunset. </a:t>
            </a:r>
          </a:p>
          <a:p>
            <a:endParaRPr lang="en-GB" b="1"/>
          </a:p>
          <a:p>
            <a:r>
              <a:rPr lang="en-GB" b="1"/>
              <a:t>Declination Tracking</a:t>
            </a:r>
            <a:r>
              <a:rPr lang="en-GB"/>
              <a:t>: The dish's angle is continuously adjusted during its rotation to stay aligned with the sun's seasonal shifts in the sky. </a:t>
            </a:r>
          </a:p>
          <a:p>
            <a:endParaRPr lang="en-GB"/>
          </a:p>
          <a:p>
            <a:r>
              <a:rPr lang="en-GB"/>
              <a:t>These combined actions position the dish to effectively harness the sun's trajectory throughout the day and across different seasons for optimal solar energy collection. </a:t>
            </a:r>
          </a:p>
          <a:p>
            <a:pPr algn="l"/>
            <a:endParaRPr lang="en-GB"/>
          </a:p>
          <a:p>
            <a:pPr algn="l"/>
            <a:r>
              <a:rPr lang="en-GB"/>
              <a:t>The tracking mechanisms can be achieved by a motorizing the base to rotate the dish horizontally,  incorporate a gear system to tilt the and employ a microcontroller with sensors to direct the motors based on the sun's position.</a:t>
            </a:r>
          </a:p>
          <a:p>
            <a:pPr algn="l"/>
            <a:endParaRPr lang="en-GB"/>
          </a:p>
          <a:p>
            <a:endParaRPr lang="en-GB"/>
          </a:p>
        </p:txBody>
      </p:sp>
      <mc:AlternateContent xmlns:mc="http://schemas.openxmlformats.org/markup-compatibility/2006">
        <mc:Choice xmlns:am3d="http://schemas.microsoft.com/office/drawing/2017/model3d" Requires="am3d">
          <p:graphicFrame>
            <p:nvGraphicFramePr>
              <p:cNvPr id="18" name="3D Model 17">
                <a:extLst>
                  <a:ext uri="{FF2B5EF4-FFF2-40B4-BE49-F238E27FC236}">
                    <a16:creationId xmlns:a16="http://schemas.microsoft.com/office/drawing/2014/main" id="{77177F35-1CD0-F106-E15F-09ED0A77DDD3}"/>
                  </a:ext>
                </a:extLst>
              </p:cNvPr>
              <p:cNvGraphicFramePr>
                <a:graphicFrameLocks/>
              </p:cNvGraphicFramePr>
              <p:nvPr/>
            </p:nvGraphicFramePr>
            <p:xfrm>
              <a:off x="6816739" y="3886201"/>
              <a:ext cx="2266485" cy="2730451"/>
            </p:xfrm>
            <a:graphic>
              <a:graphicData uri="http://schemas.microsoft.com/office/drawing/2017/model3d">
                <am3d:model3d r:embed="rId2">
                  <am3d:spPr>
                    <a:xfrm>
                      <a:off x="0" y="0"/>
                      <a:ext cx="2266485" cy="2730451"/>
                    </a:xfrm>
                    <a:prstGeom prst="rect">
                      <a:avLst/>
                    </a:prstGeom>
                  </am3d:spPr>
                  <am3d:camera>
                    <am3d:pos x="5482959" y="-1372863" z="63527596"/>
                    <am3d:up dx="0" dy="36000000" dz="0"/>
                    <am3d:lookAt x="5482959" y="-1372863" z="0"/>
                    <am3d:perspective fov="2103899"/>
                  </am3d:camera>
                  <am3d:trans>
                    <am3d:meterPerModelUnit n="1347391" d="1000000"/>
                    <am3d:preTrans dx="6867260" dy="-12863673" dz="-26345628"/>
                    <am3d:scale>
                      <am3d:sx n="1000000" d="1000000"/>
                      <am3d:sy n="1000000" d="1000000"/>
                      <am3d:sz n="1000000" d="1000000"/>
                    </am3d:scale>
                    <am3d:rot ax="-7284444" ay="4917868" az="-7299552"/>
                    <am3d:postTrans dx="536029" dy="-5024023" dz="0"/>
                  </am3d:trans>
                  <am3d:raster rName="Office3DRenderer" rVer="16.0.8326">
                    <am3d:blip r:embed="rId4"/>
                  </am3d:raster>
                  <am3d:winViewport/>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8" name="3D Model 17">
                <a:extLst>
                  <a:ext uri="{FF2B5EF4-FFF2-40B4-BE49-F238E27FC236}">
                    <a16:creationId xmlns:a16="http://schemas.microsoft.com/office/drawing/2014/main" id="{77177F35-1CD0-F106-E15F-09ED0A77DDD3}"/>
                  </a:ext>
                </a:extLst>
              </p:cNvPr>
              <p:cNvPicPr>
                <a:picLocks noGrp="1" noRot="1" noChangeAspect="1" noMove="1" noResize="1" noEditPoints="1" noAdjustHandles="1" noChangeArrowheads="1" noChangeShapeType="1" noCrop="1"/>
              </p:cNvPicPr>
              <p:nvPr/>
            </p:nvPicPr>
            <p:blipFill>
              <a:blip r:embed="rId4"/>
              <a:stretch>
                <a:fillRect/>
              </a:stretch>
            </p:blipFill>
            <p:spPr>
              <a:xfrm>
                <a:off x="6816739" y="3886201"/>
                <a:ext cx="2266485" cy="2730451"/>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19" name="3D Model 18">
                <a:extLst>
                  <a:ext uri="{FF2B5EF4-FFF2-40B4-BE49-F238E27FC236}">
                    <a16:creationId xmlns:a16="http://schemas.microsoft.com/office/drawing/2014/main" id="{1AEAD369-D403-477B-B871-7E92C29F0610}"/>
                  </a:ext>
                </a:extLst>
              </p:cNvPr>
              <p:cNvGraphicFramePr>
                <a:graphicFrameLocks/>
              </p:cNvGraphicFramePr>
              <p:nvPr/>
            </p:nvGraphicFramePr>
            <p:xfrm>
              <a:off x="5888133" y="698549"/>
              <a:ext cx="2266485" cy="2730451"/>
            </p:xfrm>
            <a:graphic>
              <a:graphicData uri="http://schemas.microsoft.com/office/drawing/2017/model3d">
                <am3d:model3d r:embed="rId2">
                  <am3d:spPr>
                    <a:xfrm>
                      <a:off x="0" y="0"/>
                      <a:ext cx="2266485" cy="2730451"/>
                    </a:xfrm>
                    <a:prstGeom prst="rect">
                      <a:avLst/>
                    </a:prstGeom>
                  </am3d:spPr>
                  <am3d:camera>
                    <am3d:pos x="-659" y="-7508399" z="63527596"/>
                    <am3d:up dx="0" dy="36000000" dz="0"/>
                    <am3d:lookAt x="-659" y="-7508399" z="0"/>
                    <am3d:perspective fov="1223565"/>
                  </am3d:camera>
                  <am3d:trans>
                    <am3d:meterPerModelUnit n="1347391" d="1000000"/>
                    <am3d:preTrans dx="6867262" dy="-12863674" dz="-26345628"/>
                    <am3d:scale>
                      <am3d:sx n="1000000" d="1000000"/>
                      <am3d:sy n="1000000" d="1000000"/>
                      <am3d:sz n="1000000" d="1000000"/>
                    </am3d:scale>
                    <am3d:rot ax="-1499383" ay="59362" az="-27635"/>
                    <am3d:postTrans dx="536029" dy="-5024023" dz="0"/>
                  </am3d:trans>
                  <am3d:raster rName="Office3DRenderer" rVer="16.0.8326">
                    <am3d:blip r:embed="rId5"/>
                  </am3d:raster>
                  <am3d:winViewport/>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9" name="3D Model 18">
                <a:extLst>
                  <a:ext uri="{FF2B5EF4-FFF2-40B4-BE49-F238E27FC236}">
                    <a16:creationId xmlns:a16="http://schemas.microsoft.com/office/drawing/2014/main" id="{1AEAD369-D403-477B-B871-7E92C29F0610}"/>
                  </a:ext>
                </a:extLst>
              </p:cNvPr>
              <p:cNvPicPr>
                <a:picLocks noGrp="1" noRot="1" noChangeAspect="1" noMove="1" noResize="1" noEditPoints="1" noAdjustHandles="1" noChangeArrowheads="1" noChangeShapeType="1" noCrop="1"/>
              </p:cNvPicPr>
              <p:nvPr/>
            </p:nvPicPr>
            <p:blipFill>
              <a:blip r:embed="rId5"/>
              <a:stretch>
                <a:fillRect/>
              </a:stretch>
            </p:blipFill>
            <p:spPr>
              <a:xfrm>
                <a:off x="5888133" y="698549"/>
                <a:ext cx="2266485" cy="2730451"/>
              </a:xfrm>
              <a:prstGeom prst="rect">
                <a:avLst/>
              </a:prstGeom>
            </p:spPr>
          </p:pic>
        </mc:Fallback>
      </mc:AlternateContent>
      <p:cxnSp>
        <p:nvCxnSpPr>
          <p:cNvPr id="21" name="Straight Connector 20">
            <a:extLst>
              <a:ext uri="{FF2B5EF4-FFF2-40B4-BE49-F238E27FC236}">
                <a16:creationId xmlns:a16="http://schemas.microsoft.com/office/drawing/2014/main" id="{F837A705-809F-4530-FD95-4F02F91F3495}"/>
              </a:ext>
            </a:extLst>
          </p:cNvPr>
          <p:cNvCxnSpPr>
            <a:cxnSpLocks/>
          </p:cNvCxnSpPr>
          <p:nvPr/>
        </p:nvCxnSpPr>
        <p:spPr>
          <a:xfrm>
            <a:off x="7629098" y="5040573"/>
            <a:ext cx="0" cy="1374237"/>
          </a:xfrm>
          <a:prstGeom prst="line">
            <a:avLst/>
          </a:prstGeom>
          <a:ln w="38100">
            <a:solidFill>
              <a:schemeClr val="accent5"/>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6CF5D9A8-8645-83A5-3CF2-811E34FB95BB}"/>
              </a:ext>
            </a:extLst>
          </p:cNvPr>
          <p:cNvCxnSpPr>
            <a:cxnSpLocks/>
          </p:cNvCxnSpPr>
          <p:nvPr/>
        </p:nvCxnSpPr>
        <p:spPr>
          <a:xfrm>
            <a:off x="10843817" y="3100286"/>
            <a:ext cx="0" cy="2248603"/>
          </a:xfrm>
          <a:prstGeom prst="line">
            <a:avLst/>
          </a:prstGeom>
          <a:ln w="57150">
            <a:solidFill>
              <a:schemeClr val="accent5"/>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59CB7C52-BC78-F81A-6EB4-7DA5F1198C8A}"/>
              </a:ext>
            </a:extLst>
          </p:cNvPr>
          <p:cNvCxnSpPr>
            <a:cxnSpLocks/>
          </p:cNvCxnSpPr>
          <p:nvPr/>
        </p:nvCxnSpPr>
        <p:spPr>
          <a:xfrm>
            <a:off x="7044045" y="2332027"/>
            <a:ext cx="0" cy="841902"/>
          </a:xfrm>
          <a:prstGeom prst="line">
            <a:avLst/>
          </a:prstGeom>
          <a:ln w="57150">
            <a:solidFill>
              <a:schemeClr val="accent5"/>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C284DB8C-DCE6-8534-2342-CCBCCDA6A8D6}"/>
              </a:ext>
            </a:extLst>
          </p:cNvPr>
          <p:cNvCxnSpPr>
            <a:cxnSpLocks/>
          </p:cNvCxnSpPr>
          <p:nvPr/>
        </p:nvCxnSpPr>
        <p:spPr>
          <a:xfrm>
            <a:off x="7044045" y="1490125"/>
            <a:ext cx="0" cy="68651"/>
          </a:xfrm>
          <a:prstGeom prst="line">
            <a:avLst/>
          </a:prstGeom>
          <a:ln w="57150">
            <a:solidFill>
              <a:schemeClr val="accent5"/>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F593AE0E-8073-459D-81FC-056AA310054F}"/>
              </a:ext>
            </a:extLst>
          </p:cNvPr>
          <p:cNvCxnSpPr>
            <a:cxnSpLocks/>
          </p:cNvCxnSpPr>
          <p:nvPr/>
        </p:nvCxnSpPr>
        <p:spPr>
          <a:xfrm>
            <a:off x="10640276" y="4743051"/>
            <a:ext cx="0" cy="605838"/>
          </a:xfrm>
          <a:prstGeom prst="line">
            <a:avLst/>
          </a:prstGeom>
          <a:ln w="57150">
            <a:solidFill>
              <a:schemeClr val="accent5"/>
            </a:solidFill>
            <a:prstDash val="sysDot"/>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26CA5860-5FD9-1914-3BC9-7D3752DE28D9}"/>
              </a:ext>
            </a:extLst>
          </p:cNvPr>
          <p:cNvSpPr txBox="1"/>
          <p:nvPr/>
        </p:nvSpPr>
        <p:spPr>
          <a:xfrm>
            <a:off x="8543145" y="5482924"/>
            <a:ext cx="1648342" cy="646331"/>
          </a:xfrm>
          <a:prstGeom prst="rect">
            <a:avLst/>
          </a:prstGeom>
          <a:noFill/>
        </p:spPr>
        <p:txBody>
          <a:bodyPr wrap="square" rtlCol="0">
            <a:spAutoFit/>
          </a:bodyPr>
          <a:lstStyle/>
          <a:p>
            <a:r>
              <a:rPr lang="en-GB">
                <a:solidFill>
                  <a:schemeClr val="bg1"/>
                </a:solidFill>
              </a:rPr>
              <a:t>Active Cooling component </a:t>
            </a:r>
          </a:p>
        </p:txBody>
      </p:sp>
      <p:sp>
        <p:nvSpPr>
          <p:cNvPr id="20" name="TextBox 19">
            <a:extLst>
              <a:ext uri="{FF2B5EF4-FFF2-40B4-BE49-F238E27FC236}">
                <a16:creationId xmlns:a16="http://schemas.microsoft.com/office/drawing/2014/main" id="{7B768AE9-282D-A7EA-F568-59ED8BD856F9}"/>
              </a:ext>
            </a:extLst>
          </p:cNvPr>
          <p:cNvSpPr txBox="1"/>
          <p:nvPr/>
        </p:nvSpPr>
        <p:spPr>
          <a:xfrm>
            <a:off x="8154618" y="186572"/>
            <a:ext cx="2667000" cy="369332"/>
          </a:xfrm>
          <a:prstGeom prst="rect">
            <a:avLst/>
          </a:prstGeom>
          <a:noFill/>
        </p:spPr>
        <p:txBody>
          <a:bodyPr wrap="square" rtlCol="0">
            <a:spAutoFit/>
          </a:bodyPr>
          <a:lstStyle/>
          <a:p>
            <a:r>
              <a:rPr lang="en-GB">
                <a:solidFill>
                  <a:schemeClr val="bg1"/>
                </a:solidFill>
              </a:rPr>
              <a:t>Heat Sink</a:t>
            </a:r>
          </a:p>
        </p:txBody>
      </p:sp>
      <p:cxnSp>
        <p:nvCxnSpPr>
          <p:cNvPr id="22" name="Straight Arrow Connector 21">
            <a:extLst>
              <a:ext uri="{FF2B5EF4-FFF2-40B4-BE49-F238E27FC236}">
                <a16:creationId xmlns:a16="http://schemas.microsoft.com/office/drawing/2014/main" id="{57F756A2-0CA1-7FDE-C1FF-9837BBEAB493}"/>
              </a:ext>
            </a:extLst>
          </p:cNvPr>
          <p:cNvCxnSpPr>
            <a:cxnSpLocks/>
          </p:cNvCxnSpPr>
          <p:nvPr/>
        </p:nvCxnSpPr>
        <p:spPr>
          <a:xfrm>
            <a:off x="8555586" y="502700"/>
            <a:ext cx="21217" cy="352939"/>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27" name="Straight Arrow Connector 26">
            <a:extLst>
              <a:ext uri="{FF2B5EF4-FFF2-40B4-BE49-F238E27FC236}">
                <a16:creationId xmlns:a16="http://schemas.microsoft.com/office/drawing/2014/main" id="{896FFF68-02E0-8815-E759-AB02EAF8FDA2}"/>
              </a:ext>
            </a:extLst>
          </p:cNvPr>
          <p:cNvCxnSpPr>
            <a:cxnSpLocks/>
          </p:cNvCxnSpPr>
          <p:nvPr/>
        </p:nvCxnSpPr>
        <p:spPr>
          <a:xfrm flipV="1">
            <a:off x="9907792" y="4968850"/>
            <a:ext cx="547641" cy="439943"/>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grpSp>
        <p:nvGrpSpPr>
          <p:cNvPr id="36" name="Group 35">
            <a:extLst>
              <a:ext uri="{FF2B5EF4-FFF2-40B4-BE49-F238E27FC236}">
                <a16:creationId xmlns:a16="http://schemas.microsoft.com/office/drawing/2014/main" id="{F0A94298-ECCE-3D8C-AF91-6EF7BAA809B2}"/>
              </a:ext>
            </a:extLst>
          </p:cNvPr>
          <p:cNvGrpSpPr/>
          <p:nvPr/>
        </p:nvGrpSpPr>
        <p:grpSpPr>
          <a:xfrm>
            <a:off x="8287876" y="855639"/>
            <a:ext cx="404188" cy="458181"/>
            <a:chOff x="8287876" y="855639"/>
            <a:chExt cx="404188" cy="458181"/>
          </a:xfrm>
        </p:grpSpPr>
        <p:cxnSp>
          <p:nvCxnSpPr>
            <p:cNvPr id="25" name="Straight Connector 24">
              <a:extLst>
                <a:ext uri="{FF2B5EF4-FFF2-40B4-BE49-F238E27FC236}">
                  <a16:creationId xmlns:a16="http://schemas.microsoft.com/office/drawing/2014/main" id="{4EB50E4D-B632-1EC5-3BE1-18E08D43EEFC}"/>
                </a:ext>
              </a:extLst>
            </p:cNvPr>
            <p:cNvCxnSpPr/>
            <p:nvPr/>
          </p:nvCxnSpPr>
          <p:spPr>
            <a:xfrm flipH="1">
              <a:off x="8290862" y="910150"/>
              <a:ext cx="225399" cy="40367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1F85B458-37DD-D0A9-D906-ECDF8DAEBB6D}"/>
                </a:ext>
              </a:extLst>
            </p:cNvPr>
            <p:cNvCxnSpPr/>
            <p:nvPr/>
          </p:nvCxnSpPr>
          <p:spPr>
            <a:xfrm flipH="1">
              <a:off x="8464104" y="855639"/>
              <a:ext cx="225399" cy="40367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A7FA28C-B9C5-6DA2-CD9D-BDD1E8C72C0A}"/>
                </a:ext>
              </a:extLst>
            </p:cNvPr>
            <p:cNvCxnSpPr/>
            <p:nvPr/>
          </p:nvCxnSpPr>
          <p:spPr>
            <a:xfrm flipH="1">
              <a:off x="8287876" y="1251626"/>
              <a:ext cx="181350" cy="54511"/>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E5373FC3-9E42-04EB-BB62-208988C08D81}"/>
                </a:ext>
              </a:extLst>
            </p:cNvPr>
            <p:cNvCxnSpPr>
              <a:cxnSpLocks/>
            </p:cNvCxnSpPr>
            <p:nvPr/>
          </p:nvCxnSpPr>
          <p:spPr>
            <a:xfrm flipV="1">
              <a:off x="8511847" y="860761"/>
              <a:ext cx="180217" cy="54511"/>
            </a:xfrm>
            <a:prstGeom prst="line">
              <a:avLst/>
            </a:prstGeom>
            <a:ln w="28575"/>
          </p:spPr>
          <p:style>
            <a:lnRef idx="1">
              <a:schemeClr val="accent1"/>
            </a:lnRef>
            <a:fillRef idx="0">
              <a:schemeClr val="accent1"/>
            </a:fillRef>
            <a:effectRef idx="0">
              <a:schemeClr val="accent1"/>
            </a:effectRef>
            <a:fontRef idx="minor">
              <a:schemeClr val="tx1"/>
            </a:fontRef>
          </p:style>
        </p:cxnSp>
      </p:grpSp>
      <p:cxnSp>
        <p:nvCxnSpPr>
          <p:cNvPr id="40" name="Straight Arrow Connector 39">
            <a:extLst>
              <a:ext uri="{FF2B5EF4-FFF2-40B4-BE49-F238E27FC236}">
                <a16:creationId xmlns:a16="http://schemas.microsoft.com/office/drawing/2014/main" id="{3757B84F-AF55-3D65-E6F9-ED87B2622183}"/>
              </a:ext>
            </a:extLst>
          </p:cNvPr>
          <p:cNvCxnSpPr>
            <a:cxnSpLocks/>
          </p:cNvCxnSpPr>
          <p:nvPr/>
        </p:nvCxnSpPr>
        <p:spPr>
          <a:xfrm flipH="1" flipV="1">
            <a:off x="7807490" y="5648624"/>
            <a:ext cx="674475" cy="244625"/>
          </a:xfrm>
          <a:prstGeom prst="straightConnector1">
            <a:avLst/>
          </a:prstGeom>
          <a:ln>
            <a:solidFill>
              <a:srgbClr val="F8FBFE"/>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45799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250"/>
                                        <p:tgtEl>
                                          <p:spTgt spid="21"/>
                                        </p:tgtEl>
                                      </p:cBhvr>
                                    </p:animEffect>
                                  </p:childTnLst>
                                </p:cTn>
                              </p:par>
                              <p:par>
                                <p:cTn id="8" presetID="10" presetClass="entr" presetSubtype="0" fill="hold"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250"/>
                                        <p:tgtEl>
                                          <p:spTgt spid="24"/>
                                        </p:tgtEl>
                                      </p:cBhvr>
                                    </p:animEffect>
                                  </p:childTnLst>
                                </p:cTn>
                              </p:par>
                              <p:par>
                                <p:cTn id="11" presetID="10" presetClass="entr" presetSubtype="0" fill="hold"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250"/>
                                        <p:tgtEl>
                                          <p:spTgt spid="26"/>
                                        </p:tgtEl>
                                      </p:cBhvr>
                                    </p:animEffect>
                                  </p:childTnLst>
                                </p:cTn>
                              </p:par>
                              <p:par>
                                <p:cTn id="14" presetID="10" presetClass="entr" presetSubtype="0" fill="hold"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250"/>
                                        <p:tgtEl>
                                          <p:spTgt spid="29"/>
                                        </p:tgtEl>
                                      </p:cBhvr>
                                    </p:animEffect>
                                  </p:childTnLst>
                                </p:cTn>
                              </p:par>
                              <p:par>
                                <p:cTn id="17" presetID="10" presetClass="entr" presetSubtype="0"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250"/>
                                        <p:tgtEl>
                                          <p:spTgt spid="3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par>
                                <p:cTn id="23" presetID="10" presetClass="entr" presetSubtype="0" fill="hold" nodeType="with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par>
                                <p:cTn id="26" presetID="10" presetClass="entr" presetSubtype="0" fill="hold" nodeType="with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500"/>
                                        <p:tgtEl>
                                          <p:spTgt spid="22"/>
                                        </p:tgtEl>
                                      </p:cBhvr>
                                    </p:animEffect>
                                  </p:childTnLst>
                                </p:cTn>
                              </p:par>
                              <p:par>
                                <p:cTn id="29" presetID="10" presetClass="entr" presetSubtype="0" fill="hold" nodeType="with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fade">
                                      <p:cBhvr>
                                        <p:cTn id="31" dur="500"/>
                                        <p:tgtEl>
                                          <p:spTgt spid="36"/>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500"/>
                                        <p:tgtEl>
                                          <p:spTgt spid="20"/>
                                        </p:tgtEl>
                                      </p:cBhvr>
                                    </p:animEffect>
                                  </p:childTnLst>
                                </p:cTn>
                              </p:par>
                              <p:par>
                                <p:cTn id="35" presetID="10" presetClass="entr" presetSubtype="0" fill="hold" nodeType="with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fade">
                                      <p:cBhvr>
                                        <p:cTn id="3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0" grpId="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94BB7-9AB3-A548-1A20-FBF7F34B7A68}"/>
            </a:ext>
          </a:extLst>
        </p:cNvPr>
        <p:cNvGrpSpPr/>
        <p:nvPr/>
      </p:nvGrpSpPr>
      <p:grpSpPr>
        <a:xfrm>
          <a:off x="0" y="0"/>
          <a:ext cx="0" cy="0"/>
          <a:chOff x="0" y="0"/>
          <a:chExt cx="0" cy="0"/>
        </a:xfrm>
      </p:grpSpPr>
      <p:sp>
        <p:nvSpPr>
          <p:cNvPr id="11" name="Chord 10">
            <a:extLst>
              <a:ext uri="{FF2B5EF4-FFF2-40B4-BE49-F238E27FC236}">
                <a16:creationId xmlns:a16="http://schemas.microsoft.com/office/drawing/2014/main" id="{BDD124D0-15E0-CBBC-B60B-92647E86FB0E}"/>
              </a:ext>
            </a:extLst>
          </p:cNvPr>
          <p:cNvSpPr/>
          <p:nvPr/>
        </p:nvSpPr>
        <p:spPr>
          <a:xfrm rot="1361146">
            <a:off x="5270896" y="-2680436"/>
            <a:ext cx="10800000" cy="10800000"/>
          </a:xfrm>
          <a:prstGeom prst="chord">
            <a:avLst/>
          </a:prstGeom>
          <a:solidFill>
            <a:schemeClr val="accent1"/>
          </a:solidFill>
          <a:effectLst>
            <a:outerShdw blurRad="50800" dist="50800" dir="5400000" algn="ctr" rotWithShape="0">
              <a:srgbClr val="000000">
                <a:alpha val="97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9180E6D3-B475-ED3F-6934-79666A5E62D1}"/>
              </a:ext>
            </a:extLst>
          </p:cNvPr>
          <p:cNvSpPr/>
          <p:nvPr/>
        </p:nvSpPr>
        <p:spPr>
          <a:xfrm>
            <a:off x="-1" y="550605"/>
            <a:ext cx="4591665" cy="552481"/>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EEC31A83-E640-12A9-EF5F-2450745D0ED5}"/>
              </a:ext>
            </a:extLst>
          </p:cNvPr>
          <p:cNvSpPr txBox="1"/>
          <p:nvPr/>
        </p:nvSpPr>
        <p:spPr>
          <a:xfrm>
            <a:off x="-55669" y="196662"/>
            <a:ext cx="4816254" cy="707886"/>
          </a:xfrm>
          <a:prstGeom prst="rect">
            <a:avLst/>
          </a:prstGeom>
          <a:noFill/>
        </p:spPr>
        <p:txBody>
          <a:bodyPr wrap="square" lIns="91440" tIns="45720" rIns="91440" bIns="45720" rtlCol="0" anchor="t">
            <a:spAutoFit/>
          </a:bodyPr>
          <a:lstStyle/>
          <a:p>
            <a:r>
              <a:rPr lang="en-GB" sz="4000" b="1">
                <a:effectLst>
                  <a:outerShdw blurRad="38100" dist="38100" dir="2700000" algn="tl">
                    <a:srgbClr val="000000">
                      <a:alpha val="43137"/>
                    </a:srgbClr>
                  </a:outerShdw>
                </a:effectLst>
              </a:rPr>
              <a:t>Concept Design I</a:t>
            </a:r>
          </a:p>
        </p:txBody>
      </p:sp>
      <p:sp>
        <p:nvSpPr>
          <p:cNvPr id="2" name="TextBox 1">
            <a:extLst>
              <a:ext uri="{FF2B5EF4-FFF2-40B4-BE49-F238E27FC236}">
                <a16:creationId xmlns:a16="http://schemas.microsoft.com/office/drawing/2014/main" id="{CBAC2A77-60AB-4CDA-515F-1E2D49F11439}"/>
              </a:ext>
            </a:extLst>
          </p:cNvPr>
          <p:cNvSpPr txBox="1"/>
          <p:nvPr/>
        </p:nvSpPr>
        <p:spPr>
          <a:xfrm>
            <a:off x="3081210" y="810635"/>
            <a:ext cx="2820305" cy="369332"/>
          </a:xfrm>
          <a:prstGeom prst="rect">
            <a:avLst/>
          </a:prstGeom>
          <a:noFill/>
        </p:spPr>
        <p:txBody>
          <a:bodyPr wrap="square" lIns="91440" tIns="45720" rIns="91440" bIns="45720" rtlCol="0" anchor="t">
            <a:spAutoFit/>
          </a:bodyPr>
          <a:lstStyle/>
          <a:p>
            <a:r>
              <a:rPr lang="en-GB" b="1">
                <a:effectLst>
                  <a:outerShdw blurRad="38100" dist="38100" dir="2700000" algn="tl">
                    <a:srgbClr val="000000">
                      <a:alpha val="43137"/>
                    </a:srgbClr>
                  </a:outerShdw>
                </a:effectLst>
              </a:rPr>
              <a:t>Fresnel Lens</a:t>
            </a:r>
          </a:p>
        </p:txBody>
      </p:sp>
      <p:sp>
        <p:nvSpPr>
          <p:cNvPr id="8" name="Rectangle 7">
            <a:extLst>
              <a:ext uri="{FF2B5EF4-FFF2-40B4-BE49-F238E27FC236}">
                <a16:creationId xmlns:a16="http://schemas.microsoft.com/office/drawing/2014/main" id="{77160154-9D4C-6BF6-3360-849D094D21B1}"/>
              </a:ext>
            </a:extLst>
          </p:cNvPr>
          <p:cNvSpPr/>
          <p:nvPr/>
        </p:nvSpPr>
        <p:spPr>
          <a:xfrm>
            <a:off x="-125524" y="1746549"/>
            <a:ext cx="2533650" cy="472822"/>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6E7C40E7-CC70-EDCA-7B08-BAEAA62525C2}"/>
              </a:ext>
            </a:extLst>
          </p:cNvPr>
          <p:cNvSpPr txBox="1"/>
          <p:nvPr/>
        </p:nvSpPr>
        <p:spPr>
          <a:xfrm>
            <a:off x="85651" y="1755322"/>
            <a:ext cx="1914604" cy="369332"/>
          </a:xfrm>
          <a:prstGeom prst="rect">
            <a:avLst/>
          </a:prstGeom>
          <a:noFill/>
        </p:spPr>
        <p:txBody>
          <a:bodyPr wrap="square" rtlCol="0">
            <a:spAutoFit/>
          </a:bodyPr>
          <a:lstStyle/>
          <a:p>
            <a:r>
              <a:rPr lang="en-GB" b="1"/>
              <a:t>Introduction </a:t>
            </a:r>
          </a:p>
        </p:txBody>
      </p:sp>
      <p:cxnSp>
        <p:nvCxnSpPr>
          <p:cNvPr id="10" name="Straight Connector 9">
            <a:extLst>
              <a:ext uri="{FF2B5EF4-FFF2-40B4-BE49-F238E27FC236}">
                <a16:creationId xmlns:a16="http://schemas.microsoft.com/office/drawing/2014/main" id="{2CA61657-2833-DC6A-6E92-832061B167B1}"/>
              </a:ext>
            </a:extLst>
          </p:cNvPr>
          <p:cNvCxnSpPr/>
          <p:nvPr/>
        </p:nvCxnSpPr>
        <p:spPr>
          <a:xfrm>
            <a:off x="-125524" y="2418405"/>
            <a:ext cx="4678173" cy="0"/>
          </a:xfrm>
          <a:prstGeom prst="line">
            <a:avLst/>
          </a:prstGeom>
          <a:ln w="38100">
            <a:solidFill>
              <a:srgbClr val="0070C0"/>
            </a:solidFill>
          </a:ln>
        </p:spPr>
        <p:style>
          <a:lnRef idx="2">
            <a:schemeClr val="accent1"/>
          </a:lnRef>
          <a:fillRef idx="0">
            <a:schemeClr val="accent1"/>
          </a:fillRef>
          <a:effectRef idx="1">
            <a:schemeClr val="accent1"/>
          </a:effectRef>
          <a:fontRef idx="minor">
            <a:schemeClr val="tx1"/>
          </a:fontRef>
        </p:style>
      </p:cxnSp>
      <p:pic>
        <p:nvPicPr>
          <p:cNvPr id="22" name="Picture 21">
            <a:extLst>
              <a:ext uri="{FF2B5EF4-FFF2-40B4-BE49-F238E27FC236}">
                <a16:creationId xmlns:a16="http://schemas.microsoft.com/office/drawing/2014/main" id="{551CC96F-4E5F-4E7A-2675-3FF3D2580525}"/>
              </a:ext>
            </a:extLst>
          </p:cNvPr>
          <p:cNvPicPr>
            <a:picLocks noChangeAspect="1"/>
          </p:cNvPicPr>
          <p:nvPr/>
        </p:nvPicPr>
        <p:blipFill rotWithShape="1">
          <a:blip r:embed="rId3"/>
          <a:srcRect r="21832"/>
          <a:stretch/>
        </p:blipFill>
        <p:spPr>
          <a:xfrm>
            <a:off x="6139903" y="409660"/>
            <a:ext cx="2993938" cy="2238232"/>
          </a:xfrm>
          <a:prstGeom prst="rect">
            <a:avLst/>
          </a:prstGeom>
          <a:effectLst>
            <a:outerShdw blurRad="355600" dist="50800" dir="5400000" sx="103000" sy="103000" algn="ctr" rotWithShape="0">
              <a:srgbClr val="000000">
                <a:alpha val="97000"/>
              </a:srgbClr>
            </a:outerShdw>
            <a:softEdge rad="25400"/>
          </a:effectLst>
        </p:spPr>
      </p:pic>
      <p:sp>
        <p:nvSpPr>
          <p:cNvPr id="43" name="TextBox 42">
            <a:extLst>
              <a:ext uri="{FF2B5EF4-FFF2-40B4-BE49-F238E27FC236}">
                <a16:creationId xmlns:a16="http://schemas.microsoft.com/office/drawing/2014/main" id="{0731544C-9A7A-B938-E5D1-0CFD6CB83E48}"/>
              </a:ext>
            </a:extLst>
          </p:cNvPr>
          <p:cNvSpPr txBox="1"/>
          <p:nvPr/>
        </p:nvSpPr>
        <p:spPr>
          <a:xfrm>
            <a:off x="9262071" y="1660118"/>
            <a:ext cx="2667000" cy="369332"/>
          </a:xfrm>
          <a:prstGeom prst="rect">
            <a:avLst/>
          </a:prstGeom>
          <a:noFill/>
        </p:spPr>
        <p:txBody>
          <a:bodyPr wrap="square" rtlCol="0">
            <a:spAutoFit/>
          </a:bodyPr>
          <a:lstStyle/>
          <a:p>
            <a:r>
              <a:rPr lang="en-GB">
                <a:solidFill>
                  <a:schemeClr val="bg1"/>
                </a:solidFill>
              </a:rPr>
              <a:t>Fresnel lens </a:t>
            </a:r>
          </a:p>
        </p:txBody>
      </p:sp>
      <p:sp>
        <p:nvSpPr>
          <p:cNvPr id="44" name="TextBox 43">
            <a:extLst>
              <a:ext uri="{FF2B5EF4-FFF2-40B4-BE49-F238E27FC236}">
                <a16:creationId xmlns:a16="http://schemas.microsoft.com/office/drawing/2014/main" id="{9A1AD914-32CF-179D-4AA4-74C15EF478D4}"/>
              </a:ext>
            </a:extLst>
          </p:cNvPr>
          <p:cNvSpPr txBox="1"/>
          <p:nvPr/>
        </p:nvSpPr>
        <p:spPr>
          <a:xfrm>
            <a:off x="7208697" y="52303"/>
            <a:ext cx="2667000" cy="646331"/>
          </a:xfrm>
          <a:prstGeom prst="rect">
            <a:avLst/>
          </a:prstGeom>
          <a:noFill/>
        </p:spPr>
        <p:txBody>
          <a:bodyPr wrap="square" rtlCol="0">
            <a:spAutoFit/>
          </a:bodyPr>
          <a:lstStyle/>
          <a:p>
            <a:r>
              <a:rPr lang="en-GB">
                <a:solidFill>
                  <a:schemeClr val="bg1"/>
                </a:solidFill>
              </a:rPr>
              <a:t>Sunlight</a:t>
            </a:r>
          </a:p>
          <a:p>
            <a:endParaRPr lang="en-GB">
              <a:solidFill>
                <a:schemeClr val="bg1"/>
              </a:solidFill>
            </a:endParaRPr>
          </a:p>
        </p:txBody>
      </p:sp>
      <p:sp>
        <p:nvSpPr>
          <p:cNvPr id="45" name="TextBox 44">
            <a:extLst>
              <a:ext uri="{FF2B5EF4-FFF2-40B4-BE49-F238E27FC236}">
                <a16:creationId xmlns:a16="http://schemas.microsoft.com/office/drawing/2014/main" id="{5DBE325A-A29F-FC18-3592-5F07342F3E39}"/>
              </a:ext>
            </a:extLst>
          </p:cNvPr>
          <p:cNvSpPr txBox="1"/>
          <p:nvPr/>
        </p:nvSpPr>
        <p:spPr>
          <a:xfrm>
            <a:off x="8612367" y="2939064"/>
            <a:ext cx="2667000" cy="369332"/>
          </a:xfrm>
          <a:prstGeom prst="rect">
            <a:avLst/>
          </a:prstGeom>
          <a:noFill/>
        </p:spPr>
        <p:txBody>
          <a:bodyPr wrap="square" rtlCol="0">
            <a:spAutoFit/>
          </a:bodyPr>
          <a:lstStyle/>
          <a:p>
            <a:r>
              <a:rPr lang="en-GB">
                <a:solidFill>
                  <a:schemeClr val="bg1"/>
                </a:solidFill>
              </a:rPr>
              <a:t>MJ Cell</a:t>
            </a:r>
          </a:p>
        </p:txBody>
      </p:sp>
      <p:cxnSp>
        <p:nvCxnSpPr>
          <p:cNvPr id="46" name="Straight Arrow Connector 45">
            <a:extLst>
              <a:ext uri="{FF2B5EF4-FFF2-40B4-BE49-F238E27FC236}">
                <a16:creationId xmlns:a16="http://schemas.microsoft.com/office/drawing/2014/main" id="{8A846266-6896-B5F6-6064-E3660F67D36A}"/>
              </a:ext>
            </a:extLst>
          </p:cNvPr>
          <p:cNvCxnSpPr>
            <a:cxnSpLocks/>
          </p:cNvCxnSpPr>
          <p:nvPr/>
        </p:nvCxnSpPr>
        <p:spPr>
          <a:xfrm flipH="1" flipV="1">
            <a:off x="9115288" y="1432670"/>
            <a:ext cx="446762" cy="253050"/>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47" name="Straight Arrow Connector 46">
            <a:extLst>
              <a:ext uri="{FF2B5EF4-FFF2-40B4-BE49-F238E27FC236}">
                <a16:creationId xmlns:a16="http://schemas.microsoft.com/office/drawing/2014/main" id="{6C80D804-2F9A-A4C7-D4C7-1BC53726FA35}"/>
              </a:ext>
            </a:extLst>
          </p:cNvPr>
          <p:cNvCxnSpPr>
            <a:cxnSpLocks/>
          </p:cNvCxnSpPr>
          <p:nvPr/>
        </p:nvCxnSpPr>
        <p:spPr>
          <a:xfrm flipH="1" flipV="1">
            <a:off x="8270594" y="2647892"/>
            <a:ext cx="543206" cy="269786"/>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sp>
        <p:nvSpPr>
          <p:cNvPr id="63" name="Subtitle 62">
            <a:extLst>
              <a:ext uri="{FF2B5EF4-FFF2-40B4-BE49-F238E27FC236}">
                <a16:creationId xmlns:a16="http://schemas.microsoft.com/office/drawing/2014/main" id="{4C0F0AA7-9AAA-DC15-AE52-03EE7686CB19}"/>
              </a:ext>
            </a:extLst>
          </p:cNvPr>
          <p:cNvSpPr>
            <a:spLocks noGrp="1"/>
          </p:cNvSpPr>
          <p:nvPr>
            <p:ph type="subTitle" idx="1"/>
          </p:nvPr>
        </p:nvSpPr>
        <p:spPr>
          <a:xfrm>
            <a:off x="85651" y="2505288"/>
            <a:ext cx="5060600" cy="1184442"/>
          </a:xfrm>
        </p:spPr>
        <p:txBody>
          <a:bodyPr>
            <a:noAutofit/>
          </a:bodyPr>
          <a:lstStyle/>
          <a:p>
            <a:pPr marL="285750" indent="-285750" algn="just">
              <a:buFont typeface="Arial" panose="020B0604020202020204" pitchFamily="34" charset="0"/>
              <a:buChar char="•"/>
            </a:pPr>
            <a:r>
              <a:rPr lang="en-GB" sz="1600"/>
              <a:t>A Fresnel lens is used to concentrate sunlight onto a PV cell. </a:t>
            </a:r>
          </a:p>
          <a:p>
            <a:pPr marL="285750" indent="-285750" algn="just">
              <a:buFont typeface="Arial" panose="020B0604020202020204" pitchFamily="34" charset="0"/>
              <a:buChar char="•"/>
            </a:pPr>
            <a:r>
              <a:rPr lang="en-GB" sz="1600"/>
              <a:t>The lens is designed with concentric rings, to refract light toward a focal point where the solar cell is located.</a:t>
            </a:r>
          </a:p>
        </p:txBody>
      </p:sp>
      <p:pic>
        <p:nvPicPr>
          <p:cNvPr id="5" name="Picture 4">
            <a:extLst>
              <a:ext uri="{FF2B5EF4-FFF2-40B4-BE49-F238E27FC236}">
                <a16:creationId xmlns:a16="http://schemas.microsoft.com/office/drawing/2014/main" id="{09AD381C-375F-9429-0131-535869C34954}"/>
              </a:ext>
            </a:extLst>
          </p:cNvPr>
          <p:cNvPicPr>
            <a:picLocks noChangeAspect="1"/>
          </p:cNvPicPr>
          <p:nvPr/>
        </p:nvPicPr>
        <p:blipFill>
          <a:blip r:embed="rId4"/>
          <a:stretch>
            <a:fillRect/>
          </a:stretch>
        </p:blipFill>
        <p:spPr>
          <a:xfrm>
            <a:off x="7582309" y="3636199"/>
            <a:ext cx="3886538" cy="2461474"/>
          </a:xfrm>
          <a:prstGeom prst="rect">
            <a:avLst/>
          </a:prstGeom>
          <a:ln>
            <a:noFill/>
          </a:ln>
          <a:effectLst>
            <a:outerShdw blurRad="330200" dist="38100" dir="2700000" sx="105000" sy="105000" algn="tl" rotWithShape="0">
              <a:prstClr val="black">
                <a:alpha val="75000"/>
              </a:prstClr>
            </a:outerShdw>
          </a:effectLst>
        </p:spPr>
      </p:pic>
      <p:sp>
        <p:nvSpPr>
          <p:cNvPr id="7" name="Rectangle 6">
            <a:extLst>
              <a:ext uri="{FF2B5EF4-FFF2-40B4-BE49-F238E27FC236}">
                <a16:creationId xmlns:a16="http://schemas.microsoft.com/office/drawing/2014/main" id="{A5A80CBD-CC47-9E49-9625-0F963417702F}"/>
              </a:ext>
            </a:extLst>
          </p:cNvPr>
          <p:cNvSpPr/>
          <p:nvPr/>
        </p:nvSpPr>
        <p:spPr>
          <a:xfrm>
            <a:off x="-125524" y="3954757"/>
            <a:ext cx="2533650" cy="472822"/>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b="1">
                <a:solidFill>
                  <a:schemeClr val="tx1"/>
                </a:solidFill>
              </a:rPr>
              <a:t>    Limitations </a:t>
            </a:r>
          </a:p>
        </p:txBody>
      </p:sp>
      <p:cxnSp>
        <p:nvCxnSpPr>
          <p:cNvPr id="12" name="Straight Connector 11">
            <a:extLst>
              <a:ext uri="{FF2B5EF4-FFF2-40B4-BE49-F238E27FC236}">
                <a16:creationId xmlns:a16="http://schemas.microsoft.com/office/drawing/2014/main" id="{56E8628D-8A06-D5FE-EAEF-6F0ED162627F}"/>
              </a:ext>
            </a:extLst>
          </p:cNvPr>
          <p:cNvCxnSpPr/>
          <p:nvPr/>
        </p:nvCxnSpPr>
        <p:spPr>
          <a:xfrm>
            <a:off x="-125524" y="4612965"/>
            <a:ext cx="4678173" cy="0"/>
          </a:xfrm>
          <a:prstGeom prst="line">
            <a:avLst/>
          </a:prstGeom>
          <a:ln w="38100">
            <a:solidFill>
              <a:srgbClr val="0070C0"/>
            </a:solidFill>
          </a:ln>
        </p:spPr>
        <p:style>
          <a:lnRef idx="2">
            <a:schemeClr val="accent1"/>
          </a:lnRef>
          <a:fillRef idx="0">
            <a:schemeClr val="accent1"/>
          </a:fillRef>
          <a:effectRef idx="1">
            <a:schemeClr val="accent1"/>
          </a:effectRef>
          <a:fontRef idx="minor">
            <a:schemeClr val="tx1"/>
          </a:fontRef>
        </p:style>
      </p:cxnSp>
      <p:sp>
        <p:nvSpPr>
          <p:cNvPr id="19" name="Subtitle 62">
            <a:extLst>
              <a:ext uri="{FF2B5EF4-FFF2-40B4-BE49-F238E27FC236}">
                <a16:creationId xmlns:a16="http://schemas.microsoft.com/office/drawing/2014/main" id="{E730AD6F-3023-8371-1F33-75C4DB8C79C0}"/>
              </a:ext>
            </a:extLst>
          </p:cNvPr>
          <p:cNvSpPr txBox="1">
            <a:spLocks/>
          </p:cNvSpPr>
          <p:nvPr/>
        </p:nvSpPr>
        <p:spPr>
          <a:xfrm>
            <a:off x="0" y="4434422"/>
            <a:ext cx="5201920" cy="118444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endParaRPr lang="en-GB" sz="1600"/>
          </a:p>
        </p:txBody>
      </p:sp>
      <p:sp>
        <p:nvSpPr>
          <p:cNvPr id="20" name="Subtitle 62">
            <a:extLst>
              <a:ext uri="{FF2B5EF4-FFF2-40B4-BE49-F238E27FC236}">
                <a16:creationId xmlns:a16="http://schemas.microsoft.com/office/drawing/2014/main" id="{925856C6-0124-ACF5-FE28-ADB6EB56BEDC}"/>
              </a:ext>
            </a:extLst>
          </p:cNvPr>
          <p:cNvSpPr txBox="1">
            <a:spLocks/>
          </p:cNvSpPr>
          <p:nvPr/>
        </p:nvSpPr>
        <p:spPr>
          <a:xfrm>
            <a:off x="0" y="4504181"/>
            <a:ext cx="5201920" cy="118444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endParaRPr lang="en-GB" sz="1600"/>
          </a:p>
        </p:txBody>
      </p:sp>
      <p:sp>
        <p:nvSpPr>
          <p:cNvPr id="24" name="Subtitle 62">
            <a:extLst>
              <a:ext uri="{FF2B5EF4-FFF2-40B4-BE49-F238E27FC236}">
                <a16:creationId xmlns:a16="http://schemas.microsoft.com/office/drawing/2014/main" id="{CD0686DB-F169-FBE8-A38C-D7ED8DFE3888}"/>
              </a:ext>
            </a:extLst>
          </p:cNvPr>
          <p:cNvSpPr txBox="1">
            <a:spLocks/>
          </p:cNvSpPr>
          <p:nvPr/>
        </p:nvSpPr>
        <p:spPr>
          <a:xfrm>
            <a:off x="0" y="4466972"/>
            <a:ext cx="5577840" cy="118444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just">
              <a:buFont typeface="Arial" panose="020B0604020202020204" pitchFamily="34" charset="0"/>
              <a:buChar char="•"/>
            </a:pPr>
            <a:endParaRPr lang="en-GB" sz="1600" b="1"/>
          </a:p>
          <a:p>
            <a:pPr marL="285750" indent="-285750" algn="just">
              <a:buFont typeface="Arial" panose="020B0604020202020204" pitchFamily="34" charset="0"/>
              <a:buChar char="•"/>
            </a:pPr>
            <a:r>
              <a:rPr lang="en-GB" sz="1600" b="1"/>
              <a:t>Optical Efficiency </a:t>
            </a:r>
            <a:r>
              <a:rPr lang="en-GB" sz="1600"/>
              <a:t>is</a:t>
            </a:r>
            <a:r>
              <a:rPr lang="en-GB" sz="1600" b="1"/>
              <a:t> </a:t>
            </a:r>
            <a:r>
              <a:rPr lang="en-GB" sz="1600"/>
              <a:t>Lower due to material absorption and edge scattering, leading to more light loss.</a:t>
            </a:r>
          </a:p>
          <a:p>
            <a:pPr marL="285750" indent="-285750" algn="just">
              <a:buFont typeface="Arial" panose="020B0604020202020204" pitchFamily="34" charset="0"/>
              <a:buChar char="•"/>
            </a:pPr>
            <a:r>
              <a:rPr lang="en-GB" sz="1600" b="1"/>
              <a:t>Optical Aberrations</a:t>
            </a:r>
            <a:r>
              <a:rPr lang="en-GB" sz="1600"/>
              <a:t>: More prone to issues like chromatic distortion, affecting light concentration precision.</a:t>
            </a:r>
          </a:p>
          <a:p>
            <a:pPr marL="285750" indent="-285750" algn="just">
              <a:buFont typeface="Arial" panose="020B0604020202020204" pitchFamily="34" charset="0"/>
              <a:buChar char="•"/>
            </a:pPr>
            <a:r>
              <a:rPr lang="en-GB" sz="1600" b="1" i="0">
                <a:effectLst/>
              </a:rPr>
              <a:t>Thermal Management</a:t>
            </a:r>
            <a:r>
              <a:rPr lang="en-GB" sz="1600" b="0" i="0">
                <a:effectLst/>
              </a:rPr>
              <a:t>: Increased heat absorption from light, makes it more challenges for maintaining efficiency and component lifespan.</a:t>
            </a:r>
            <a:endParaRPr lang="en-GB" sz="1600"/>
          </a:p>
        </p:txBody>
      </p:sp>
    </p:spTree>
    <p:extLst>
      <p:ext uri="{BB962C8B-B14F-4D97-AF65-F5344CB8AC3E}">
        <p14:creationId xmlns:p14="http://schemas.microsoft.com/office/powerpoint/2010/main" val="5337216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480CC8-A332-22FE-4C7B-228438B5896D}"/>
            </a:ext>
          </a:extLst>
        </p:cNvPr>
        <p:cNvGrpSpPr/>
        <p:nvPr/>
      </p:nvGrpSpPr>
      <p:grpSpPr>
        <a:xfrm>
          <a:off x="0" y="0"/>
          <a:ext cx="0" cy="0"/>
          <a:chOff x="0" y="0"/>
          <a:chExt cx="0" cy="0"/>
        </a:xfrm>
      </p:grpSpPr>
      <p:sp>
        <p:nvSpPr>
          <p:cNvPr id="11" name="Chord 10">
            <a:extLst>
              <a:ext uri="{FF2B5EF4-FFF2-40B4-BE49-F238E27FC236}">
                <a16:creationId xmlns:a16="http://schemas.microsoft.com/office/drawing/2014/main" id="{E5490561-383B-93A0-2C5B-DEE8328ED967}"/>
              </a:ext>
            </a:extLst>
          </p:cNvPr>
          <p:cNvSpPr/>
          <p:nvPr/>
        </p:nvSpPr>
        <p:spPr>
          <a:xfrm rot="1361146">
            <a:off x="5270896" y="-2680436"/>
            <a:ext cx="10800000" cy="10800000"/>
          </a:xfrm>
          <a:prstGeom prst="chord">
            <a:avLst/>
          </a:prstGeom>
          <a:solidFill>
            <a:schemeClr val="accent1"/>
          </a:solidFill>
          <a:effectLst>
            <a:outerShdw blurRad="50800" dist="50800" dir="5400000" algn="ctr" rotWithShape="0">
              <a:srgbClr val="000000">
                <a:alpha val="97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mc:Choice xmlns:am3d="http://schemas.microsoft.com/office/drawing/2017/model3d" Requires="am3d">
          <p:graphicFrame>
            <p:nvGraphicFramePr>
              <p:cNvPr id="19" name="3D Model 18">
                <a:extLst>
                  <a:ext uri="{FF2B5EF4-FFF2-40B4-BE49-F238E27FC236}">
                    <a16:creationId xmlns:a16="http://schemas.microsoft.com/office/drawing/2014/main" id="{F8CA4286-FE23-C6D0-0DE2-DDD5CBE97C38}"/>
                  </a:ext>
                </a:extLst>
              </p:cNvPr>
              <p:cNvGraphicFramePr>
                <a:graphicFrameLocks noChangeAspect="1"/>
              </p:cNvGraphicFramePr>
              <p:nvPr/>
            </p:nvGraphicFramePr>
            <p:xfrm>
              <a:off x="7190827" y="295989"/>
              <a:ext cx="3821581" cy="6141149"/>
            </p:xfrm>
            <a:graphic>
              <a:graphicData uri="http://schemas.microsoft.com/office/drawing/2017/model3d">
                <am3d:model3d r:embed="rId3">
                  <am3d:spPr>
                    <a:xfrm>
                      <a:off x="0" y="0"/>
                      <a:ext cx="3821581" cy="6141149"/>
                    </a:xfrm>
                    <a:prstGeom prst="rect">
                      <a:avLst/>
                    </a:prstGeom>
                  </am3d:spPr>
                  <am3d:camera>
                    <am3d:pos x="0" y="0" z="63527596"/>
                    <am3d:up dx="0" dy="36000000" dz="0"/>
                    <am3d:lookAt x="0" y="0" z="0"/>
                    <am3d:perspective fov="2700000"/>
                  </am3d:camera>
                  <am3d:trans>
                    <am3d:meterPerModelUnit n="1347391" d="1000000"/>
                    <am3d:preTrans dx="7239856" dy="-17655176" dz="-35495688"/>
                    <am3d:scale>
                      <am3d:sx n="1000000" d="1000000"/>
                      <am3d:sy n="1000000" d="1000000"/>
                      <am3d:sz n="1000000" d="1000000"/>
                    </am3d:scale>
                    <am3d:rot ax="-1182458" ay="4138540" az="-1109239"/>
                    <am3d:postTrans dx="0" dy="0" dz="0"/>
                  </am3d:trans>
                  <am3d:raster rName="Office3DRenderer" rVer="16.0.8326">
                    <am3d:blip r:embed="rId4"/>
                  </am3d:raster>
                  <am3d:objViewport viewportSz="8607574"/>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9" name="3D Model 18">
                <a:extLst>
                  <a:ext uri="{FF2B5EF4-FFF2-40B4-BE49-F238E27FC236}">
                    <a16:creationId xmlns:a16="http://schemas.microsoft.com/office/drawing/2014/main" id="{F8CA4286-FE23-C6D0-0DE2-DDD5CBE97C38}"/>
                  </a:ext>
                </a:extLst>
              </p:cNvPr>
              <p:cNvPicPr>
                <a:picLocks noGrp="1" noRot="1" noChangeAspect="1" noMove="1" noResize="1" noEditPoints="1" noAdjustHandles="1" noChangeArrowheads="1" noChangeShapeType="1" noCrop="1"/>
              </p:cNvPicPr>
              <p:nvPr/>
            </p:nvPicPr>
            <p:blipFill>
              <a:blip r:embed="rId4"/>
              <a:stretch>
                <a:fillRect/>
              </a:stretch>
            </p:blipFill>
            <p:spPr>
              <a:xfrm>
                <a:off x="7190827" y="295989"/>
                <a:ext cx="3821581" cy="6141149"/>
              </a:xfrm>
              <a:prstGeom prst="rect">
                <a:avLst/>
              </a:prstGeom>
            </p:spPr>
          </p:pic>
        </mc:Fallback>
      </mc:AlternateContent>
      <p:sp>
        <p:nvSpPr>
          <p:cNvPr id="6" name="Rectangle 5">
            <a:extLst>
              <a:ext uri="{FF2B5EF4-FFF2-40B4-BE49-F238E27FC236}">
                <a16:creationId xmlns:a16="http://schemas.microsoft.com/office/drawing/2014/main" id="{5FE58B0F-7EAC-FC3F-3DEB-79097B51E103}"/>
              </a:ext>
            </a:extLst>
          </p:cNvPr>
          <p:cNvSpPr/>
          <p:nvPr/>
        </p:nvSpPr>
        <p:spPr>
          <a:xfrm>
            <a:off x="-1" y="550605"/>
            <a:ext cx="4591665" cy="552481"/>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5C25762C-CAD5-9A2F-8725-6BF3FC86BDE3}"/>
              </a:ext>
            </a:extLst>
          </p:cNvPr>
          <p:cNvSpPr txBox="1"/>
          <p:nvPr/>
        </p:nvSpPr>
        <p:spPr>
          <a:xfrm>
            <a:off x="-1" y="160525"/>
            <a:ext cx="4816254" cy="707886"/>
          </a:xfrm>
          <a:prstGeom prst="rect">
            <a:avLst/>
          </a:prstGeom>
          <a:noFill/>
        </p:spPr>
        <p:txBody>
          <a:bodyPr wrap="square" lIns="91440" tIns="45720" rIns="91440" bIns="45720" rtlCol="0" anchor="t">
            <a:spAutoFit/>
          </a:bodyPr>
          <a:lstStyle/>
          <a:p>
            <a:r>
              <a:rPr lang="en-GB" sz="4000" b="1"/>
              <a:t>Concept Design II</a:t>
            </a:r>
          </a:p>
        </p:txBody>
      </p:sp>
      <p:sp>
        <p:nvSpPr>
          <p:cNvPr id="2" name="TextBox 1">
            <a:extLst>
              <a:ext uri="{FF2B5EF4-FFF2-40B4-BE49-F238E27FC236}">
                <a16:creationId xmlns:a16="http://schemas.microsoft.com/office/drawing/2014/main" id="{16045D1F-9979-107C-E2DC-98A5522E757D}"/>
              </a:ext>
            </a:extLst>
          </p:cNvPr>
          <p:cNvSpPr txBox="1"/>
          <p:nvPr/>
        </p:nvSpPr>
        <p:spPr>
          <a:xfrm>
            <a:off x="2060063" y="783262"/>
            <a:ext cx="2820305" cy="369332"/>
          </a:xfrm>
          <a:prstGeom prst="rect">
            <a:avLst/>
          </a:prstGeom>
          <a:noFill/>
        </p:spPr>
        <p:txBody>
          <a:bodyPr wrap="square" lIns="91440" tIns="45720" rIns="91440" bIns="45720" rtlCol="0" anchor="t">
            <a:spAutoFit/>
          </a:bodyPr>
          <a:lstStyle/>
          <a:p>
            <a:r>
              <a:rPr lang="en-GB" b="1"/>
              <a:t>Single reflecting mirror </a:t>
            </a:r>
          </a:p>
        </p:txBody>
      </p:sp>
      <p:sp>
        <p:nvSpPr>
          <p:cNvPr id="8" name="Rectangle 7">
            <a:extLst>
              <a:ext uri="{FF2B5EF4-FFF2-40B4-BE49-F238E27FC236}">
                <a16:creationId xmlns:a16="http://schemas.microsoft.com/office/drawing/2014/main" id="{2D0E9070-6FBF-3D48-4BAD-1F9873926F38}"/>
              </a:ext>
            </a:extLst>
          </p:cNvPr>
          <p:cNvSpPr/>
          <p:nvPr/>
        </p:nvSpPr>
        <p:spPr>
          <a:xfrm>
            <a:off x="-125524" y="1746549"/>
            <a:ext cx="2533650" cy="472822"/>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0B6F65BE-A8E0-D577-4B96-2972FB8247B5}"/>
              </a:ext>
            </a:extLst>
          </p:cNvPr>
          <p:cNvSpPr txBox="1"/>
          <p:nvPr/>
        </p:nvSpPr>
        <p:spPr>
          <a:xfrm>
            <a:off x="49588" y="1764890"/>
            <a:ext cx="1914604" cy="369332"/>
          </a:xfrm>
          <a:prstGeom prst="rect">
            <a:avLst/>
          </a:prstGeom>
          <a:noFill/>
        </p:spPr>
        <p:txBody>
          <a:bodyPr wrap="square" rtlCol="0">
            <a:spAutoFit/>
          </a:bodyPr>
          <a:lstStyle/>
          <a:p>
            <a:r>
              <a:rPr lang="en-GB" b="1"/>
              <a:t>Introduction </a:t>
            </a:r>
          </a:p>
        </p:txBody>
      </p:sp>
      <p:cxnSp>
        <p:nvCxnSpPr>
          <p:cNvPr id="10" name="Straight Connector 9">
            <a:extLst>
              <a:ext uri="{FF2B5EF4-FFF2-40B4-BE49-F238E27FC236}">
                <a16:creationId xmlns:a16="http://schemas.microsoft.com/office/drawing/2014/main" id="{A8585126-1137-BD74-AAB1-FB523CDE685B}"/>
              </a:ext>
            </a:extLst>
          </p:cNvPr>
          <p:cNvCxnSpPr/>
          <p:nvPr/>
        </p:nvCxnSpPr>
        <p:spPr>
          <a:xfrm>
            <a:off x="-125524" y="2418405"/>
            <a:ext cx="4678173" cy="0"/>
          </a:xfrm>
          <a:prstGeom prst="line">
            <a:avLst/>
          </a:prstGeom>
          <a:ln w="38100">
            <a:solidFill>
              <a:srgbClr val="0070C0"/>
            </a:solidFill>
          </a:ln>
        </p:spPr>
        <p:style>
          <a:lnRef idx="2">
            <a:schemeClr val="accent1"/>
          </a:lnRef>
          <a:fillRef idx="0">
            <a:schemeClr val="accent1"/>
          </a:fillRef>
          <a:effectRef idx="1">
            <a:schemeClr val="accent1"/>
          </a:effectRef>
          <a:fontRef idx="minor">
            <a:schemeClr val="tx1"/>
          </a:fontRef>
        </p:style>
      </p:cxnSp>
      <p:sp>
        <p:nvSpPr>
          <p:cNvPr id="63" name="Subtitle 62">
            <a:extLst>
              <a:ext uri="{FF2B5EF4-FFF2-40B4-BE49-F238E27FC236}">
                <a16:creationId xmlns:a16="http://schemas.microsoft.com/office/drawing/2014/main" id="{E9DE72FF-12B5-9A63-23FC-0269D9D45C24}"/>
              </a:ext>
            </a:extLst>
          </p:cNvPr>
          <p:cNvSpPr>
            <a:spLocks noGrp="1"/>
          </p:cNvSpPr>
          <p:nvPr>
            <p:ph type="subTitle" idx="1"/>
          </p:nvPr>
        </p:nvSpPr>
        <p:spPr>
          <a:xfrm>
            <a:off x="181734" y="2518336"/>
            <a:ext cx="5201920" cy="1328359"/>
          </a:xfrm>
        </p:spPr>
        <p:txBody>
          <a:bodyPr>
            <a:noAutofit/>
          </a:bodyPr>
          <a:lstStyle/>
          <a:p>
            <a:pPr marL="285750" indent="-285750" algn="l">
              <a:buFont typeface="Arial" panose="020B0604020202020204" pitchFamily="34" charset="0"/>
              <a:buChar char="•"/>
            </a:pPr>
            <a:r>
              <a:rPr lang="en-GB" sz="1600"/>
              <a:t>A single dish-type solar panel concentrates sunlight by reflecting the incident rays onto PV cells with a parabolic mirror, increasing power output.</a:t>
            </a:r>
          </a:p>
          <a:p>
            <a:pPr marL="285750" indent="-285750" algn="l">
              <a:buFont typeface="Arial" panose="020B0604020202020204" pitchFamily="34" charset="0"/>
              <a:buChar char="•"/>
            </a:pPr>
            <a:r>
              <a:rPr lang="en-GB" sz="1600"/>
              <a:t>It features cooling and sun tracking for enhanced efficiency.</a:t>
            </a:r>
          </a:p>
        </p:txBody>
      </p:sp>
      <p:sp>
        <p:nvSpPr>
          <p:cNvPr id="7" name="Rectangle 6">
            <a:extLst>
              <a:ext uri="{FF2B5EF4-FFF2-40B4-BE49-F238E27FC236}">
                <a16:creationId xmlns:a16="http://schemas.microsoft.com/office/drawing/2014/main" id="{6C0BD27D-E128-0ABC-9E47-B1886D45D603}"/>
              </a:ext>
            </a:extLst>
          </p:cNvPr>
          <p:cNvSpPr/>
          <p:nvPr/>
        </p:nvSpPr>
        <p:spPr>
          <a:xfrm>
            <a:off x="-125525" y="3833656"/>
            <a:ext cx="2533650" cy="472822"/>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b="1">
                <a:solidFill>
                  <a:schemeClr val="tx1"/>
                </a:solidFill>
              </a:rPr>
              <a:t>    Limitations </a:t>
            </a:r>
          </a:p>
        </p:txBody>
      </p:sp>
      <p:cxnSp>
        <p:nvCxnSpPr>
          <p:cNvPr id="12" name="Straight Connector 11">
            <a:extLst>
              <a:ext uri="{FF2B5EF4-FFF2-40B4-BE49-F238E27FC236}">
                <a16:creationId xmlns:a16="http://schemas.microsoft.com/office/drawing/2014/main" id="{777BED6C-D8F4-0018-846D-818B18488FE5}"/>
              </a:ext>
            </a:extLst>
          </p:cNvPr>
          <p:cNvCxnSpPr/>
          <p:nvPr/>
        </p:nvCxnSpPr>
        <p:spPr>
          <a:xfrm>
            <a:off x="-125525" y="4450405"/>
            <a:ext cx="4678173" cy="0"/>
          </a:xfrm>
          <a:prstGeom prst="line">
            <a:avLst/>
          </a:prstGeom>
          <a:ln w="38100">
            <a:solidFill>
              <a:srgbClr val="0070C0"/>
            </a:solidFill>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DBE45D1A-1AA1-F7B8-4E07-BA634B6B1056}"/>
              </a:ext>
            </a:extLst>
          </p:cNvPr>
          <p:cNvSpPr txBox="1"/>
          <p:nvPr/>
        </p:nvSpPr>
        <p:spPr>
          <a:xfrm>
            <a:off x="153532" y="4762934"/>
            <a:ext cx="5657333" cy="1569660"/>
          </a:xfrm>
          <a:prstGeom prst="rect">
            <a:avLst/>
          </a:prstGeom>
          <a:noFill/>
        </p:spPr>
        <p:txBody>
          <a:bodyPr wrap="square">
            <a:spAutoFit/>
          </a:bodyPr>
          <a:lstStyle/>
          <a:p>
            <a:pPr marL="285750" indent="-285750" algn="l">
              <a:buFont typeface="Arial" panose="020B0604020202020204" pitchFamily="34" charset="0"/>
              <a:buChar char="•"/>
            </a:pPr>
            <a:r>
              <a:rPr lang="en-GB" sz="1600" b="1"/>
              <a:t>Unequal Concentration: </a:t>
            </a:r>
            <a:r>
              <a:rPr lang="en-GB" sz="1600"/>
              <a:t>Less precise light focusing reduces solar panel efficiency.</a:t>
            </a:r>
          </a:p>
          <a:p>
            <a:pPr marL="285750" indent="-285750" algn="l">
              <a:buFont typeface="Arial" panose="020B0604020202020204" pitchFamily="34" charset="0"/>
              <a:buChar char="•"/>
            </a:pPr>
            <a:r>
              <a:rPr lang="en-GB" sz="1600" b="1"/>
              <a:t>Increased Aberrations: </a:t>
            </a:r>
            <a:r>
              <a:rPr lang="en-GB" sz="1600"/>
              <a:t>More blur and distortion, affecting solar energy capture.</a:t>
            </a:r>
          </a:p>
          <a:p>
            <a:pPr marL="285750" indent="-285750" algn="l">
              <a:buFont typeface="Arial" panose="020B0604020202020204" pitchFamily="34" charset="0"/>
              <a:buChar char="•"/>
            </a:pPr>
            <a:r>
              <a:rPr lang="en-GB" sz="1600" b="1"/>
              <a:t>Fixed Design: </a:t>
            </a:r>
            <a:r>
              <a:rPr lang="en-GB" sz="1600"/>
              <a:t>Less adaptable to optimise sunlight capture and panel efficiency.</a:t>
            </a:r>
          </a:p>
        </p:txBody>
      </p:sp>
      <p:sp>
        <p:nvSpPr>
          <p:cNvPr id="16" name="TextBox 15">
            <a:extLst>
              <a:ext uri="{FF2B5EF4-FFF2-40B4-BE49-F238E27FC236}">
                <a16:creationId xmlns:a16="http://schemas.microsoft.com/office/drawing/2014/main" id="{2D6A7669-159F-0B1C-8278-49C8654117BB}"/>
              </a:ext>
            </a:extLst>
          </p:cNvPr>
          <p:cNvSpPr txBox="1"/>
          <p:nvPr/>
        </p:nvSpPr>
        <p:spPr>
          <a:xfrm>
            <a:off x="9291533" y="5602069"/>
            <a:ext cx="2433751" cy="584775"/>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solidFill>
                  <a:schemeClr val="bg1"/>
                </a:solidFill>
                <a:ea typeface="+mn-lt"/>
                <a:cs typeface="+mn-lt"/>
              </a:rPr>
              <a:t>Reflector support structure</a:t>
            </a:r>
          </a:p>
        </p:txBody>
      </p:sp>
      <p:cxnSp>
        <p:nvCxnSpPr>
          <p:cNvPr id="17" name="Straight Arrow Connector 16">
            <a:extLst>
              <a:ext uri="{FF2B5EF4-FFF2-40B4-BE49-F238E27FC236}">
                <a16:creationId xmlns:a16="http://schemas.microsoft.com/office/drawing/2014/main" id="{F4688D1A-C50C-17C6-54D1-7C84DEAE4D73}"/>
              </a:ext>
            </a:extLst>
          </p:cNvPr>
          <p:cNvCxnSpPr>
            <a:cxnSpLocks/>
          </p:cNvCxnSpPr>
          <p:nvPr/>
        </p:nvCxnSpPr>
        <p:spPr>
          <a:xfrm flipV="1">
            <a:off x="6402301" y="1710627"/>
            <a:ext cx="1173205" cy="694798"/>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8360215D-CA84-86A6-A5B5-1D7A0621C638}"/>
              </a:ext>
            </a:extLst>
          </p:cNvPr>
          <p:cNvCxnSpPr>
            <a:cxnSpLocks/>
          </p:cNvCxnSpPr>
          <p:nvPr/>
        </p:nvCxnSpPr>
        <p:spPr>
          <a:xfrm flipH="1" flipV="1">
            <a:off x="8137458" y="5645888"/>
            <a:ext cx="1173060" cy="240345"/>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23" name="Straight Arrow Connector 22">
            <a:extLst>
              <a:ext uri="{FF2B5EF4-FFF2-40B4-BE49-F238E27FC236}">
                <a16:creationId xmlns:a16="http://schemas.microsoft.com/office/drawing/2014/main" id="{68CE9ABD-8A4B-5064-4D30-611574380821}"/>
              </a:ext>
            </a:extLst>
          </p:cNvPr>
          <p:cNvCxnSpPr>
            <a:cxnSpLocks/>
          </p:cNvCxnSpPr>
          <p:nvPr/>
        </p:nvCxnSpPr>
        <p:spPr>
          <a:xfrm flipH="1" flipV="1">
            <a:off x="10967588" y="1233377"/>
            <a:ext cx="494310" cy="824649"/>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sp>
        <p:nvSpPr>
          <p:cNvPr id="24" name="TextBox 23">
            <a:extLst>
              <a:ext uri="{FF2B5EF4-FFF2-40B4-BE49-F238E27FC236}">
                <a16:creationId xmlns:a16="http://schemas.microsoft.com/office/drawing/2014/main" id="{E011A9EE-1C57-9421-0526-F3385DB64338}"/>
              </a:ext>
            </a:extLst>
          </p:cNvPr>
          <p:cNvSpPr txBox="1"/>
          <p:nvPr/>
        </p:nvSpPr>
        <p:spPr>
          <a:xfrm>
            <a:off x="5114562" y="2405425"/>
            <a:ext cx="2575479" cy="338554"/>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600">
                <a:solidFill>
                  <a:schemeClr val="bg1"/>
                </a:solidFill>
                <a:ea typeface="+mn-lt"/>
                <a:cs typeface="+mn-lt"/>
              </a:rPr>
              <a:t>Parabolic Dish Reflector </a:t>
            </a:r>
          </a:p>
        </p:txBody>
      </p:sp>
      <p:sp>
        <p:nvSpPr>
          <p:cNvPr id="25" name="TextBox 24">
            <a:extLst>
              <a:ext uri="{FF2B5EF4-FFF2-40B4-BE49-F238E27FC236}">
                <a16:creationId xmlns:a16="http://schemas.microsoft.com/office/drawing/2014/main" id="{C85A7384-02AD-B8CD-5D34-7643E9198081}"/>
              </a:ext>
            </a:extLst>
          </p:cNvPr>
          <p:cNvSpPr txBox="1"/>
          <p:nvPr/>
        </p:nvSpPr>
        <p:spPr>
          <a:xfrm>
            <a:off x="10527394" y="2126041"/>
            <a:ext cx="2743199" cy="338554"/>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600">
                <a:solidFill>
                  <a:schemeClr val="bg1"/>
                </a:solidFill>
                <a:ea typeface="+mn-lt"/>
                <a:cs typeface="+mn-lt"/>
              </a:rPr>
              <a:t>Receiver ( MJ Cell)</a:t>
            </a:r>
          </a:p>
        </p:txBody>
      </p:sp>
      <p:sp>
        <p:nvSpPr>
          <p:cNvPr id="36" name="TextBox 35">
            <a:extLst>
              <a:ext uri="{FF2B5EF4-FFF2-40B4-BE49-F238E27FC236}">
                <a16:creationId xmlns:a16="http://schemas.microsoft.com/office/drawing/2014/main" id="{A785C8A9-0400-64E7-8D61-5464BC38FEC9}"/>
              </a:ext>
            </a:extLst>
          </p:cNvPr>
          <p:cNvSpPr txBox="1"/>
          <p:nvPr/>
        </p:nvSpPr>
        <p:spPr>
          <a:xfrm>
            <a:off x="10245022" y="4055870"/>
            <a:ext cx="2433751" cy="584775"/>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solidFill>
                  <a:schemeClr val="bg1"/>
                </a:solidFill>
                <a:ea typeface="+mn-lt"/>
                <a:cs typeface="+mn-lt"/>
              </a:rPr>
              <a:t>Solar tracking mechanism</a:t>
            </a:r>
          </a:p>
        </p:txBody>
      </p:sp>
      <p:cxnSp>
        <p:nvCxnSpPr>
          <p:cNvPr id="37" name="Straight Arrow Connector 36">
            <a:extLst>
              <a:ext uri="{FF2B5EF4-FFF2-40B4-BE49-F238E27FC236}">
                <a16:creationId xmlns:a16="http://schemas.microsoft.com/office/drawing/2014/main" id="{1E0FB7ED-FE82-C515-BE36-8EEACB030EC5}"/>
              </a:ext>
            </a:extLst>
          </p:cNvPr>
          <p:cNvCxnSpPr>
            <a:cxnSpLocks/>
          </p:cNvCxnSpPr>
          <p:nvPr/>
        </p:nvCxnSpPr>
        <p:spPr>
          <a:xfrm flipH="1" flipV="1">
            <a:off x="8158666" y="2990200"/>
            <a:ext cx="2086356" cy="1388835"/>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sp>
        <p:nvSpPr>
          <p:cNvPr id="41" name="TextBox 40">
            <a:extLst>
              <a:ext uri="{FF2B5EF4-FFF2-40B4-BE49-F238E27FC236}">
                <a16:creationId xmlns:a16="http://schemas.microsoft.com/office/drawing/2014/main" id="{298F4711-ACDB-2F29-B1F4-9B8B81432AA2}"/>
              </a:ext>
            </a:extLst>
          </p:cNvPr>
          <p:cNvSpPr txBox="1"/>
          <p:nvPr/>
        </p:nvSpPr>
        <p:spPr>
          <a:xfrm>
            <a:off x="9201844" y="4749280"/>
            <a:ext cx="2433751" cy="338554"/>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solidFill>
                  <a:schemeClr val="bg1"/>
                </a:solidFill>
                <a:ea typeface="+mn-lt"/>
                <a:cs typeface="+mn-lt"/>
              </a:rPr>
              <a:t>Internal cooling method</a:t>
            </a:r>
          </a:p>
        </p:txBody>
      </p:sp>
      <p:cxnSp>
        <p:nvCxnSpPr>
          <p:cNvPr id="42" name="Straight Arrow Connector 41">
            <a:extLst>
              <a:ext uri="{FF2B5EF4-FFF2-40B4-BE49-F238E27FC236}">
                <a16:creationId xmlns:a16="http://schemas.microsoft.com/office/drawing/2014/main" id="{8C1EED89-D905-6328-5DF8-F9CDB725FD1A}"/>
              </a:ext>
            </a:extLst>
          </p:cNvPr>
          <p:cNvCxnSpPr>
            <a:cxnSpLocks/>
          </p:cNvCxnSpPr>
          <p:nvPr/>
        </p:nvCxnSpPr>
        <p:spPr>
          <a:xfrm flipH="1" flipV="1">
            <a:off x="8172265" y="4235788"/>
            <a:ext cx="1449570" cy="489551"/>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337959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CB6563-CC91-D0F2-272E-0A250B0CC7CA}"/>
            </a:ext>
          </a:extLst>
        </p:cNvPr>
        <p:cNvGrpSpPr/>
        <p:nvPr/>
      </p:nvGrpSpPr>
      <p:grpSpPr>
        <a:xfrm>
          <a:off x="0" y="0"/>
          <a:ext cx="0" cy="0"/>
          <a:chOff x="0" y="0"/>
          <a:chExt cx="0" cy="0"/>
        </a:xfrm>
      </p:grpSpPr>
      <p:sp>
        <p:nvSpPr>
          <p:cNvPr id="8" name="Wave 7">
            <a:extLst>
              <a:ext uri="{FF2B5EF4-FFF2-40B4-BE49-F238E27FC236}">
                <a16:creationId xmlns:a16="http://schemas.microsoft.com/office/drawing/2014/main" id="{BBF0E1C7-EA3B-C949-88A3-6D55B6D48590}"/>
              </a:ext>
            </a:extLst>
          </p:cNvPr>
          <p:cNvSpPr/>
          <p:nvPr/>
        </p:nvSpPr>
        <p:spPr>
          <a:xfrm rot="5400000" flipV="1">
            <a:off x="6076987" y="-1278687"/>
            <a:ext cx="6997701" cy="9275672"/>
          </a:xfrm>
          <a:prstGeom prst="wave">
            <a:avLst>
              <a:gd name="adj1" fmla="val 6269"/>
              <a:gd name="adj2" fmla="val 0"/>
            </a:avLst>
          </a:prstGeom>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AC594D60-745B-A7DB-B38B-61C39AA4C5EA}"/>
              </a:ext>
            </a:extLst>
          </p:cNvPr>
          <p:cNvSpPr/>
          <p:nvPr/>
        </p:nvSpPr>
        <p:spPr>
          <a:xfrm>
            <a:off x="-95943" y="419755"/>
            <a:ext cx="4917855" cy="472822"/>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EB3B7A4E-DAC2-555F-4F73-DDFA325BC1E9}"/>
              </a:ext>
            </a:extLst>
          </p:cNvPr>
          <p:cNvSpPr txBox="1"/>
          <p:nvPr/>
        </p:nvSpPr>
        <p:spPr>
          <a:xfrm>
            <a:off x="15219" y="38109"/>
            <a:ext cx="4816254" cy="707886"/>
          </a:xfrm>
          <a:prstGeom prst="rect">
            <a:avLst/>
          </a:prstGeom>
          <a:noFill/>
        </p:spPr>
        <p:txBody>
          <a:bodyPr wrap="square" rtlCol="0">
            <a:spAutoFit/>
          </a:bodyPr>
          <a:lstStyle/>
          <a:p>
            <a:r>
              <a:rPr lang="en-GB" sz="4000" b="1">
                <a:effectLst>
                  <a:outerShdw blurRad="38100" dist="38100" dir="2700000" algn="tl">
                    <a:srgbClr val="000000">
                      <a:alpha val="43137"/>
                    </a:srgbClr>
                  </a:outerShdw>
                </a:effectLst>
              </a:rPr>
              <a:t>Final Design </a:t>
            </a:r>
          </a:p>
        </p:txBody>
      </p:sp>
      <p:sp>
        <p:nvSpPr>
          <p:cNvPr id="5" name="Rectangle 4">
            <a:extLst>
              <a:ext uri="{FF2B5EF4-FFF2-40B4-BE49-F238E27FC236}">
                <a16:creationId xmlns:a16="http://schemas.microsoft.com/office/drawing/2014/main" id="{3DF16519-908C-3797-B266-6430CFCDC824}"/>
              </a:ext>
            </a:extLst>
          </p:cNvPr>
          <p:cNvSpPr/>
          <p:nvPr/>
        </p:nvSpPr>
        <p:spPr>
          <a:xfrm>
            <a:off x="-68558" y="3477510"/>
            <a:ext cx="2533650" cy="472822"/>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9B6F4E21-6891-AEE7-C1F4-3DA399ABBE83}"/>
              </a:ext>
            </a:extLst>
          </p:cNvPr>
          <p:cNvSpPr txBox="1"/>
          <p:nvPr/>
        </p:nvSpPr>
        <p:spPr>
          <a:xfrm>
            <a:off x="0" y="3492012"/>
            <a:ext cx="1914604" cy="400110"/>
          </a:xfrm>
          <a:prstGeom prst="rect">
            <a:avLst/>
          </a:prstGeom>
          <a:noFill/>
        </p:spPr>
        <p:txBody>
          <a:bodyPr wrap="square" rtlCol="0">
            <a:spAutoFit/>
          </a:bodyPr>
          <a:lstStyle/>
          <a:p>
            <a:r>
              <a:rPr lang="en-GB" sz="2000" b="1"/>
              <a:t> Justification</a:t>
            </a:r>
            <a:endParaRPr lang="en-GB" b="1"/>
          </a:p>
        </p:txBody>
      </p:sp>
      <p:cxnSp>
        <p:nvCxnSpPr>
          <p:cNvPr id="9" name="Straight Connector 8">
            <a:extLst>
              <a:ext uri="{FF2B5EF4-FFF2-40B4-BE49-F238E27FC236}">
                <a16:creationId xmlns:a16="http://schemas.microsoft.com/office/drawing/2014/main" id="{A091862F-B5CE-0825-8FCE-8DC0A9CD3978}"/>
              </a:ext>
            </a:extLst>
          </p:cNvPr>
          <p:cNvCxnSpPr>
            <a:cxnSpLocks/>
          </p:cNvCxnSpPr>
          <p:nvPr/>
        </p:nvCxnSpPr>
        <p:spPr>
          <a:xfrm>
            <a:off x="-116080" y="4064473"/>
            <a:ext cx="4937992" cy="0"/>
          </a:xfrm>
          <a:prstGeom prst="line">
            <a:avLst/>
          </a:prstGeom>
          <a:ln w="38100">
            <a:solidFill>
              <a:srgbClr val="0070C0"/>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08FFABCB-2385-AE83-39E8-7C90AAF58228}"/>
              </a:ext>
            </a:extLst>
          </p:cNvPr>
          <p:cNvSpPr txBox="1"/>
          <p:nvPr/>
        </p:nvSpPr>
        <p:spPr>
          <a:xfrm>
            <a:off x="2479938" y="610388"/>
            <a:ext cx="2458064" cy="646331"/>
          </a:xfrm>
          <a:prstGeom prst="rect">
            <a:avLst/>
          </a:prstGeom>
          <a:noFill/>
        </p:spPr>
        <p:txBody>
          <a:bodyPr wrap="square" lIns="91440" tIns="45720" rIns="91440" bIns="45720" rtlCol="0" anchor="t">
            <a:spAutoFit/>
          </a:bodyPr>
          <a:lstStyle/>
          <a:p>
            <a:r>
              <a:rPr lang="en-GB" b="1">
                <a:effectLst>
                  <a:outerShdw blurRad="38100" dist="38100" dir="2700000" algn="tl">
                    <a:srgbClr val="000000">
                      <a:alpha val="43137"/>
                    </a:srgbClr>
                  </a:outerShdw>
                </a:effectLst>
              </a:rPr>
              <a:t>Dual reflecting mirror</a:t>
            </a:r>
          </a:p>
          <a:p>
            <a:endParaRPr lang="en-GB" b="1"/>
          </a:p>
        </p:txBody>
      </p:sp>
      <p:pic>
        <p:nvPicPr>
          <p:cNvPr id="4" name="Picture 3" descr="A drawing of a bell&#10;&#10;Description automatically generated">
            <a:extLst>
              <a:ext uri="{FF2B5EF4-FFF2-40B4-BE49-F238E27FC236}">
                <a16:creationId xmlns:a16="http://schemas.microsoft.com/office/drawing/2014/main" id="{04D72C20-BC49-86D4-E606-C3A9A00651B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0638" t="3677" r="7957" b="18511"/>
          <a:stretch/>
        </p:blipFill>
        <p:spPr>
          <a:xfrm>
            <a:off x="5559498" y="197211"/>
            <a:ext cx="2599728" cy="3319796"/>
          </a:xfrm>
          <a:prstGeom prst="rect">
            <a:avLst/>
          </a:prstGeom>
          <a:effectLst>
            <a:outerShdw blurRad="673100" dist="50800" dir="5400000" algn="ctr" rotWithShape="0">
              <a:srgbClr val="000000">
                <a:alpha val="56000"/>
              </a:srgbClr>
            </a:outerShdw>
            <a:softEdge rad="88900"/>
          </a:effectLst>
        </p:spPr>
      </p:pic>
      <p:grpSp>
        <p:nvGrpSpPr>
          <p:cNvPr id="36" name="Group 35">
            <a:extLst>
              <a:ext uri="{FF2B5EF4-FFF2-40B4-BE49-F238E27FC236}">
                <a16:creationId xmlns:a16="http://schemas.microsoft.com/office/drawing/2014/main" id="{0F2C72B5-C62E-7EF1-5A6A-8B1E19EE8C6A}"/>
              </a:ext>
            </a:extLst>
          </p:cNvPr>
          <p:cNvGrpSpPr/>
          <p:nvPr/>
        </p:nvGrpSpPr>
        <p:grpSpPr>
          <a:xfrm>
            <a:off x="6125978" y="5663051"/>
            <a:ext cx="5970210" cy="919783"/>
            <a:chOff x="6307956" y="5659918"/>
            <a:chExt cx="5970210" cy="919783"/>
          </a:xfrm>
        </p:grpSpPr>
        <p:grpSp>
          <p:nvGrpSpPr>
            <p:cNvPr id="21" name="Group 20">
              <a:extLst>
                <a:ext uri="{FF2B5EF4-FFF2-40B4-BE49-F238E27FC236}">
                  <a16:creationId xmlns:a16="http://schemas.microsoft.com/office/drawing/2014/main" id="{F16636E5-3ABE-1F9D-9639-66FCAA257242}"/>
                </a:ext>
              </a:extLst>
            </p:cNvPr>
            <p:cNvGrpSpPr/>
            <p:nvPr/>
          </p:nvGrpSpPr>
          <p:grpSpPr>
            <a:xfrm>
              <a:off x="6307956" y="5659918"/>
              <a:ext cx="5970210" cy="919783"/>
              <a:chOff x="1247898" y="3964575"/>
              <a:chExt cx="7284558" cy="2175792"/>
            </a:xfrm>
            <a:solidFill>
              <a:srgbClr val="156082"/>
            </a:solidFill>
          </p:grpSpPr>
          <p:sp>
            <p:nvSpPr>
              <p:cNvPr id="31" name="Flowchart: Process 30">
                <a:extLst>
                  <a:ext uri="{FF2B5EF4-FFF2-40B4-BE49-F238E27FC236}">
                    <a16:creationId xmlns:a16="http://schemas.microsoft.com/office/drawing/2014/main" id="{C2D2B9D4-EF47-8164-E1D9-8CDD84797981}"/>
                  </a:ext>
                </a:extLst>
              </p:cNvPr>
              <p:cNvSpPr/>
              <p:nvPr/>
            </p:nvSpPr>
            <p:spPr>
              <a:xfrm>
                <a:off x="1861408" y="3964575"/>
                <a:ext cx="6000922" cy="2175792"/>
              </a:xfrm>
              <a:prstGeom prst="flowChartProcess">
                <a:avLst/>
              </a:prstGeom>
              <a:solidFill>
                <a:schemeClr val="bg2">
                  <a:lumMod val="75000"/>
                </a:schemeClr>
              </a:solid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3" name="Flowchart: Process 22">
                <a:extLst>
                  <a:ext uri="{FF2B5EF4-FFF2-40B4-BE49-F238E27FC236}">
                    <a16:creationId xmlns:a16="http://schemas.microsoft.com/office/drawing/2014/main" id="{811E8ADA-AA48-7618-9A41-49DF8ADC7620}"/>
                  </a:ext>
                </a:extLst>
              </p:cNvPr>
              <p:cNvSpPr/>
              <p:nvPr/>
            </p:nvSpPr>
            <p:spPr>
              <a:xfrm>
                <a:off x="1247898" y="4643369"/>
                <a:ext cx="1580444" cy="959555"/>
              </a:xfrm>
              <a:prstGeom prst="flowChartProcess">
                <a:avLst/>
              </a:prstGeom>
              <a:solidFill>
                <a:srgbClr val="0070C0"/>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t>Solar Rays</a:t>
                </a:r>
              </a:p>
            </p:txBody>
          </p:sp>
          <p:sp>
            <p:nvSpPr>
              <p:cNvPr id="24" name="Flowchart: Process 23">
                <a:extLst>
                  <a:ext uri="{FF2B5EF4-FFF2-40B4-BE49-F238E27FC236}">
                    <a16:creationId xmlns:a16="http://schemas.microsoft.com/office/drawing/2014/main" id="{9D022E4B-B25A-5B9C-CD92-4718F8D6E333}"/>
                  </a:ext>
                </a:extLst>
              </p:cNvPr>
              <p:cNvSpPr/>
              <p:nvPr/>
            </p:nvSpPr>
            <p:spPr>
              <a:xfrm>
                <a:off x="4071649" y="4134575"/>
                <a:ext cx="1580444" cy="959552"/>
              </a:xfrm>
              <a:prstGeom prst="flowChartProcess">
                <a:avLst/>
              </a:prstGeom>
              <a:solidFill>
                <a:srgbClr val="0070C0"/>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400"/>
                  <a:t>Parabolic Dish</a:t>
                </a:r>
              </a:p>
            </p:txBody>
          </p:sp>
          <p:sp>
            <p:nvSpPr>
              <p:cNvPr id="25" name="Flowchart: Process 24">
                <a:extLst>
                  <a:ext uri="{FF2B5EF4-FFF2-40B4-BE49-F238E27FC236}">
                    <a16:creationId xmlns:a16="http://schemas.microsoft.com/office/drawing/2014/main" id="{505DBAA4-7678-AD34-4926-A0C0151A1F9D}"/>
                  </a:ext>
                </a:extLst>
              </p:cNvPr>
              <p:cNvSpPr/>
              <p:nvPr/>
            </p:nvSpPr>
            <p:spPr>
              <a:xfrm>
                <a:off x="6952012" y="4613270"/>
                <a:ext cx="1580444" cy="959553"/>
              </a:xfrm>
              <a:prstGeom prst="flowChartProcess">
                <a:avLst/>
              </a:prstGeom>
              <a:solidFill>
                <a:srgbClr val="0070C0"/>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400"/>
                  <a:t>Secondary Mirror</a:t>
                </a:r>
              </a:p>
            </p:txBody>
          </p:sp>
          <p:cxnSp>
            <p:nvCxnSpPr>
              <p:cNvPr id="27" name="Straight Arrow Connector 26">
                <a:extLst>
                  <a:ext uri="{FF2B5EF4-FFF2-40B4-BE49-F238E27FC236}">
                    <a16:creationId xmlns:a16="http://schemas.microsoft.com/office/drawing/2014/main" id="{67178BA2-E4B9-21A2-07FB-0577B5117163}"/>
                  </a:ext>
                </a:extLst>
              </p:cNvPr>
              <p:cNvCxnSpPr>
                <a:cxnSpLocks/>
                <a:stCxn id="23" idx="3"/>
                <a:endCxn id="24" idx="1"/>
              </p:cNvCxnSpPr>
              <p:nvPr/>
            </p:nvCxnSpPr>
            <p:spPr>
              <a:xfrm flipV="1">
                <a:off x="2828342" y="4614351"/>
                <a:ext cx="1243307" cy="508797"/>
              </a:xfrm>
              <a:prstGeom prst="straightConnector1">
                <a:avLst/>
              </a:prstGeom>
              <a:grpFill/>
              <a:ln w="5715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28" name="Straight Arrow Connector 27">
                <a:extLst>
                  <a:ext uri="{FF2B5EF4-FFF2-40B4-BE49-F238E27FC236}">
                    <a16:creationId xmlns:a16="http://schemas.microsoft.com/office/drawing/2014/main" id="{AA4AD216-96D3-DBB5-005F-7BFF14CAE87A}"/>
                  </a:ext>
                </a:extLst>
              </p:cNvPr>
              <p:cNvCxnSpPr>
                <a:cxnSpLocks/>
                <a:stCxn id="24" idx="3"/>
                <a:endCxn id="25" idx="1"/>
              </p:cNvCxnSpPr>
              <p:nvPr/>
            </p:nvCxnSpPr>
            <p:spPr>
              <a:xfrm>
                <a:off x="5652093" y="4614351"/>
                <a:ext cx="1299920" cy="478695"/>
              </a:xfrm>
              <a:prstGeom prst="straightConnector1">
                <a:avLst/>
              </a:prstGeom>
              <a:grpFill/>
              <a:ln w="57150">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30" name="Flowchart: Process 29">
                <a:extLst>
                  <a:ext uri="{FF2B5EF4-FFF2-40B4-BE49-F238E27FC236}">
                    <a16:creationId xmlns:a16="http://schemas.microsoft.com/office/drawing/2014/main" id="{CF5EFEB9-D0A9-E02C-78C4-431883F8A391}"/>
                  </a:ext>
                </a:extLst>
              </p:cNvPr>
              <p:cNvSpPr/>
              <p:nvPr/>
            </p:nvSpPr>
            <p:spPr>
              <a:xfrm>
                <a:off x="4083476" y="5300810"/>
                <a:ext cx="1580444" cy="711297"/>
              </a:xfrm>
              <a:prstGeom prst="flowChartProcess">
                <a:avLst/>
              </a:prstGeom>
              <a:solidFill>
                <a:srgbClr val="0070C0"/>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600"/>
                  <a:t>MJ Cells</a:t>
                </a:r>
              </a:p>
            </p:txBody>
          </p:sp>
        </p:grpSp>
        <p:cxnSp>
          <p:nvCxnSpPr>
            <p:cNvPr id="32" name="Straight Arrow Connector 31">
              <a:extLst>
                <a:ext uri="{FF2B5EF4-FFF2-40B4-BE49-F238E27FC236}">
                  <a16:creationId xmlns:a16="http://schemas.microsoft.com/office/drawing/2014/main" id="{11884DD6-9EB2-F736-D090-E4DF16796B87}"/>
                </a:ext>
              </a:extLst>
            </p:cNvPr>
            <p:cNvCxnSpPr>
              <a:cxnSpLocks/>
              <a:endCxn id="25" idx="1"/>
            </p:cNvCxnSpPr>
            <p:nvPr/>
          </p:nvCxnSpPr>
          <p:spPr>
            <a:xfrm flipV="1">
              <a:off x="9908579" y="6136962"/>
              <a:ext cx="1074301" cy="197389"/>
            </a:xfrm>
            <a:prstGeom prst="straightConnector1">
              <a:avLst/>
            </a:prstGeom>
            <a:solidFill>
              <a:srgbClr val="156082"/>
            </a:solidFill>
            <a:ln w="57150">
              <a:solidFill>
                <a:schemeClr val="tx1"/>
              </a:solidFill>
              <a:headEnd type="stealth"/>
              <a:tailEnd type="none"/>
            </a:ln>
          </p:spPr>
          <p:style>
            <a:lnRef idx="1">
              <a:schemeClr val="dk1"/>
            </a:lnRef>
            <a:fillRef idx="0">
              <a:schemeClr val="dk1"/>
            </a:fillRef>
            <a:effectRef idx="0">
              <a:schemeClr val="dk1"/>
            </a:effectRef>
            <a:fontRef idx="minor">
              <a:schemeClr val="tx1"/>
            </a:fontRef>
          </p:style>
        </p:cxnSp>
        <p:cxnSp>
          <p:nvCxnSpPr>
            <p:cNvPr id="34" name="Straight Arrow Connector 33">
              <a:extLst>
                <a:ext uri="{FF2B5EF4-FFF2-40B4-BE49-F238E27FC236}">
                  <a16:creationId xmlns:a16="http://schemas.microsoft.com/office/drawing/2014/main" id="{994856AC-81D0-79D7-1C67-9D2F39DBEC6E}"/>
                </a:ext>
              </a:extLst>
            </p:cNvPr>
            <p:cNvCxnSpPr>
              <a:cxnSpLocks/>
            </p:cNvCxnSpPr>
            <p:nvPr/>
          </p:nvCxnSpPr>
          <p:spPr>
            <a:xfrm>
              <a:off x="7628162" y="6149686"/>
              <a:ext cx="1003750" cy="225450"/>
            </a:xfrm>
            <a:prstGeom prst="straightConnector1">
              <a:avLst/>
            </a:prstGeom>
            <a:solidFill>
              <a:srgbClr val="156082"/>
            </a:solidFill>
            <a:ln w="57150">
              <a:solidFill>
                <a:schemeClr val="tx1"/>
              </a:solidFill>
              <a:tailEnd type="triangle"/>
            </a:ln>
          </p:spPr>
          <p:style>
            <a:lnRef idx="1">
              <a:schemeClr val="dk1"/>
            </a:lnRef>
            <a:fillRef idx="0">
              <a:schemeClr val="dk1"/>
            </a:fillRef>
            <a:effectRef idx="0">
              <a:schemeClr val="dk1"/>
            </a:effectRef>
            <a:fontRef idx="minor">
              <a:schemeClr val="tx1"/>
            </a:fontRef>
          </p:style>
        </p:cxnSp>
      </p:grpSp>
      <mc:AlternateContent xmlns:mc="http://schemas.openxmlformats.org/markup-compatibility/2006" xmlns:p14="http://schemas.microsoft.com/office/powerpoint/2010/main">
        <mc:Choice Requires="p14">
          <p:contentPart p14:bwMode="auto" r:id="rId5">
            <p14:nvContentPartPr>
              <p14:cNvPr id="51" name="Ink 50">
                <a:extLst>
                  <a:ext uri="{FF2B5EF4-FFF2-40B4-BE49-F238E27FC236}">
                    <a16:creationId xmlns:a16="http://schemas.microsoft.com/office/drawing/2014/main" id="{019FFD7C-2EE1-5973-5A3B-300A3EDE98E1}"/>
                  </a:ext>
                </a:extLst>
              </p14:cNvPr>
              <p14:cNvContentPartPr/>
              <p14:nvPr/>
            </p14:nvContentPartPr>
            <p14:xfrm>
              <a:off x="8137140" y="5310720"/>
              <a:ext cx="360" cy="360"/>
            </p14:xfrm>
          </p:contentPart>
        </mc:Choice>
        <mc:Fallback xmlns="">
          <p:pic>
            <p:nvPicPr>
              <p:cNvPr id="51" name="Ink 50">
                <a:extLst>
                  <a:ext uri="{FF2B5EF4-FFF2-40B4-BE49-F238E27FC236}">
                    <a16:creationId xmlns:a16="http://schemas.microsoft.com/office/drawing/2014/main" id="{019FFD7C-2EE1-5973-5A3B-300A3EDE98E1}"/>
                  </a:ext>
                </a:extLst>
              </p:cNvPr>
              <p:cNvPicPr/>
              <p:nvPr/>
            </p:nvPicPr>
            <p:blipFill>
              <a:blip r:embed="rId6"/>
              <a:stretch>
                <a:fillRect/>
              </a:stretch>
            </p:blipFill>
            <p:spPr>
              <a:xfrm>
                <a:off x="8131020" y="530460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72" name="Ink 71">
                <a:extLst>
                  <a:ext uri="{FF2B5EF4-FFF2-40B4-BE49-F238E27FC236}">
                    <a16:creationId xmlns:a16="http://schemas.microsoft.com/office/drawing/2014/main" id="{A5B022C9-5B0D-1C52-924E-41291134C1FD}"/>
                  </a:ext>
                </a:extLst>
              </p14:cNvPr>
              <p14:cNvContentPartPr/>
              <p14:nvPr/>
            </p14:nvContentPartPr>
            <p14:xfrm>
              <a:off x="8115666" y="4293533"/>
              <a:ext cx="43560" cy="22680"/>
            </p14:xfrm>
          </p:contentPart>
        </mc:Choice>
        <mc:Fallback xmlns="">
          <p:pic>
            <p:nvPicPr>
              <p:cNvPr id="72" name="Ink 71">
                <a:extLst>
                  <a:ext uri="{FF2B5EF4-FFF2-40B4-BE49-F238E27FC236}">
                    <a16:creationId xmlns:a16="http://schemas.microsoft.com/office/drawing/2014/main" id="{A5B022C9-5B0D-1C52-924E-41291134C1FD}"/>
                  </a:ext>
                </a:extLst>
              </p:cNvPr>
              <p:cNvPicPr/>
              <p:nvPr/>
            </p:nvPicPr>
            <p:blipFill>
              <a:blip r:embed="rId8"/>
              <a:stretch>
                <a:fillRect/>
              </a:stretch>
            </p:blipFill>
            <p:spPr>
              <a:xfrm>
                <a:off x="8097666" y="4275533"/>
                <a:ext cx="79200" cy="58320"/>
              </a:xfrm>
              <a:prstGeom prst="rect">
                <a:avLst/>
              </a:prstGeom>
            </p:spPr>
          </p:pic>
        </mc:Fallback>
      </mc:AlternateContent>
      <p:grpSp>
        <p:nvGrpSpPr>
          <p:cNvPr id="33" name="Group 32">
            <a:extLst>
              <a:ext uri="{FF2B5EF4-FFF2-40B4-BE49-F238E27FC236}">
                <a16:creationId xmlns:a16="http://schemas.microsoft.com/office/drawing/2014/main" id="{ECB69484-6AAE-D25C-5122-8EEAA961AC74}"/>
              </a:ext>
            </a:extLst>
          </p:cNvPr>
          <p:cNvGrpSpPr/>
          <p:nvPr/>
        </p:nvGrpSpPr>
        <p:grpSpPr>
          <a:xfrm>
            <a:off x="7408811" y="3718350"/>
            <a:ext cx="4334052" cy="1408057"/>
            <a:chOff x="7233808" y="3938411"/>
            <a:chExt cx="4334052" cy="1408057"/>
          </a:xfrm>
        </p:grpSpPr>
        <p:pic>
          <p:nvPicPr>
            <p:cNvPr id="38" name="Picture 37">
              <a:extLst>
                <a:ext uri="{FF2B5EF4-FFF2-40B4-BE49-F238E27FC236}">
                  <a16:creationId xmlns:a16="http://schemas.microsoft.com/office/drawing/2014/main" id="{0A0D546D-CA14-F372-6BA4-278BA2D68876}"/>
                </a:ext>
              </a:extLst>
            </p:cNvPr>
            <p:cNvPicPr>
              <a:picLocks noChangeAspect="1"/>
            </p:cNvPicPr>
            <p:nvPr/>
          </p:nvPicPr>
          <p:blipFill rotWithShape="1">
            <a:blip r:embed="rId9"/>
            <a:srcRect l="19736" t="1264" r="27447" b="38406"/>
            <a:stretch/>
          </p:blipFill>
          <p:spPr>
            <a:xfrm rot="16200000">
              <a:off x="8696805" y="2475414"/>
              <a:ext cx="1408057" cy="4334052"/>
            </a:xfrm>
            <a:prstGeom prst="rect">
              <a:avLst/>
            </a:prstGeom>
            <a:effectLst>
              <a:outerShdw blurRad="685800" dist="50800" dir="5400000" algn="ctr" rotWithShape="0">
                <a:srgbClr val="000000">
                  <a:alpha val="71000"/>
                </a:srgbClr>
              </a:outerShdw>
              <a:softEdge rad="50800"/>
            </a:effectLst>
          </p:spPr>
        </p:pic>
        <p:grpSp>
          <p:nvGrpSpPr>
            <p:cNvPr id="58" name="Group 57">
              <a:extLst>
                <a:ext uri="{FF2B5EF4-FFF2-40B4-BE49-F238E27FC236}">
                  <a16:creationId xmlns:a16="http://schemas.microsoft.com/office/drawing/2014/main" id="{307893C4-0ECB-9601-BD35-420DAEF2A570}"/>
                </a:ext>
              </a:extLst>
            </p:cNvPr>
            <p:cNvGrpSpPr/>
            <p:nvPr/>
          </p:nvGrpSpPr>
          <p:grpSpPr>
            <a:xfrm>
              <a:off x="8413980" y="5087160"/>
              <a:ext cx="257400" cy="204840"/>
              <a:chOff x="8413980" y="5087160"/>
              <a:chExt cx="257400" cy="204840"/>
            </a:xfrm>
          </p:grpSpPr>
          <mc:AlternateContent xmlns:mc="http://schemas.openxmlformats.org/markup-compatibility/2006" xmlns:p14="http://schemas.microsoft.com/office/powerpoint/2010/main">
            <mc:Choice Requires="p14">
              <p:contentPart p14:bwMode="auto" r:id="rId10">
                <p14:nvContentPartPr>
                  <p14:cNvPr id="55" name="Ink 54">
                    <a:extLst>
                      <a:ext uri="{FF2B5EF4-FFF2-40B4-BE49-F238E27FC236}">
                        <a16:creationId xmlns:a16="http://schemas.microsoft.com/office/drawing/2014/main" id="{2D5B1626-C7BB-46EE-43AE-554FFE3BFC0C}"/>
                      </a:ext>
                    </a:extLst>
                  </p14:cNvPr>
                  <p14:cNvContentPartPr/>
                  <p14:nvPr/>
                </p14:nvContentPartPr>
                <p14:xfrm>
                  <a:off x="8523780" y="5113800"/>
                  <a:ext cx="11520" cy="112320"/>
                </p14:xfrm>
              </p:contentPart>
            </mc:Choice>
            <mc:Fallback xmlns="">
              <p:pic>
                <p:nvPicPr>
                  <p:cNvPr id="55" name="Ink 54">
                    <a:extLst>
                      <a:ext uri="{FF2B5EF4-FFF2-40B4-BE49-F238E27FC236}">
                        <a16:creationId xmlns:a16="http://schemas.microsoft.com/office/drawing/2014/main" id="{2D5B1626-C7BB-46EE-43AE-554FFE3BFC0C}"/>
                      </a:ext>
                    </a:extLst>
                  </p:cNvPr>
                  <p:cNvPicPr/>
                  <p:nvPr/>
                </p:nvPicPr>
                <p:blipFill>
                  <a:blip r:embed="rId11"/>
                  <a:stretch>
                    <a:fillRect/>
                  </a:stretch>
                </p:blipFill>
                <p:spPr>
                  <a:xfrm>
                    <a:off x="8505780" y="5095800"/>
                    <a:ext cx="47160" cy="14796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56" name="Ink 55">
                    <a:extLst>
                      <a:ext uri="{FF2B5EF4-FFF2-40B4-BE49-F238E27FC236}">
                        <a16:creationId xmlns:a16="http://schemas.microsoft.com/office/drawing/2014/main" id="{A8135B8A-E3D1-750A-BBA1-08476D989CB9}"/>
                      </a:ext>
                    </a:extLst>
                  </p14:cNvPr>
                  <p14:cNvContentPartPr/>
                  <p14:nvPr/>
                </p14:nvContentPartPr>
                <p14:xfrm>
                  <a:off x="8413980" y="5090400"/>
                  <a:ext cx="71640" cy="201600"/>
                </p14:xfrm>
              </p:contentPart>
            </mc:Choice>
            <mc:Fallback xmlns="">
              <p:pic>
                <p:nvPicPr>
                  <p:cNvPr id="56" name="Ink 55">
                    <a:extLst>
                      <a:ext uri="{FF2B5EF4-FFF2-40B4-BE49-F238E27FC236}">
                        <a16:creationId xmlns:a16="http://schemas.microsoft.com/office/drawing/2014/main" id="{A8135B8A-E3D1-750A-BBA1-08476D989CB9}"/>
                      </a:ext>
                    </a:extLst>
                  </p:cNvPr>
                  <p:cNvPicPr/>
                  <p:nvPr/>
                </p:nvPicPr>
                <p:blipFill>
                  <a:blip r:embed="rId13"/>
                  <a:stretch>
                    <a:fillRect/>
                  </a:stretch>
                </p:blipFill>
                <p:spPr>
                  <a:xfrm>
                    <a:off x="8395980" y="5072400"/>
                    <a:ext cx="107280" cy="23724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57" name="Ink 56">
                    <a:extLst>
                      <a:ext uri="{FF2B5EF4-FFF2-40B4-BE49-F238E27FC236}">
                        <a16:creationId xmlns:a16="http://schemas.microsoft.com/office/drawing/2014/main" id="{BCB4F7D2-2044-2E07-9946-FFF95F5B0B9B}"/>
                      </a:ext>
                    </a:extLst>
                  </p14:cNvPr>
                  <p14:cNvContentPartPr/>
                  <p14:nvPr/>
                </p14:nvContentPartPr>
                <p14:xfrm>
                  <a:off x="8590380" y="5087160"/>
                  <a:ext cx="81000" cy="174240"/>
                </p14:xfrm>
              </p:contentPart>
            </mc:Choice>
            <mc:Fallback xmlns="">
              <p:pic>
                <p:nvPicPr>
                  <p:cNvPr id="57" name="Ink 56">
                    <a:extLst>
                      <a:ext uri="{FF2B5EF4-FFF2-40B4-BE49-F238E27FC236}">
                        <a16:creationId xmlns:a16="http://schemas.microsoft.com/office/drawing/2014/main" id="{BCB4F7D2-2044-2E07-9946-FFF95F5B0B9B}"/>
                      </a:ext>
                    </a:extLst>
                  </p:cNvPr>
                  <p:cNvPicPr/>
                  <p:nvPr/>
                </p:nvPicPr>
                <p:blipFill>
                  <a:blip r:embed="rId15"/>
                  <a:stretch>
                    <a:fillRect/>
                  </a:stretch>
                </p:blipFill>
                <p:spPr>
                  <a:xfrm>
                    <a:off x="8572380" y="5069160"/>
                    <a:ext cx="116640" cy="209880"/>
                  </a:xfrm>
                  <a:prstGeom prst="rect">
                    <a:avLst/>
                  </a:prstGeom>
                </p:spPr>
              </p:pic>
            </mc:Fallback>
          </mc:AlternateContent>
        </p:grpSp>
        <p:grpSp>
          <p:nvGrpSpPr>
            <p:cNvPr id="63" name="Group 62">
              <a:extLst>
                <a:ext uri="{FF2B5EF4-FFF2-40B4-BE49-F238E27FC236}">
                  <a16:creationId xmlns:a16="http://schemas.microsoft.com/office/drawing/2014/main" id="{6ADC9009-E99F-EF8B-AF5D-C2C4F6C2B8EE}"/>
                </a:ext>
              </a:extLst>
            </p:cNvPr>
            <p:cNvGrpSpPr/>
            <p:nvPr/>
          </p:nvGrpSpPr>
          <p:grpSpPr>
            <a:xfrm>
              <a:off x="9686940" y="5060880"/>
              <a:ext cx="279360" cy="242640"/>
              <a:chOff x="9686940" y="5060880"/>
              <a:chExt cx="279360" cy="242640"/>
            </a:xfrm>
          </p:grpSpPr>
          <mc:AlternateContent xmlns:mc="http://schemas.openxmlformats.org/markup-compatibility/2006" xmlns:p14="http://schemas.microsoft.com/office/powerpoint/2010/main">
            <mc:Choice Requires="p14">
              <p:contentPart p14:bwMode="auto" r:id="rId16">
                <p14:nvContentPartPr>
                  <p14:cNvPr id="59" name="Ink 58">
                    <a:extLst>
                      <a:ext uri="{FF2B5EF4-FFF2-40B4-BE49-F238E27FC236}">
                        <a16:creationId xmlns:a16="http://schemas.microsoft.com/office/drawing/2014/main" id="{EB1B464A-9A96-6F75-1223-D64B5AB60B71}"/>
                      </a:ext>
                    </a:extLst>
                  </p14:cNvPr>
                  <p14:cNvContentPartPr/>
                  <p14:nvPr/>
                </p14:nvContentPartPr>
                <p14:xfrm>
                  <a:off x="9797460" y="5128560"/>
                  <a:ext cx="10800" cy="90360"/>
                </p14:xfrm>
              </p:contentPart>
            </mc:Choice>
            <mc:Fallback xmlns="">
              <p:pic>
                <p:nvPicPr>
                  <p:cNvPr id="59" name="Ink 58">
                    <a:extLst>
                      <a:ext uri="{FF2B5EF4-FFF2-40B4-BE49-F238E27FC236}">
                        <a16:creationId xmlns:a16="http://schemas.microsoft.com/office/drawing/2014/main" id="{EB1B464A-9A96-6F75-1223-D64B5AB60B71}"/>
                      </a:ext>
                    </a:extLst>
                  </p:cNvPr>
                  <p:cNvPicPr/>
                  <p:nvPr/>
                </p:nvPicPr>
                <p:blipFill>
                  <a:blip r:embed="rId17"/>
                  <a:stretch>
                    <a:fillRect/>
                  </a:stretch>
                </p:blipFill>
                <p:spPr>
                  <a:xfrm>
                    <a:off x="9778839" y="5110488"/>
                    <a:ext cx="47669" cy="126143"/>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60" name="Ink 59">
                    <a:extLst>
                      <a:ext uri="{FF2B5EF4-FFF2-40B4-BE49-F238E27FC236}">
                        <a16:creationId xmlns:a16="http://schemas.microsoft.com/office/drawing/2014/main" id="{F25E4307-F497-31B2-BBF3-D99B0AB3F3E4}"/>
                      </a:ext>
                    </a:extLst>
                  </p14:cNvPr>
                  <p14:cNvContentPartPr/>
                  <p14:nvPr/>
                </p14:nvContentPartPr>
                <p14:xfrm>
                  <a:off x="9875940" y="5115240"/>
                  <a:ext cx="8640" cy="115200"/>
                </p14:xfrm>
              </p:contentPart>
            </mc:Choice>
            <mc:Fallback xmlns="">
              <p:pic>
                <p:nvPicPr>
                  <p:cNvPr id="60" name="Ink 59">
                    <a:extLst>
                      <a:ext uri="{FF2B5EF4-FFF2-40B4-BE49-F238E27FC236}">
                        <a16:creationId xmlns:a16="http://schemas.microsoft.com/office/drawing/2014/main" id="{F25E4307-F497-31B2-BBF3-D99B0AB3F3E4}"/>
                      </a:ext>
                    </a:extLst>
                  </p:cNvPr>
                  <p:cNvPicPr/>
                  <p:nvPr/>
                </p:nvPicPr>
                <p:blipFill>
                  <a:blip r:embed="rId19"/>
                  <a:stretch>
                    <a:fillRect/>
                  </a:stretch>
                </p:blipFill>
                <p:spPr>
                  <a:xfrm>
                    <a:off x="9858660" y="5097240"/>
                    <a:ext cx="42854" cy="15084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61" name="Ink 60">
                    <a:extLst>
                      <a:ext uri="{FF2B5EF4-FFF2-40B4-BE49-F238E27FC236}">
                        <a16:creationId xmlns:a16="http://schemas.microsoft.com/office/drawing/2014/main" id="{1A4411D5-4F7E-C09E-987B-5EF919A97B5F}"/>
                      </a:ext>
                    </a:extLst>
                  </p14:cNvPr>
                  <p14:cNvContentPartPr/>
                  <p14:nvPr/>
                </p14:nvContentPartPr>
                <p14:xfrm>
                  <a:off x="9686940" y="5070600"/>
                  <a:ext cx="63000" cy="232920"/>
                </p14:xfrm>
              </p:contentPart>
            </mc:Choice>
            <mc:Fallback xmlns="">
              <p:pic>
                <p:nvPicPr>
                  <p:cNvPr id="61" name="Ink 60">
                    <a:extLst>
                      <a:ext uri="{FF2B5EF4-FFF2-40B4-BE49-F238E27FC236}">
                        <a16:creationId xmlns:a16="http://schemas.microsoft.com/office/drawing/2014/main" id="{1A4411D5-4F7E-C09E-987B-5EF919A97B5F}"/>
                      </a:ext>
                    </a:extLst>
                  </p:cNvPr>
                  <p:cNvPicPr/>
                  <p:nvPr/>
                </p:nvPicPr>
                <p:blipFill>
                  <a:blip r:embed="rId21"/>
                  <a:stretch>
                    <a:fillRect/>
                  </a:stretch>
                </p:blipFill>
                <p:spPr>
                  <a:xfrm>
                    <a:off x="9668940" y="5052600"/>
                    <a:ext cx="98640" cy="26856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62" name="Ink 61">
                    <a:extLst>
                      <a:ext uri="{FF2B5EF4-FFF2-40B4-BE49-F238E27FC236}">
                        <a16:creationId xmlns:a16="http://schemas.microsoft.com/office/drawing/2014/main" id="{DB5C3102-C6A7-C9D0-109B-E65E6DDCE5C2}"/>
                      </a:ext>
                    </a:extLst>
                  </p14:cNvPr>
                  <p14:cNvContentPartPr/>
                  <p14:nvPr/>
                </p14:nvContentPartPr>
                <p14:xfrm>
                  <a:off x="9891420" y="5060880"/>
                  <a:ext cx="74880" cy="225360"/>
                </p14:xfrm>
              </p:contentPart>
            </mc:Choice>
            <mc:Fallback xmlns="">
              <p:pic>
                <p:nvPicPr>
                  <p:cNvPr id="62" name="Ink 61">
                    <a:extLst>
                      <a:ext uri="{FF2B5EF4-FFF2-40B4-BE49-F238E27FC236}">
                        <a16:creationId xmlns:a16="http://schemas.microsoft.com/office/drawing/2014/main" id="{DB5C3102-C6A7-C9D0-109B-E65E6DDCE5C2}"/>
                      </a:ext>
                    </a:extLst>
                  </p:cNvPr>
                  <p:cNvPicPr/>
                  <p:nvPr/>
                </p:nvPicPr>
                <p:blipFill>
                  <a:blip r:embed="rId23"/>
                  <a:stretch>
                    <a:fillRect/>
                  </a:stretch>
                </p:blipFill>
                <p:spPr>
                  <a:xfrm>
                    <a:off x="9873420" y="5042851"/>
                    <a:ext cx="110520" cy="261057"/>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4">
              <p14:nvContentPartPr>
                <p14:cNvPr id="70" name="Ink 69">
                  <a:extLst>
                    <a:ext uri="{FF2B5EF4-FFF2-40B4-BE49-F238E27FC236}">
                      <a16:creationId xmlns:a16="http://schemas.microsoft.com/office/drawing/2014/main" id="{35B16DC4-4C3A-FC57-C0A6-5E03E34A01AA}"/>
                    </a:ext>
                  </a:extLst>
                </p14:cNvPr>
                <p14:cNvContentPartPr/>
                <p14:nvPr/>
              </p14:nvContentPartPr>
              <p14:xfrm>
                <a:off x="8193002" y="4891942"/>
                <a:ext cx="109440" cy="118080"/>
              </p14:xfrm>
            </p:contentPart>
          </mc:Choice>
          <mc:Fallback xmlns="">
            <p:pic>
              <p:nvPicPr>
                <p:cNvPr id="70" name="Ink 69">
                  <a:extLst>
                    <a:ext uri="{FF2B5EF4-FFF2-40B4-BE49-F238E27FC236}">
                      <a16:creationId xmlns:a16="http://schemas.microsoft.com/office/drawing/2014/main" id="{35B16DC4-4C3A-FC57-C0A6-5E03E34A01AA}"/>
                    </a:ext>
                  </a:extLst>
                </p:cNvPr>
                <p:cNvPicPr/>
                <p:nvPr/>
              </p:nvPicPr>
              <p:blipFill>
                <a:blip r:embed="rId25"/>
                <a:stretch>
                  <a:fillRect/>
                </a:stretch>
              </p:blipFill>
              <p:spPr>
                <a:xfrm>
                  <a:off x="8174943" y="4873942"/>
                  <a:ext cx="145198" cy="15372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71" name="Ink 70">
                  <a:extLst>
                    <a:ext uri="{FF2B5EF4-FFF2-40B4-BE49-F238E27FC236}">
                      <a16:creationId xmlns:a16="http://schemas.microsoft.com/office/drawing/2014/main" id="{FFEDF191-A482-C1EC-DACD-E2B1F4A86E1D}"/>
                    </a:ext>
                  </a:extLst>
                </p14:cNvPr>
                <p14:cNvContentPartPr/>
                <p14:nvPr/>
              </p14:nvContentPartPr>
              <p14:xfrm>
                <a:off x="8137922" y="4308382"/>
                <a:ext cx="70560" cy="119520"/>
              </p14:xfrm>
            </p:contentPart>
          </mc:Choice>
          <mc:Fallback xmlns="">
            <p:pic>
              <p:nvPicPr>
                <p:cNvPr id="71" name="Ink 70">
                  <a:extLst>
                    <a:ext uri="{FF2B5EF4-FFF2-40B4-BE49-F238E27FC236}">
                      <a16:creationId xmlns:a16="http://schemas.microsoft.com/office/drawing/2014/main" id="{FFEDF191-A482-C1EC-DACD-E2B1F4A86E1D}"/>
                    </a:ext>
                  </a:extLst>
                </p:cNvPr>
                <p:cNvPicPr/>
                <p:nvPr/>
              </p:nvPicPr>
              <p:blipFill>
                <a:blip r:embed="rId27"/>
                <a:stretch>
                  <a:fillRect/>
                </a:stretch>
              </p:blipFill>
              <p:spPr>
                <a:xfrm>
                  <a:off x="8119922" y="4290382"/>
                  <a:ext cx="106200" cy="15516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73" name="Ink 72">
                  <a:extLst>
                    <a:ext uri="{FF2B5EF4-FFF2-40B4-BE49-F238E27FC236}">
                      <a16:creationId xmlns:a16="http://schemas.microsoft.com/office/drawing/2014/main" id="{37F675F5-7BF7-BE57-61F3-F9FC44FAD787}"/>
                    </a:ext>
                  </a:extLst>
                </p14:cNvPr>
                <p14:cNvContentPartPr/>
                <p14:nvPr/>
              </p14:nvContentPartPr>
              <p14:xfrm>
                <a:off x="8797866" y="4320533"/>
                <a:ext cx="47160" cy="70920"/>
              </p14:xfrm>
            </p:contentPart>
          </mc:Choice>
          <mc:Fallback xmlns="">
            <p:pic>
              <p:nvPicPr>
                <p:cNvPr id="73" name="Ink 72">
                  <a:extLst>
                    <a:ext uri="{FF2B5EF4-FFF2-40B4-BE49-F238E27FC236}">
                      <a16:creationId xmlns:a16="http://schemas.microsoft.com/office/drawing/2014/main" id="{37F675F5-7BF7-BE57-61F3-F9FC44FAD787}"/>
                    </a:ext>
                  </a:extLst>
                </p:cNvPr>
                <p:cNvPicPr/>
                <p:nvPr/>
              </p:nvPicPr>
              <p:blipFill>
                <a:blip r:embed="rId29"/>
                <a:stretch>
                  <a:fillRect/>
                </a:stretch>
              </p:blipFill>
              <p:spPr>
                <a:xfrm>
                  <a:off x="8780002" y="4302441"/>
                  <a:ext cx="82530" cy="106742"/>
                </a:xfrm>
                <a:prstGeom prst="rect">
                  <a:avLst/>
                </a:prstGeom>
              </p:spPr>
            </p:pic>
          </mc:Fallback>
        </mc:AlternateContent>
        <p:grpSp>
          <p:nvGrpSpPr>
            <p:cNvPr id="76" name="Group 75">
              <a:extLst>
                <a:ext uri="{FF2B5EF4-FFF2-40B4-BE49-F238E27FC236}">
                  <a16:creationId xmlns:a16="http://schemas.microsoft.com/office/drawing/2014/main" id="{ED7C6400-B621-9D65-7A85-9700A42AC8C4}"/>
                </a:ext>
              </a:extLst>
            </p:cNvPr>
            <p:cNvGrpSpPr/>
            <p:nvPr/>
          </p:nvGrpSpPr>
          <p:grpSpPr>
            <a:xfrm>
              <a:off x="7717866" y="4477133"/>
              <a:ext cx="94320" cy="78120"/>
              <a:chOff x="7717866" y="4477133"/>
              <a:chExt cx="94320" cy="78120"/>
            </a:xfrm>
          </p:grpSpPr>
          <mc:AlternateContent xmlns:mc="http://schemas.openxmlformats.org/markup-compatibility/2006" xmlns:p14="http://schemas.microsoft.com/office/powerpoint/2010/main">
            <mc:Choice Requires="p14">
              <p:contentPart p14:bwMode="auto" r:id="rId30">
                <p14:nvContentPartPr>
                  <p14:cNvPr id="74" name="Ink 73">
                    <a:extLst>
                      <a:ext uri="{FF2B5EF4-FFF2-40B4-BE49-F238E27FC236}">
                        <a16:creationId xmlns:a16="http://schemas.microsoft.com/office/drawing/2014/main" id="{70DBB493-14C6-57AB-4FC4-58E29C5D541E}"/>
                      </a:ext>
                    </a:extLst>
                  </p14:cNvPr>
                  <p14:cNvContentPartPr/>
                  <p14:nvPr/>
                </p14:nvContentPartPr>
                <p14:xfrm>
                  <a:off x="7719666" y="4477133"/>
                  <a:ext cx="92520" cy="50400"/>
                </p14:xfrm>
              </p:contentPart>
            </mc:Choice>
            <mc:Fallback xmlns="">
              <p:pic>
                <p:nvPicPr>
                  <p:cNvPr id="74" name="Ink 73">
                    <a:extLst>
                      <a:ext uri="{FF2B5EF4-FFF2-40B4-BE49-F238E27FC236}">
                        <a16:creationId xmlns:a16="http://schemas.microsoft.com/office/drawing/2014/main" id="{70DBB493-14C6-57AB-4FC4-58E29C5D541E}"/>
                      </a:ext>
                    </a:extLst>
                  </p:cNvPr>
                  <p:cNvPicPr/>
                  <p:nvPr/>
                </p:nvPicPr>
                <p:blipFill>
                  <a:blip r:embed="rId31"/>
                  <a:stretch>
                    <a:fillRect/>
                  </a:stretch>
                </p:blipFill>
                <p:spPr>
                  <a:xfrm>
                    <a:off x="7701666" y="4459261"/>
                    <a:ext cx="128160" cy="85787"/>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75" name="Ink 74">
                    <a:extLst>
                      <a:ext uri="{FF2B5EF4-FFF2-40B4-BE49-F238E27FC236}">
                        <a16:creationId xmlns:a16="http://schemas.microsoft.com/office/drawing/2014/main" id="{6011E76F-317E-64CE-0174-C98759B0B900}"/>
                      </a:ext>
                    </a:extLst>
                  </p14:cNvPr>
                  <p14:cNvContentPartPr/>
                  <p14:nvPr/>
                </p14:nvContentPartPr>
                <p14:xfrm>
                  <a:off x="7717866" y="4478933"/>
                  <a:ext cx="6480" cy="76320"/>
                </p14:xfrm>
              </p:contentPart>
            </mc:Choice>
            <mc:Fallback xmlns="">
              <p:pic>
                <p:nvPicPr>
                  <p:cNvPr id="75" name="Ink 74">
                    <a:extLst>
                      <a:ext uri="{FF2B5EF4-FFF2-40B4-BE49-F238E27FC236}">
                        <a16:creationId xmlns:a16="http://schemas.microsoft.com/office/drawing/2014/main" id="{6011E76F-317E-64CE-0174-C98759B0B900}"/>
                      </a:ext>
                    </a:extLst>
                  </p:cNvPr>
                  <p:cNvPicPr/>
                  <p:nvPr/>
                </p:nvPicPr>
                <p:blipFill>
                  <a:blip r:embed="rId33"/>
                  <a:stretch>
                    <a:fillRect/>
                  </a:stretch>
                </p:blipFill>
                <p:spPr>
                  <a:xfrm>
                    <a:off x="7699866" y="4461018"/>
                    <a:ext cx="42120" cy="111793"/>
                  </a:xfrm>
                  <a:prstGeom prst="rect">
                    <a:avLst/>
                  </a:prstGeom>
                </p:spPr>
              </p:pic>
            </mc:Fallback>
          </mc:AlternateContent>
        </p:grpSp>
      </p:grpSp>
      <p:cxnSp>
        <p:nvCxnSpPr>
          <p:cNvPr id="77" name="Straight Arrow Connector 76">
            <a:extLst>
              <a:ext uri="{FF2B5EF4-FFF2-40B4-BE49-F238E27FC236}">
                <a16:creationId xmlns:a16="http://schemas.microsoft.com/office/drawing/2014/main" id="{354B6713-C56E-439F-9C82-E5B5A7BCCE2D}"/>
              </a:ext>
            </a:extLst>
          </p:cNvPr>
          <p:cNvCxnSpPr>
            <a:cxnSpLocks/>
          </p:cNvCxnSpPr>
          <p:nvPr/>
        </p:nvCxnSpPr>
        <p:spPr>
          <a:xfrm flipH="1" flipV="1">
            <a:off x="9712062" y="355867"/>
            <a:ext cx="1057538" cy="318436"/>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sp>
        <p:nvSpPr>
          <p:cNvPr id="79" name="TextBox 78">
            <a:extLst>
              <a:ext uri="{FF2B5EF4-FFF2-40B4-BE49-F238E27FC236}">
                <a16:creationId xmlns:a16="http://schemas.microsoft.com/office/drawing/2014/main" id="{F4B07F68-CF9D-E2F2-DDE8-25BFCEC82A80}"/>
              </a:ext>
            </a:extLst>
          </p:cNvPr>
          <p:cNvSpPr txBox="1"/>
          <p:nvPr/>
        </p:nvSpPr>
        <p:spPr>
          <a:xfrm>
            <a:off x="10202702" y="693128"/>
            <a:ext cx="2667000" cy="646331"/>
          </a:xfrm>
          <a:prstGeom prst="rect">
            <a:avLst/>
          </a:prstGeom>
          <a:noFill/>
        </p:spPr>
        <p:txBody>
          <a:bodyPr wrap="square" rtlCol="0">
            <a:spAutoFit/>
          </a:bodyPr>
          <a:lstStyle/>
          <a:p>
            <a:r>
              <a:rPr lang="en-GB">
                <a:solidFill>
                  <a:schemeClr val="bg1"/>
                </a:solidFill>
              </a:rPr>
              <a:t>Secondary mirror</a:t>
            </a:r>
          </a:p>
          <a:p>
            <a:endParaRPr lang="en-GB">
              <a:solidFill>
                <a:schemeClr val="bg1"/>
              </a:solidFill>
            </a:endParaRPr>
          </a:p>
        </p:txBody>
      </p:sp>
      <p:sp>
        <p:nvSpPr>
          <p:cNvPr id="80" name="TextBox 79">
            <a:extLst>
              <a:ext uri="{FF2B5EF4-FFF2-40B4-BE49-F238E27FC236}">
                <a16:creationId xmlns:a16="http://schemas.microsoft.com/office/drawing/2014/main" id="{77E3747D-396D-452E-83AD-0B03D57B1F89}"/>
              </a:ext>
            </a:extLst>
          </p:cNvPr>
          <p:cNvSpPr txBox="1"/>
          <p:nvPr/>
        </p:nvSpPr>
        <p:spPr>
          <a:xfrm>
            <a:off x="9638233" y="2257202"/>
            <a:ext cx="2667000" cy="369332"/>
          </a:xfrm>
          <a:prstGeom prst="rect">
            <a:avLst/>
          </a:prstGeom>
          <a:noFill/>
        </p:spPr>
        <p:txBody>
          <a:bodyPr wrap="square" rtlCol="0">
            <a:spAutoFit/>
          </a:bodyPr>
          <a:lstStyle/>
          <a:p>
            <a:r>
              <a:rPr lang="en-GB">
                <a:solidFill>
                  <a:schemeClr val="bg1"/>
                </a:solidFill>
              </a:rPr>
              <a:t>Parabolic Dish</a:t>
            </a:r>
          </a:p>
        </p:txBody>
      </p:sp>
      <p:sp>
        <p:nvSpPr>
          <p:cNvPr id="89" name="TextBox 88">
            <a:extLst>
              <a:ext uri="{FF2B5EF4-FFF2-40B4-BE49-F238E27FC236}">
                <a16:creationId xmlns:a16="http://schemas.microsoft.com/office/drawing/2014/main" id="{9E85E4CC-8BFD-7B98-8D40-71FAE4FCCA78}"/>
              </a:ext>
            </a:extLst>
          </p:cNvPr>
          <p:cNvSpPr txBox="1"/>
          <p:nvPr/>
        </p:nvSpPr>
        <p:spPr>
          <a:xfrm>
            <a:off x="10982880" y="1497724"/>
            <a:ext cx="887384" cy="369332"/>
          </a:xfrm>
          <a:prstGeom prst="rect">
            <a:avLst/>
          </a:prstGeom>
          <a:noFill/>
        </p:spPr>
        <p:txBody>
          <a:bodyPr wrap="square" rtlCol="0">
            <a:spAutoFit/>
          </a:bodyPr>
          <a:lstStyle/>
          <a:p>
            <a:r>
              <a:rPr lang="en-GB">
                <a:solidFill>
                  <a:schemeClr val="bg1"/>
                </a:solidFill>
              </a:rPr>
              <a:t>MJ Cell</a:t>
            </a:r>
          </a:p>
        </p:txBody>
      </p:sp>
      <p:sp>
        <p:nvSpPr>
          <p:cNvPr id="90" name="TextBox 89">
            <a:extLst>
              <a:ext uri="{FF2B5EF4-FFF2-40B4-BE49-F238E27FC236}">
                <a16:creationId xmlns:a16="http://schemas.microsoft.com/office/drawing/2014/main" id="{0D29118D-4844-B298-12E8-B5A5DE78DFF8}"/>
              </a:ext>
            </a:extLst>
          </p:cNvPr>
          <p:cNvSpPr txBox="1"/>
          <p:nvPr/>
        </p:nvSpPr>
        <p:spPr>
          <a:xfrm>
            <a:off x="7958839" y="5051332"/>
            <a:ext cx="3506446" cy="369332"/>
          </a:xfrm>
          <a:prstGeom prst="rect">
            <a:avLst/>
          </a:prstGeom>
          <a:noFill/>
        </p:spPr>
        <p:txBody>
          <a:bodyPr wrap="square" rtlCol="0">
            <a:spAutoFit/>
          </a:bodyPr>
          <a:lstStyle/>
          <a:p>
            <a:r>
              <a:rPr lang="en-GB">
                <a:solidFill>
                  <a:schemeClr val="bg1"/>
                </a:solidFill>
              </a:rPr>
              <a:t>Concave Mirror Ray Diagrams</a:t>
            </a:r>
          </a:p>
        </p:txBody>
      </p:sp>
      <p:sp>
        <p:nvSpPr>
          <p:cNvPr id="17" name="TextBox 16">
            <a:extLst>
              <a:ext uri="{FF2B5EF4-FFF2-40B4-BE49-F238E27FC236}">
                <a16:creationId xmlns:a16="http://schemas.microsoft.com/office/drawing/2014/main" id="{10D72E3D-D148-A5DF-7716-7BAC0BFDAED5}"/>
              </a:ext>
            </a:extLst>
          </p:cNvPr>
          <p:cNvSpPr txBox="1"/>
          <p:nvPr/>
        </p:nvSpPr>
        <p:spPr>
          <a:xfrm>
            <a:off x="89111" y="1220222"/>
            <a:ext cx="4937992" cy="2062103"/>
          </a:xfrm>
          <a:prstGeom prst="rect">
            <a:avLst/>
          </a:prstGeom>
          <a:noFill/>
        </p:spPr>
        <p:txBody>
          <a:bodyPr wrap="square">
            <a:spAutoFit/>
          </a:bodyPr>
          <a:lstStyle/>
          <a:p>
            <a:pPr marL="285750" indent="-285750">
              <a:buFont typeface="Arial" panose="020B0604020202020204" pitchFamily="34" charset="0"/>
              <a:buChar char="•"/>
            </a:pPr>
            <a:r>
              <a:rPr lang="en-GB" sz="1600"/>
              <a:t>Dual reflecting mirror uses two mirrors to focus sunlight onto a PV cell, significantly boosting efficiency. </a:t>
            </a:r>
          </a:p>
          <a:p>
            <a:pPr marL="285750" indent="-285750">
              <a:buFont typeface="Arial" panose="020B0604020202020204" pitchFamily="34" charset="0"/>
              <a:buChar char="•"/>
            </a:pPr>
            <a:r>
              <a:rPr lang="en-GB" sz="1600"/>
              <a:t>The first mirror collects sunlight, directing it to a second, which then precisely concentrates it onto the cell. </a:t>
            </a:r>
          </a:p>
          <a:p>
            <a:pPr marL="285750" indent="-285750">
              <a:buFont typeface="Arial" panose="020B0604020202020204" pitchFamily="34" charset="0"/>
              <a:buChar char="•"/>
            </a:pPr>
            <a:r>
              <a:rPr lang="en-GB" sz="1600"/>
              <a:t>It features cooling and sun tracking for enhanced efficiency.</a:t>
            </a:r>
          </a:p>
        </p:txBody>
      </p:sp>
      <p:sp>
        <p:nvSpPr>
          <p:cNvPr id="18" name="TextBox 17">
            <a:extLst>
              <a:ext uri="{FF2B5EF4-FFF2-40B4-BE49-F238E27FC236}">
                <a16:creationId xmlns:a16="http://schemas.microsoft.com/office/drawing/2014/main" id="{92191032-423C-C9F4-F163-A9CC16BB92CE}"/>
              </a:ext>
            </a:extLst>
          </p:cNvPr>
          <p:cNvSpPr txBox="1"/>
          <p:nvPr/>
        </p:nvSpPr>
        <p:spPr>
          <a:xfrm>
            <a:off x="114064" y="4301062"/>
            <a:ext cx="5882065" cy="2308324"/>
          </a:xfrm>
          <a:prstGeom prst="rect">
            <a:avLst/>
          </a:prstGeom>
          <a:noFill/>
        </p:spPr>
        <p:txBody>
          <a:bodyPr wrap="square">
            <a:spAutoFit/>
          </a:bodyPr>
          <a:lstStyle/>
          <a:p>
            <a:pPr marL="285750" indent="-285750" algn="l">
              <a:buFont typeface="Arial" panose="020B0604020202020204" pitchFamily="34" charset="0"/>
              <a:buChar char="•"/>
            </a:pPr>
            <a:r>
              <a:rPr lang="en-GB" sz="1600">
                <a:cs typeface="Arial" panose="020B0604020202020204" pitchFamily="34" charset="0"/>
              </a:rPr>
              <a:t>Secondary lens placement to further concentrate and redirect light towards MJ cell</a:t>
            </a:r>
            <a:endParaRPr lang="en-GB" sz="1600" b="1"/>
          </a:p>
          <a:p>
            <a:pPr marL="285750" indent="-285750">
              <a:buFont typeface="Arial" panose="020B0604020202020204" pitchFamily="34" charset="0"/>
              <a:buChar char="•"/>
            </a:pPr>
            <a:r>
              <a:rPr lang="en-GB" sz="1600">
                <a:cs typeface="Arial" panose="020B0604020202020204" pitchFamily="34" charset="0"/>
              </a:rPr>
              <a:t>Uniform distribution of solar rays across the cells to maximise durability and efficiency</a:t>
            </a:r>
          </a:p>
          <a:p>
            <a:pPr marL="285750" indent="-285750">
              <a:buFont typeface="Arial" panose="020B0604020202020204" pitchFamily="34" charset="0"/>
              <a:buChar char="•"/>
            </a:pPr>
            <a:r>
              <a:rPr lang="en-GB" sz="1600">
                <a:cs typeface="Arial" panose="020B0604020202020204" pitchFamily="34" charset="0"/>
              </a:rPr>
              <a:t>Placing the receiver cell closer to the frame allows for smoother cooling system</a:t>
            </a:r>
          </a:p>
          <a:p>
            <a:pPr marL="285750" indent="-285750">
              <a:buFont typeface="Arial" panose="020B0604020202020204" pitchFamily="34" charset="0"/>
              <a:buChar char="•"/>
            </a:pPr>
            <a:r>
              <a:rPr lang="en-GB" sz="1600">
                <a:cs typeface="Arial" panose="020B0604020202020204" pitchFamily="34" charset="0"/>
              </a:rPr>
              <a:t>Improved cell durability due to better light distribution and placement of cells</a:t>
            </a:r>
            <a:endParaRPr lang="en-GB" sz="1600"/>
          </a:p>
          <a:p>
            <a:pPr marL="285750" indent="-285750">
              <a:buFont typeface="Arial" panose="020B0604020202020204" pitchFamily="34" charset="0"/>
              <a:buChar char="•"/>
            </a:pPr>
            <a:endParaRPr lang="en-GB" sz="1600">
              <a:cs typeface="Arial" panose="020B0604020202020204" pitchFamily="34" charset="0"/>
            </a:endParaRPr>
          </a:p>
        </p:txBody>
      </p:sp>
      <p:pic>
        <p:nvPicPr>
          <p:cNvPr id="45" name="Picture 44" descr="A satellite dish with a black background&#10;&#10;Description automatically generated">
            <a:extLst>
              <a:ext uri="{FF2B5EF4-FFF2-40B4-BE49-F238E27FC236}">
                <a16:creationId xmlns:a16="http://schemas.microsoft.com/office/drawing/2014/main" id="{080296C9-44CD-4DFD-5C5E-2D734412FA4C}"/>
              </a:ext>
            </a:extLst>
          </p:cNvPr>
          <p:cNvPicPr>
            <a:picLocks noChangeAspect="1"/>
          </p:cNvPicPr>
          <p:nvPr/>
        </p:nvPicPr>
        <p:blipFill rotWithShape="1">
          <a:blip r:embed="rId34" cstate="print">
            <a:extLst>
              <a:ext uri="{28A0092B-C50C-407E-A947-70E740481C1C}">
                <a14:useLocalDpi xmlns:a14="http://schemas.microsoft.com/office/drawing/2010/main" val="0"/>
              </a:ext>
            </a:extLst>
          </a:blip>
          <a:srcRect l="23005" r="31943"/>
          <a:stretch/>
        </p:blipFill>
        <p:spPr>
          <a:xfrm>
            <a:off x="8226379" y="176828"/>
            <a:ext cx="2170414" cy="3331602"/>
          </a:xfrm>
          <a:prstGeom prst="rect">
            <a:avLst/>
          </a:prstGeom>
        </p:spPr>
      </p:pic>
      <p:cxnSp>
        <p:nvCxnSpPr>
          <p:cNvPr id="86" name="Straight Arrow Connector 85">
            <a:extLst>
              <a:ext uri="{FF2B5EF4-FFF2-40B4-BE49-F238E27FC236}">
                <a16:creationId xmlns:a16="http://schemas.microsoft.com/office/drawing/2014/main" id="{9C95B468-D219-6571-30DD-0B8F4EC3224A}"/>
              </a:ext>
            </a:extLst>
          </p:cNvPr>
          <p:cNvCxnSpPr>
            <a:cxnSpLocks/>
          </p:cNvCxnSpPr>
          <p:nvPr/>
        </p:nvCxnSpPr>
        <p:spPr>
          <a:xfrm flipH="1" flipV="1">
            <a:off x="9686940" y="1731242"/>
            <a:ext cx="540544" cy="543687"/>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83" name="Straight Arrow Connector 82">
            <a:extLst>
              <a:ext uri="{FF2B5EF4-FFF2-40B4-BE49-F238E27FC236}">
                <a16:creationId xmlns:a16="http://schemas.microsoft.com/office/drawing/2014/main" id="{D636AB87-BB0C-5B61-3C2A-22F3A996CDBC}"/>
              </a:ext>
            </a:extLst>
          </p:cNvPr>
          <p:cNvCxnSpPr>
            <a:cxnSpLocks/>
          </p:cNvCxnSpPr>
          <p:nvPr/>
        </p:nvCxnSpPr>
        <p:spPr>
          <a:xfrm flipH="1" flipV="1">
            <a:off x="9575837" y="1220222"/>
            <a:ext cx="1407043" cy="407338"/>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69" name="Straight Arrow Connector 68">
            <a:extLst>
              <a:ext uri="{FF2B5EF4-FFF2-40B4-BE49-F238E27FC236}">
                <a16:creationId xmlns:a16="http://schemas.microsoft.com/office/drawing/2014/main" id="{BEEDC71B-9220-836F-3225-99EC7DC83650}"/>
              </a:ext>
            </a:extLst>
          </p:cNvPr>
          <p:cNvCxnSpPr/>
          <p:nvPr/>
        </p:nvCxnSpPr>
        <p:spPr>
          <a:xfrm flipV="1">
            <a:off x="6534912" y="1420368"/>
            <a:ext cx="816864" cy="262128"/>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78" name="Straight Arrow Connector 77">
            <a:extLst>
              <a:ext uri="{FF2B5EF4-FFF2-40B4-BE49-F238E27FC236}">
                <a16:creationId xmlns:a16="http://schemas.microsoft.com/office/drawing/2014/main" id="{552F23BA-7AB7-43D3-3B63-80DC2411F3E4}"/>
              </a:ext>
            </a:extLst>
          </p:cNvPr>
          <p:cNvCxnSpPr>
            <a:cxnSpLocks/>
          </p:cNvCxnSpPr>
          <p:nvPr/>
        </p:nvCxnSpPr>
        <p:spPr>
          <a:xfrm flipV="1">
            <a:off x="6591946" y="1497724"/>
            <a:ext cx="826983" cy="344905"/>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88" name="Straight Arrow Connector 87">
            <a:extLst>
              <a:ext uri="{FF2B5EF4-FFF2-40B4-BE49-F238E27FC236}">
                <a16:creationId xmlns:a16="http://schemas.microsoft.com/office/drawing/2014/main" id="{81037FBD-13EE-5BEA-F0BC-98DCB2EE1DCF}"/>
              </a:ext>
            </a:extLst>
          </p:cNvPr>
          <p:cNvCxnSpPr>
            <a:cxnSpLocks/>
          </p:cNvCxnSpPr>
          <p:nvPr/>
        </p:nvCxnSpPr>
        <p:spPr>
          <a:xfrm flipV="1">
            <a:off x="7288378" y="1597451"/>
            <a:ext cx="157806" cy="760825"/>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92" name="Straight Arrow Connector 91">
            <a:extLst>
              <a:ext uri="{FF2B5EF4-FFF2-40B4-BE49-F238E27FC236}">
                <a16:creationId xmlns:a16="http://schemas.microsoft.com/office/drawing/2014/main" id="{389F09E2-05DA-468B-5481-6F956CC55E1D}"/>
              </a:ext>
            </a:extLst>
          </p:cNvPr>
          <p:cNvCxnSpPr>
            <a:cxnSpLocks/>
          </p:cNvCxnSpPr>
          <p:nvPr/>
        </p:nvCxnSpPr>
        <p:spPr>
          <a:xfrm flipH="1" flipV="1">
            <a:off x="7504950" y="1573977"/>
            <a:ext cx="39898" cy="790937"/>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95" name="Straight Arrow Connector 94">
            <a:extLst>
              <a:ext uri="{FF2B5EF4-FFF2-40B4-BE49-F238E27FC236}">
                <a16:creationId xmlns:a16="http://schemas.microsoft.com/office/drawing/2014/main" id="{CBFA3654-211A-897D-64E0-628C3AC11E08}"/>
              </a:ext>
            </a:extLst>
          </p:cNvPr>
          <p:cNvCxnSpPr>
            <a:cxnSpLocks/>
          </p:cNvCxnSpPr>
          <p:nvPr/>
        </p:nvCxnSpPr>
        <p:spPr>
          <a:xfrm flipH="1">
            <a:off x="6867653" y="1497724"/>
            <a:ext cx="556214" cy="729899"/>
          </a:xfrm>
          <a:prstGeom prst="straightConnector1">
            <a:avLst/>
          </a:prstGeom>
          <a:ln w="28575">
            <a:solidFill>
              <a:srgbClr val="F95D07"/>
            </a:solidFill>
            <a:tailEnd type="triangle"/>
          </a:ln>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85A80F9D-14EB-F1F8-1E05-A8D2F575748C}"/>
              </a:ext>
            </a:extLst>
          </p:cNvPr>
          <p:cNvCxnSpPr>
            <a:cxnSpLocks/>
          </p:cNvCxnSpPr>
          <p:nvPr/>
        </p:nvCxnSpPr>
        <p:spPr>
          <a:xfrm flipH="1">
            <a:off x="6992664" y="1543299"/>
            <a:ext cx="507348" cy="783889"/>
          </a:xfrm>
          <a:prstGeom prst="straightConnector1">
            <a:avLst/>
          </a:prstGeom>
          <a:ln w="28575">
            <a:solidFill>
              <a:srgbClr val="F95D07"/>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98862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extLst>
    <p:ext uri="{6950BFC3-D8DA-4A85-94F7-54DA5524770B}">
      <p188:commentRel xmlns:p188="http://schemas.microsoft.com/office/powerpoint/2018/8/main" r:id="rId3"/>
    </p:ext>
  </p:extLs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8EBDCA4A-CC16-779A-DD19-E999E3C74AD9}"/>
              </a:ext>
            </a:extLst>
          </p:cNvPr>
          <p:cNvGrpSpPr/>
          <p:nvPr/>
        </p:nvGrpSpPr>
        <p:grpSpPr>
          <a:xfrm>
            <a:off x="167149" y="2408903"/>
            <a:ext cx="1877962" cy="3512721"/>
            <a:chOff x="393290" y="2300748"/>
            <a:chExt cx="2271252" cy="4192127"/>
          </a:xfrm>
        </p:grpSpPr>
        <p:sp>
          <p:nvSpPr>
            <p:cNvPr id="5" name="Rectangle 4">
              <a:extLst>
                <a:ext uri="{FF2B5EF4-FFF2-40B4-BE49-F238E27FC236}">
                  <a16:creationId xmlns:a16="http://schemas.microsoft.com/office/drawing/2014/main" id="{ADE0ADAA-D5DA-C807-1793-A89BF1DCB7C4}"/>
                </a:ext>
              </a:extLst>
            </p:cNvPr>
            <p:cNvSpPr/>
            <p:nvPr/>
          </p:nvSpPr>
          <p:spPr>
            <a:xfrm>
              <a:off x="393290" y="2300748"/>
              <a:ext cx="2271252" cy="4192127"/>
            </a:xfrm>
            <a:prstGeom prst="rect">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6" name="Rectangle 5">
              <a:extLst>
                <a:ext uri="{FF2B5EF4-FFF2-40B4-BE49-F238E27FC236}">
                  <a16:creationId xmlns:a16="http://schemas.microsoft.com/office/drawing/2014/main" id="{EFD2818A-85B1-F58A-9500-27EECA6BDBB6}"/>
                </a:ext>
              </a:extLst>
            </p:cNvPr>
            <p:cNvSpPr/>
            <p:nvPr/>
          </p:nvSpPr>
          <p:spPr>
            <a:xfrm>
              <a:off x="393290" y="2300748"/>
              <a:ext cx="2271252" cy="619433"/>
            </a:xfrm>
            <a:prstGeom prst="rect">
              <a:avLst/>
            </a:prstGeom>
            <a:solidFill>
              <a:schemeClr val="accent4">
                <a:lumMod val="50000"/>
              </a:schemeClr>
            </a:solid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a:solidFill>
                    <a:schemeClr val="bg1"/>
                  </a:solidFill>
                </a:rPr>
                <a:t>Week 7</a:t>
              </a:r>
            </a:p>
          </p:txBody>
        </p:sp>
      </p:grpSp>
      <p:grpSp>
        <p:nvGrpSpPr>
          <p:cNvPr id="7" name="Group 6">
            <a:extLst>
              <a:ext uri="{FF2B5EF4-FFF2-40B4-BE49-F238E27FC236}">
                <a16:creationId xmlns:a16="http://schemas.microsoft.com/office/drawing/2014/main" id="{83881911-7142-A4D8-EC82-335FBD22A8CC}"/>
              </a:ext>
            </a:extLst>
          </p:cNvPr>
          <p:cNvGrpSpPr/>
          <p:nvPr/>
        </p:nvGrpSpPr>
        <p:grpSpPr>
          <a:xfrm>
            <a:off x="2158181" y="2403985"/>
            <a:ext cx="1877962" cy="3512721"/>
            <a:chOff x="393290" y="2300748"/>
            <a:chExt cx="2271252" cy="4192127"/>
          </a:xfrm>
        </p:grpSpPr>
        <p:sp>
          <p:nvSpPr>
            <p:cNvPr id="8" name="Rectangle 7">
              <a:extLst>
                <a:ext uri="{FF2B5EF4-FFF2-40B4-BE49-F238E27FC236}">
                  <a16:creationId xmlns:a16="http://schemas.microsoft.com/office/drawing/2014/main" id="{3CEC330E-ECEE-0696-2969-E048793BD83E}"/>
                </a:ext>
              </a:extLst>
            </p:cNvPr>
            <p:cNvSpPr/>
            <p:nvPr/>
          </p:nvSpPr>
          <p:spPr>
            <a:xfrm>
              <a:off x="393290" y="2300748"/>
              <a:ext cx="2271252" cy="4192127"/>
            </a:xfrm>
            <a:prstGeom prst="rect">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11AC970E-A600-3286-25D2-CFFCCA8519CB}"/>
                </a:ext>
              </a:extLst>
            </p:cNvPr>
            <p:cNvSpPr/>
            <p:nvPr/>
          </p:nvSpPr>
          <p:spPr>
            <a:xfrm>
              <a:off x="393290" y="2300748"/>
              <a:ext cx="2271252" cy="619433"/>
            </a:xfrm>
            <a:prstGeom prst="rect">
              <a:avLst/>
            </a:prstGeom>
            <a:solidFill>
              <a:schemeClr val="accent4">
                <a:lumMod val="75000"/>
              </a:schemeClr>
            </a:solid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a:solidFill>
                    <a:schemeClr val="bg1"/>
                  </a:solidFill>
                </a:rPr>
                <a:t>Week 8</a:t>
              </a:r>
            </a:p>
          </p:txBody>
        </p:sp>
      </p:grpSp>
      <p:grpSp>
        <p:nvGrpSpPr>
          <p:cNvPr id="10" name="Group 9">
            <a:extLst>
              <a:ext uri="{FF2B5EF4-FFF2-40B4-BE49-F238E27FC236}">
                <a16:creationId xmlns:a16="http://schemas.microsoft.com/office/drawing/2014/main" id="{CAD8AC54-6B74-910C-A313-AF287A9EC494}"/>
              </a:ext>
            </a:extLst>
          </p:cNvPr>
          <p:cNvGrpSpPr/>
          <p:nvPr/>
        </p:nvGrpSpPr>
        <p:grpSpPr>
          <a:xfrm>
            <a:off x="4144298" y="2403985"/>
            <a:ext cx="1877962" cy="3512721"/>
            <a:chOff x="393290" y="2300748"/>
            <a:chExt cx="2271252" cy="4192127"/>
          </a:xfrm>
        </p:grpSpPr>
        <p:sp>
          <p:nvSpPr>
            <p:cNvPr id="11" name="Rectangle 10">
              <a:extLst>
                <a:ext uri="{FF2B5EF4-FFF2-40B4-BE49-F238E27FC236}">
                  <a16:creationId xmlns:a16="http://schemas.microsoft.com/office/drawing/2014/main" id="{7DDE3D13-E941-85B2-1D50-A4F0CDE4DD29}"/>
                </a:ext>
              </a:extLst>
            </p:cNvPr>
            <p:cNvSpPr/>
            <p:nvPr/>
          </p:nvSpPr>
          <p:spPr>
            <a:xfrm>
              <a:off x="393290" y="2300748"/>
              <a:ext cx="2271252" cy="4192127"/>
            </a:xfrm>
            <a:prstGeom prst="rect">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B7E7200F-F8F9-DA7F-E2B6-FA3C91D81D84}"/>
                </a:ext>
              </a:extLst>
            </p:cNvPr>
            <p:cNvSpPr/>
            <p:nvPr/>
          </p:nvSpPr>
          <p:spPr>
            <a:xfrm>
              <a:off x="393290" y="2300748"/>
              <a:ext cx="2271252" cy="619433"/>
            </a:xfrm>
            <a:prstGeom prst="rect">
              <a:avLst/>
            </a:prstGeom>
            <a:solidFill>
              <a:schemeClr val="accent4"/>
            </a:solid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a:solidFill>
                    <a:schemeClr val="bg1"/>
                  </a:solidFill>
                </a:rPr>
                <a:t>Week 9</a:t>
              </a:r>
            </a:p>
          </p:txBody>
        </p:sp>
      </p:grpSp>
      <p:grpSp>
        <p:nvGrpSpPr>
          <p:cNvPr id="13" name="Group 12">
            <a:extLst>
              <a:ext uri="{FF2B5EF4-FFF2-40B4-BE49-F238E27FC236}">
                <a16:creationId xmlns:a16="http://schemas.microsoft.com/office/drawing/2014/main" id="{4818CA9C-8AE1-79A6-87D0-9D026B1DFA40}"/>
              </a:ext>
            </a:extLst>
          </p:cNvPr>
          <p:cNvGrpSpPr/>
          <p:nvPr/>
        </p:nvGrpSpPr>
        <p:grpSpPr>
          <a:xfrm>
            <a:off x="6169742" y="2403984"/>
            <a:ext cx="1877962" cy="3512721"/>
            <a:chOff x="393290" y="2300748"/>
            <a:chExt cx="2271252" cy="4192127"/>
          </a:xfrm>
        </p:grpSpPr>
        <p:sp>
          <p:nvSpPr>
            <p:cNvPr id="14" name="Rectangle 13">
              <a:extLst>
                <a:ext uri="{FF2B5EF4-FFF2-40B4-BE49-F238E27FC236}">
                  <a16:creationId xmlns:a16="http://schemas.microsoft.com/office/drawing/2014/main" id="{8FE4BFD8-73D4-A87C-238C-99ABB2C3270E}"/>
                </a:ext>
              </a:extLst>
            </p:cNvPr>
            <p:cNvSpPr/>
            <p:nvPr/>
          </p:nvSpPr>
          <p:spPr>
            <a:xfrm>
              <a:off x="393290" y="2300748"/>
              <a:ext cx="2271252" cy="4192127"/>
            </a:xfrm>
            <a:prstGeom prst="rect">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D7A3E249-1439-BFEF-3B34-86D0BEE38DD1}"/>
                </a:ext>
              </a:extLst>
            </p:cNvPr>
            <p:cNvSpPr/>
            <p:nvPr/>
          </p:nvSpPr>
          <p:spPr>
            <a:xfrm>
              <a:off x="393290" y="2300748"/>
              <a:ext cx="2271252" cy="619433"/>
            </a:xfrm>
            <a:prstGeom prst="rect">
              <a:avLst/>
            </a:prstGeom>
            <a:solidFill>
              <a:schemeClr val="accent4">
                <a:lumMod val="60000"/>
                <a:lumOff val="40000"/>
              </a:schemeClr>
            </a:solid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a:solidFill>
                    <a:schemeClr val="bg1"/>
                  </a:solidFill>
                </a:rPr>
                <a:t>Week 10</a:t>
              </a:r>
            </a:p>
          </p:txBody>
        </p:sp>
      </p:grpSp>
      <p:grpSp>
        <p:nvGrpSpPr>
          <p:cNvPr id="16" name="Group 15">
            <a:extLst>
              <a:ext uri="{FF2B5EF4-FFF2-40B4-BE49-F238E27FC236}">
                <a16:creationId xmlns:a16="http://schemas.microsoft.com/office/drawing/2014/main" id="{1B9AB1FF-765C-28B0-07E6-066A6F4D6A3A}"/>
              </a:ext>
            </a:extLst>
          </p:cNvPr>
          <p:cNvGrpSpPr/>
          <p:nvPr/>
        </p:nvGrpSpPr>
        <p:grpSpPr>
          <a:xfrm>
            <a:off x="8195186" y="2403984"/>
            <a:ext cx="1877962" cy="3512721"/>
            <a:chOff x="393290" y="2300748"/>
            <a:chExt cx="2271252" cy="4192127"/>
          </a:xfrm>
        </p:grpSpPr>
        <p:sp>
          <p:nvSpPr>
            <p:cNvPr id="17" name="Rectangle 16">
              <a:extLst>
                <a:ext uri="{FF2B5EF4-FFF2-40B4-BE49-F238E27FC236}">
                  <a16:creationId xmlns:a16="http://schemas.microsoft.com/office/drawing/2014/main" id="{E6B9DC4D-0922-8D64-7254-96DEF3371886}"/>
                </a:ext>
              </a:extLst>
            </p:cNvPr>
            <p:cNvSpPr/>
            <p:nvPr/>
          </p:nvSpPr>
          <p:spPr>
            <a:xfrm>
              <a:off x="393290" y="2300748"/>
              <a:ext cx="2271252" cy="4192127"/>
            </a:xfrm>
            <a:prstGeom prst="rect">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FB6202BB-31E0-CC7F-D90E-37345E30CF30}"/>
                </a:ext>
              </a:extLst>
            </p:cNvPr>
            <p:cNvSpPr/>
            <p:nvPr/>
          </p:nvSpPr>
          <p:spPr>
            <a:xfrm>
              <a:off x="393290" y="2300748"/>
              <a:ext cx="2271252" cy="619433"/>
            </a:xfrm>
            <a:prstGeom prst="rect">
              <a:avLst/>
            </a:prstGeom>
            <a:solidFill>
              <a:schemeClr val="accent4">
                <a:lumMod val="40000"/>
                <a:lumOff val="60000"/>
              </a:schemeClr>
            </a:solid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a:solidFill>
                    <a:schemeClr val="bg1"/>
                  </a:solidFill>
                </a:rPr>
                <a:t>Week 11</a:t>
              </a:r>
            </a:p>
          </p:txBody>
        </p:sp>
      </p:grpSp>
      <p:grpSp>
        <p:nvGrpSpPr>
          <p:cNvPr id="19" name="Group 18">
            <a:extLst>
              <a:ext uri="{FF2B5EF4-FFF2-40B4-BE49-F238E27FC236}">
                <a16:creationId xmlns:a16="http://schemas.microsoft.com/office/drawing/2014/main" id="{2F62F4E1-0711-3C4A-C24A-52B2D5AF7787}"/>
              </a:ext>
            </a:extLst>
          </p:cNvPr>
          <p:cNvGrpSpPr/>
          <p:nvPr/>
        </p:nvGrpSpPr>
        <p:grpSpPr>
          <a:xfrm>
            <a:off x="10220630" y="2403984"/>
            <a:ext cx="1877962" cy="3512721"/>
            <a:chOff x="393290" y="2300748"/>
            <a:chExt cx="2271252" cy="4192127"/>
          </a:xfrm>
        </p:grpSpPr>
        <p:sp>
          <p:nvSpPr>
            <p:cNvPr id="20" name="Rectangle 19">
              <a:extLst>
                <a:ext uri="{FF2B5EF4-FFF2-40B4-BE49-F238E27FC236}">
                  <a16:creationId xmlns:a16="http://schemas.microsoft.com/office/drawing/2014/main" id="{C27270AC-B1C3-BCF9-5D31-EC018937BBBC}"/>
                </a:ext>
              </a:extLst>
            </p:cNvPr>
            <p:cNvSpPr/>
            <p:nvPr/>
          </p:nvSpPr>
          <p:spPr>
            <a:xfrm>
              <a:off x="393290" y="2300748"/>
              <a:ext cx="2271252" cy="4192127"/>
            </a:xfrm>
            <a:prstGeom prst="rect">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9CD67220-8E83-1605-8BC7-0ABE927369B7}"/>
                </a:ext>
              </a:extLst>
            </p:cNvPr>
            <p:cNvSpPr/>
            <p:nvPr/>
          </p:nvSpPr>
          <p:spPr>
            <a:xfrm>
              <a:off x="393290" y="2300748"/>
              <a:ext cx="2271252" cy="619433"/>
            </a:xfrm>
            <a:prstGeom prst="rect">
              <a:avLst/>
            </a:prstGeom>
            <a:solidFill>
              <a:schemeClr val="accent4">
                <a:lumMod val="20000"/>
                <a:lumOff val="80000"/>
              </a:schemeClr>
            </a:solid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a:solidFill>
                    <a:schemeClr val="tx1"/>
                  </a:solidFill>
                </a:rPr>
                <a:t>Week 12</a:t>
              </a:r>
            </a:p>
          </p:txBody>
        </p:sp>
      </p:grpSp>
      <p:sp>
        <p:nvSpPr>
          <p:cNvPr id="22" name="TextBox 21">
            <a:extLst>
              <a:ext uri="{FF2B5EF4-FFF2-40B4-BE49-F238E27FC236}">
                <a16:creationId xmlns:a16="http://schemas.microsoft.com/office/drawing/2014/main" id="{795D8819-6F35-174C-E6CD-59E4F8605C6B}"/>
              </a:ext>
            </a:extLst>
          </p:cNvPr>
          <p:cNvSpPr txBox="1"/>
          <p:nvPr/>
        </p:nvSpPr>
        <p:spPr>
          <a:xfrm>
            <a:off x="167149" y="3032134"/>
            <a:ext cx="1877962" cy="2062103"/>
          </a:xfrm>
          <a:prstGeom prst="rect">
            <a:avLst/>
          </a:prstGeom>
          <a:noFill/>
        </p:spPr>
        <p:txBody>
          <a:bodyPr wrap="square" rtlCol="0">
            <a:spAutoFit/>
          </a:bodyPr>
          <a:lstStyle/>
          <a:p>
            <a:pPr marL="285750" indent="-285750">
              <a:buFont typeface="Arial" panose="020B0604020202020204" pitchFamily="34" charset="0"/>
              <a:buChar char="•"/>
            </a:pPr>
            <a:r>
              <a:rPr lang="en-GB" sz="1600"/>
              <a:t>Finalise ideas based on feedback</a:t>
            </a:r>
          </a:p>
          <a:p>
            <a:endParaRPr lang="en-GB" sz="1600"/>
          </a:p>
          <a:p>
            <a:pPr marL="285750" indent="-285750">
              <a:buFont typeface="Arial" panose="020B0604020202020204" pitchFamily="34" charset="0"/>
              <a:buChar char="•"/>
            </a:pPr>
            <a:r>
              <a:rPr lang="en-GB" sz="1600"/>
              <a:t>Delegate tasks on a group level</a:t>
            </a:r>
          </a:p>
          <a:p>
            <a:pPr marL="285750" indent="-285750">
              <a:buFont typeface="Arial" panose="020B0604020202020204" pitchFamily="34" charset="0"/>
              <a:buChar char="•"/>
            </a:pPr>
            <a:endParaRPr lang="en-GB" sz="1600"/>
          </a:p>
          <a:p>
            <a:pPr marL="742950" lvl="1" indent="-285750">
              <a:buFont typeface="Arial" panose="020B0604020202020204" pitchFamily="34" charset="0"/>
              <a:buChar char="•"/>
            </a:pPr>
            <a:endParaRPr lang="en-GB" sz="1600"/>
          </a:p>
        </p:txBody>
      </p:sp>
      <p:sp>
        <p:nvSpPr>
          <p:cNvPr id="23" name="TextBox 22">
            <a:extLst>
              <a:ext uri="{FF2B5EF4-FFF2-40B4-BE49-F238E27FC236}">
                <a16:creationId xmlns:a16="http://schemas.microsoft.com/office/drawing/2014/main" id="{36F6E502-04D7-8C3E-4FA7-83D4EED37626}"/>
              </a:ext>
            </a:extLst>
          </p:cNvPr>
          <p:cNvSpPr txBox="1"/>
          <p:nvPr/>
        </p:nvSpPr>
        <p:spPr>
          <a:xfrm>
            <a:off x="2138518" y="3032134"/>
            <a:ext cx="1877962" cy="2800767"/>
          </a:xfrm>
          <a:prstGeom prst="rect">
            <a:avLst/>
          </a:prstGeom>
          <a:noFill/>
        </p:spPr>
        <p:txBody>
          <a:bodyPr wrap="square" rtlCol="0">
            <a:spAutoFit/>
          </a:bodyPr>
          <a:lstStyle/>
          <a:p>
            <a:pPr marL="285750" indent="-285750">
              <a:buFont typeface="Arial" panose="020B0604020202020204" pitchFamily="34" charset="0"/>
              <a:buChar char="•"/>
            </a:pPr>
            <a:r>
              <a:rPr lang="en-GB" sz="1600"/>
              <a:t>Calculations for all sub-systems to determine requirements</a:t>
            </a:r>
          </a:p>
          <a:p>
            <a:pPr marL="285750" indent="-285750">
              <a:buFont typeface="Arial" panose="020B0604020202020204" pitchFamily="34" charset="0"/>
              <a:buChar char="•"/>
            </a:pPr>
            <a:endParaRPr lang="en-GB" sz="1600"/>
          </a:p>
          <a:p>
            <a:pPr marL="285750" indent="-285750">
              <a:buFont typeface="Arial" panose="020B0604020202020204" pitchFamily="34" charset="0"/>
              <a:buChar char="•"/>
            </a:pPr>
            <a:r>
              <a:rPr lang="en-GB" sz="1600"/>
              <a:t>Initial sub-system design concepts</a:t>
            </a:r>
          </a:p>
          <a:p>
            <a:pPr marL="285750" indent="-285750">
              <a:buFont typeface="Arial" panose="020B0604020202020204" pitchFamily="34" charset="0"/>
              <a:buChar char="•"/>
            </a:pPr>
            <a:endParaRPr lang="en-GB" sz="1600"/>
          </a:p>
          <a:p>
            <a:pPr marL="285750" indent="-285750">
              <a:buFont typeface="Arial" panose="020B0604020202020204" pitchFamily="34" charset="0"/>
              <a:buChar char="•"/>
            </a:pPr>
            <a:r>
              <a:rPr lang="en-GB" sz="1600"/>
              <a:t>Review all design ideas</a:t>
            </a:r>
          </a:p>
        </p:txBody>
      </p:sp>
      <p:sp>
        <p:nvSpPr>
          <p:cNvPr id="24" name="TextBox 23">
            <a:extLst>
              <a:ext uri="{FF2B5EF4-FFF2-40B4-BE49-F238E27FC236}">
                <a16:creationId xmlns:a16="http://schemas.microsoft.com/office/drawing/2014/main" id="{43D39C2F-7298-9E0B-9A6C-6D35C2A9E4D5}"/>
              </a:ext>
            </a:extLst>
          </p:cNvPr>
          <p:cNvSpPr txBox="1"/>
          <p:nvPr/>
        </p:nvSpPr>
        <p:spPr>
          <a:xfrm>
            <a:off x="8209941" y="3037053"/>
            <a:ext cx="1877962" cy="1323439"/>
          </a:xfrm>
          <a:prstGeom prst="rect">
            <a:avLst/>
          </a:prstGeom>
          <a:noFill/>
        </p:spPr>
        <p:txBody>
          <a:bodyPr wrap="square" rtlCol="0">
            <a:spAutoFit/>
          </a:bodyPr>
          <a:lstStyle/>
          <a:p>
            <a:pPr marL="285750" indent="-285750">
              <a:buFont typeface="Arial" panose="020B0604020202020204" pitchFamily="34" charset="0"/>
              <a:buChar char="•"/>
            </a:pPr>
            <a:r>
              <a:rPr lang="en-GB" sz="1600"/>
              <a:t>Continue Report writing </a:t>
            </a:r>
          </a:p>
          <a:p>
            <a:pPr marL="285750" indent="-285750">
              <a:buFont typeface="Arial" panose="020B0604020202020204" pitchFamily="34" charset="0"/>
              <a:buChar char="•"/>
            </a:pPr>
            <a:endParaRPr lang="en-GB" sz="1600"/>
          </a:p>
          <a:p>
            <a:pPr marL="285750" indent="-285750">
              <a:buFont typeface="Arial" panose="020B0604020202020204" pitchFamily="34" charset="0"/>
              <a:buChar char="•"/>
            </a:pPr>
            <a:r>
              <a:rPr lang="en-GB" sz="1600"/>
              <a:t>Integration on a Team level</a:t>
            </a:r>
          </a:p>
        </p:txBody>
      </p:sp>
      <p:sp>
        <p:nvSpPr>
          <p:cNvPr id="25" name="TextBox 24">
            <a:extLst>
              <a:ext uri="{FF2B5EF4-FFF2-40B4-BE49-F238E27FC236}">
                <a16:creationId xmlns:a16="http://schemas.microsoft.com/office/drawing/2014/main" id="{30F5111B-2E74-0353-3453-AADA110C95C3}"/>
              </a:ext>
            </a:extLst>
          </p:cNvPr>
          <p:cNvSpPr txBox="1"/>
          <p:nvPr/>
        </p:nvSpPr>
        <p:spPr>
          <a:xfrm>
            <a:off x="6184497" y="3037053"/>
            <a:ext cx="1877962" cy="2554545"/>
          </a:xfrm>
          <a:prstGeom prst="rect">
            <a:avLst/>
          </a:prstGeom>
          <a:noFill/>
        </p:spPr>
        <p:txBody>
          <a:bodyPr wrap="square" rtlCol="0">
            <a:spAutoFit/>
          </a:bodyPr>
          <a:lstStyle/>
          <a:p>
            <a:pPr marL="285750" indent="-285750">
              <a:buFont typeface="Arial" panose="020B0604020202020204" pitchFamily="34" charset="0"/>
              <a:buChar char="•"/>
            </a:pPr>
            <a:r>
              <a:rPr lang="en-GB" sz="1600"/>
              <a:t>Continue sub-stems CAD models</a:t>
            </a:r>
          </a:p>
          <a:p>
            <a:pPr marL="285750" indent="-285750">
              <a:buFont typeface="Arial" panose="020B0604020202020204" pitchFamily="34" charset="0"/>
              <a:buChar char="•"/>
            </a:pPr>
            <a:endParaRPr lang="en-GB" sz="1600"/>
          </a:p>
          <a:p>
            <a:pPr marL="285750" indent="-285750">
              <a:buFont typeface="Arial" panose="020B0604020202020204" pitchFamily="34" charset="0"/>
              <a:buChar char="•"/>
            </a:pPr>
            <a:r>
              <a:rPr lang="en-GB" sz="1600"/>
              <a:t>Continue FEA model simulations</a:t>
            </a:r>
          </a:p>
          <a:p>
            <a:pPr marL="285750" indent="-285750">
              <a:buFont typeface="Arial" panose="020B0604020202020204" pitchFamily="34" charset="0"/>
              <a:buChar char="•"/>
            </a:pPr>
            <a:endParaRPr lang="en-GB" sz="1600"/>
          </a:p>
          <a:p>
            <a:pPr marL="285750" indent="-285750">
              <a:buFont typeface="Arial" panose="020B0604020202020204" pitchFamily="34" charset="0"/>
              <a:buChar char="•"/>
            </a:pPr>
            <a:r>
              <a:rPr lang="en-GB" sz="1600"/>
              <a:t>Initial group report write up</a:t>
            </a:r>
          </a:p>
        </p:txBody>
      </p:sp>
      <p:sp>
        <p:nvSpPr>
          <p:cNvPr id="26" name="TextBox 25">
            <a:extLst>
              <a:ext uri="{FF2B5EF4-FFF2-40B4-BE49-F238E27FC236}">
                <a16:creationId xmlns:a16="http://schemas.microsoft.com/office/drawing/2014/main" id="{DF222F6E-F8D2-14F0-F09F-EFBCD19CA526}"/>
              </a:ext>
            </a:extLst>
          </p:cNvPr>
          <p:cNvSpPr txBox="1"/>
          <p:nvPr/>
        </p:nvSpPr>
        <p:spPr>
          <a:xfrm>
            <a:off x="4124635" y="3027738"/>
            <a:ext cx="1877962" cy="2554545"/>
          </a:xfrm>
          <a:prstGeom prst="rect">
            <a:avLst/>
          </a:prstGeom>
          <a:noFill/>
        </p:spPr>
        <p:txBody>
          <a:bodyPr wrap="square" rtlCol="0">
            <a:spAutoFit/>
          </a:bodyPr>
          <a:lstStyle/>
          <a:p>
            <a:pPr marL="285750" indent="-285750">
              <a:buFont typeface="Arial" panose="020B0604020202020204" pitchFamily="34" charset="0"/>
              <a:buChar char="•"/>
            </a:pPr>
            <a:r>
              <a:rPr lang="en-GB" sz="1600"/>
              <a:t>Start sub-system CAD models</a:t>
            </a:r>
          </a:p>
          <a:p>
            <a:pPr marL="285750" indent="-285750">
              <a:buFont typeface="Arial" panose="020B0604020202020204" pitchFamily="34" charset="0"/>
              <a:buChar char="•"/>
            </a:pPr>
            <a:endParaRPr lang="en-GB" sz="1600"/>
          </a:p>
          <a:p>
            <a:pPr marL="285750" indent="-285750">
              <a:buFont typeface="Arial" panose="020B0604020202020204" pitchFamily="34" charset="0"/>
              <a:buChar char="•"/>
            </a:pPr>
            <a:r>
              <a:rPr lang="en-GB" sz="1600"/>
              <a:t>Begin FEA model simulations for frame structures</a:t>
            </a:r>
          </a:p>
          <a:p>
            <a:pPr marL="285750" indent="-285750">
              <a:buFont typeface="Arial" panose="020B0604020202020204" pitchFamily="34" charset="0"/>
              <a:buChar char="•"/>
            </a:pPr>
            <a:endParaRPr lang="en-GB" sz="1600"/>
          </a:p>
        </p:txBody>
      </p:sp>
      <p:sp>
        <p:nvSpPr>
          <p:cNvPr id="27" name="TextBox 26">
            <a:extLst>
              <a:ext uri="{FF2B5EF4-FFF2-40B4-BE49-F238E27FC236}">
                <a16:creationId xmlns:a16="http://schemas.microsoft.com/office/drawing/2014/main" id="{2B84E262-F2B7-74E1-B066-9A0FCB8EEA80}"/>
              </a:ext>
            </a:extLst>
          </p:cNvPr>
          <p:cNvSpPr txBox="1"/>
          <p:nvPr/>
        </p:nvSpPr>
        <p:spPr>
          <a:xfrm>
            <a:off x="10220630" y="3027738"/>
            <a:ext cx="1877962" cy="338554"/>
          </a:xfrm>
          <a:prstGeom prst="rect">
            <a:avLst/>
          </a:prstGeom>
          <a:noFill/>
        </p:spPr>
        <p:txBody>
          <a:bodyPr wrap="square" rtlCol="0">
            <a:spAutoFit/>
          </a:bodyPr>
          <a:lstStyle/>
          <a:p>
            <a:pPr marL="285750" indent="-285750">
              <a:buFont typeface="Arial" panose="020B0604020202020204" pitchFamily="34" charset="0"/>
              <a:buChar char="•"/>
            </a:pPr>
            <a:r>
              <a:rPr lang="en-GB" sz="1600"/>
              <a:t>Submit Report</a:t>
            </a:r>
          </a:p>
        </p:txBody>
      </p:sp>
      <p:sp>
        <p:nvSpPr>
          <p:cNvPr id="28" name="Rectangle 27">
            <a:extLst>
              <a:ext uri="{FF2B5EF4-FFF2-40B4-BE49-F238E27FC236}">
                <a16:creationId xmlns:a16="http://schemas.microsoft.com/office/drawing/2014/main" id="{C83D626E-9C47-0ECF-9CFA-25D6001576B3}"/>
              </a:ext>
            </a:extLst>
          </p:cNvPr>
          <p:cNvSpPr/>
          <p:nvPr/>
        </p:nvSpPr>
        <p:spPr>
          <a:xfrm>
            <a:off x="-152926" y="804748"/>
            <a:ext cx="12503264" cy="531290"/>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Title 1">
            <a:extLst>
              <a:ext uri="{FF2B5EF4-FFF2-40B4-BE49-F238E27FC236}">
                <a16:creationId xmlns:a16="http://schemas.microsoft.com/office/drawing/2014/main" id="{3B85AF57-0045-8AE5-9E17-06E2846098C9}"/>
              </a:ext>
            </a:extLst>
          </p:cNvPr>
          <p:cNvSpPr txBox="1">
            <a:spLocks/>
          </p:cNvSpPr>
          <p:nvPr/>
        </p:nvSpPr>
        <p:spPr>
          <a:xfrm>
            <a:off x="331029" y="189917"/>
            <a:ext cx="350019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b="1">
                <a:effectLst>
                  <a:outerShdw blurRad="38100" dist="38100" dir="2700000" algn="tl">
                    <a:srgbClr val="000000">
                      <a:alpha val="43137"/>
                    </a:srgbClr>
                  </a:outerShdw>
                </a:effectLst>
              </a:rPr>
              <a:t>Next Steps</a:t>
            </a:r>
          </a:p>
        </p:txBody>
      </p:sp>
      <p:sp>
        <p:nvSpPr>
          <p:cNvPr id="30" name="TextBox 29">
            <a:extLst>
              <a:ext uri="{FF2B5EF4-FFF2-40B4-BE49-F238E27FC236}">
                <a16:creationId xmlns:a16="http://schemas.microsoft.com/office/drawing/2014/main" id="{E3321EA7-F8EB-1711-C3D0-D4883662C97E}"/>
              </a:ext>
            </a:extLst>
          </p:cNvPr>
          <p:cNvSpPr txBox="1"/>
          <p:nvPr/>
        </p:nvSpPr>
        <p:spPr>
          <a:xfrm>
            <a:off x="331029" y="1332285"/>
            <a:ext cx="6302608" cy="461665"/>
          </a:xfrm>
          <a:prstGeom prst="rect">
            <a:avLst/>
          </a:prstGeom>
          <a:noFill/>
        </p:spPr>
        <p:txBody>
          <a:bodyPr wrap="square">
            <a:spAutoFit/>
          </a:bodyPr>
          <a:lstStyle/>
          <a:p>
            <a:r>
              <a:rPr lang="en-GB" sz="2400" i="1">
                <a:latin typeface="Arial" panose="020B0604020202020204" pitchFamily="34" charset="0"/>
                <a:cs typeface="Arial" panose="020B0604020202020204" pitchFamily="34" charset="0"/>
              </a:rPr>
              <a:t>Plan: Weekly Basis</a:t>
            </a:r>
            <a:endParaRPr lang="en-GB" sz="2400" i="1"/>
          </a:p>
        </p:txBody>
      </p:sp>
      <p:pic>
        <p:nvPicPr>
          <p:cNvPr id="31" name="Graphic 30" descr="Chevron arrows with solid fill">
            <a:extLst>
              <a:ext uri="{FF2B5EF4-FFF2-40B4-BE49-F238E27FC236}">
                <a16:creationId xmlns:a16="http://schemas.microsoft.com/office/drawing/2014/main" id="{AF5A68CC-DC17-2E5F-3D27-8E51FA0F22B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586148" y="612488"/>
            <a:ext cx="914400" cy="914400"/>
          </a:xfrm>
          <a:prstGeom prst="rect">
            <a:avLst/>
          </a:prstGeom>
        </p:spPr>
      </p:pic>
      <p:pic>
        <p:nvPicPr>
          <p:cNvPr id="32" name="Graphic 31" descr="Chevron arrows with solid fill">
            <a:extLst>
              <a:ext uri="{FF2B5EF4-FFF2-40B4-BE49-F238E27FC236}">
                <a16:creationId xmlns:a16="http://schemas.microsoft.com/office/drawing/2014/main" id="{EBE4E7C1-861F-5052-5C98-656B530150C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99924" y="612488"/>
            <a:ext cx="914400" cy="914400"/>
          </a:xfrm>
          <a:prstGeom prst="rect">
            <a:avLst/>
          </a:prstGeom>
        </p:spPr>
      </p:pic>
    </p:spTree>
    <p:extLst>
      <p:ext uri="{BB962C8B-B14F-4D97-AF65-F5344CB8AC3E}">
        <p14:creationId xmlns:p14="http://schemas.microsoft.com/office/powerpoint/2010/main" val="29682686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286038-0EF1-5B6C-9BCE-2664E0BF6E0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D2F1162-BE2E-96FC-219D-C3C76BBB1019}"/>
              </a:ext>
            </a:extLst>
          </p:cNvPr>
          <p:cNvSpPr txBox="1"/>
          <p:nvPr/>
        </p:nvSpPr>
        <p:spPr>
          <a:xfrm>
            <a:off x="2394531" y="-49516"/>
            <a:ext cx="5763296" cy="6247864"/>
          </a:xfrm>
          <a:prstGeom prst="rect">
            <a:avLst/>
          </a:prstGeom>
          <a:noFill/>
        </p:spPr>
        <p:txBody>
          <a:bodyPr wrap="square" rtlCol="0">
            <a:spAutoFit/>
          </a:bodyPr>
          <a:lstStyle/>
          <a:p>
            <a:r>
              <a:rPr lang="en-GB" sz="40000"/>
              <a:t>?</a:t>
            </a:r>
          </a:p>
        </p:txBody>
      </p:sp>
      <p:sp>
        <p:nvSpPr>
          <p:cNvPr id="4" name="Rectangle 3">
            <a:extLst>
              <a:ext uri="{FF2B5EF4-FFF2-40B4-BE49-F238E27FC236}">
                <a16:creationId xmlns:a16="http://schemas.microsoft.com/office/drawing/2014/main" id="{97B96312-D3DA-7646-FAC9-6EE2BD460BEE}"/>
              </a:ext>
            </a:extLst>
          </p:cNvPr>
          <p:cNvSpPr/>
          <p:nvPr/>
        </p:nvSpPr>
        <p:spPr>
          <a:xfrm rot="5400000">
            <a:off x="5379760" y="1221898"/>
            <a:ext cx="1114022" cy="875465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FF98C9BD-B34D-CDF6-B9B9-BB06D895EC14}"/>
              </a:ext>
            </a:extLst>
          </p:cNvPr>
          <p:cNvSpPr/>
          <p:nvPr/>
        </p:nvSpPr>
        <p:spPr>
          <a:xfrm>
            <a:off x="1778426" y="-50038"/>
            <a:ext cx="53665" cy="5092252"/>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 name="Straight Connector 6">
            <a:extLst>
              <a:ext uri="{FF2B5EF4-FFF2-40B4-BE49-F238E27FC236}">
                <a16:creationId xmlns:a16="http://schemas.microsoft.com/office/drawing/2014/main" id="{275EFE36-62E9-0030-0539-708D93E78605}"/>
              </a:ext>
            </a:extLst>
          </p:cNvPr>
          <p:cNvCxnSpPr>
            <a:cxnSpLocks/>
          </p:cNvCxnSpPr>
          <p:nvPr/>
        </p:nvCxnSpPr>
        <p:spPr>
          <a:xfrm>
            <a:off x="3820633" y="4687910"/>
            <a:ext cx="7029818" cy="0"/>
          </a:xfrm>
          <a:prstGeom prst="line">
            <a:avLst/>
          </a:prstGeom>
        </p:spPr>
        <p:style>
          <a:lnRef idx="2">
            <a:schemeClr val="dk1"/>
          </a:lnRef>
          <a:fillRef idx="0">
            <a:schemeClr val="dk1"/>
          </a:fillRef>
          <a:effectRef idx="1">
            <a:schemeClr val="dk1"/>
          </a:effectRef>
          <a:fontRef idx="minor">
            <a:schemeClr val="tx1"/>
          </a:fontRef>
        </p:style>
      </p:cxnSp>
      <p:cxnSp>
        <p:nvCxnSpPr>
          <p:cNvPr id="9" name="Straight Connector 8">
            <a:extLst>
              <a:ext uri="{FF2B5EF4-FFF2-40B4-BE49-F238E27FC236}">
                <a16:creationId xmlns:a16="http://schemas.microsoft.com/office/drawing/2014/main" id="{316AA9FA-5C99-C83A-217E-DA9FE612F307}"/>
              </a:ext>
            </a:extLst>
          </p:cNvPr>
          <p:cNvCxnSpPr/>
          <p:nvPr/>
        </p:nvCxnSpPr>
        <p:spPr>
          <a:xfrm>
            <a:off x="10850451" y="4681470"/>
            <a:ext cx="0" cy="1495561"/>
          </a:xfrm>
          <a:prstGeom prst="line">
            <a:avLst/>
          </a:prstGeom>
        </p:spPr>
        <p:style>
          <a:lnRef idx="2">
            <a:schemeClr val="dk1"/>
          </a:lnRef>
          <a:fillRef idx="0">
            <a:schemeClr val="dk1"/>
          </a:fillRef>
          <a:effectRef idx="1">
            <a:schemeClr val="dk1"/>
          </a:effectRef>
          <a:fontRef idx="minor">
            <a:schemeClr val="tx1"/>
          </a:fontRef>
        </p:style>
      </p:cxnSp>
      <p:sp>
        <p:nvSpPr>
          <p:cNvPr id="10" name="TextBox 9">
            <a:extLst>
              <a:ext uri="{FF2B5EF4-FFF2-40B4-BE49-F238E27FC236}">
                <a16:creationId xmlns:a16="http://schemas.microsoft.com/office/drawing/2014/main" id="{7AADD1F0-B7DB-E336-11A2-F328233B79AE}"/>
              </a:ext>
            </a:extLst>
          </p:cNvPr>
          <p:cNvSpPr txBox="1"/>
          <p:nvPr/>
        </p:nvSpPr>
        <p:spPr>
          <a:xfrm>
            <a:off x="5544355" y="3587429"/>
            <a:ext cx="5125792" cy="923330"/>
          </a:xfrm>
          <a:prstGeom prst="rect">
            <a:avLst/>
          </a:prstGeom>
          <a:noFill/>
        </p:spPr>
        <p:txBody>
          <a:bodyPr wrap="square" rtlCol="0">
            <a:spAutoFit/>
          </a:bodyPr>
          <a:lstStyle/>
          <a:p>
            <a:r>
              <a:rPr lang="en-GB" sz="5400" b="1"/>
              <a:t>Any Questions?</a:t>
            </a:r>
          </a:p>
        </p:txBody>
      </p:sp>
      <p:sp>
        <p:nvSpPr>
          <p:cNvPr id="11" name="TextBox 10">
            <a:extLst>
              <a:ext uri="{FF2B5EF4-FFF2-40B4-BE49-F238E27FC236}">
                <a16:creationId xmlns:a16="http://schemas.microsoft.com/office/drawing/2014/main" id="{EF566685-0171-1603-F58E-DB790F944EF3}"/>
              </a:ext>
            </a:extLst>
          </p:cNvPr>
          <p:cNvSpPr txBox="1"/>
          <p:nvPr/>
        </p:nvSpPr>
        <p:spPr>
          <a:xfrm>
            <a:off x="4789720" y="5317427"/>
            <a:ext cx="7258679" cy="646331"/>
          </a:xfrm>
          <a:prstGeom prst="rect">
            <a:avLst/>
          </a:prstGeom>
          <a:noFill/>
        </p:spPr>
        <p:txBody>
          <a:bodyPr wrap="square" rtlCol="0">
            <a:spAutoFit/>
          </a:bodyPr>
          <a:lstStyle/>
          <a:p>
            <a:r>
              <a:rPr lang="en-GB" sz="3600">
                <a:solidFill>
                  <a:schemeClr val="bg1"/>
                </a:solidFill>
              </a:rPr>
              <a:t>BEng Mechanical Group 4</a:t>
            </a:r>
          </a:p>
        </p:txBody>
      </p:sp>
    </p:spTree>
    <p:extLst>
      <p:ext uri="{BB962C8B-B14F-4D97-AF65-F5344CB8AC3E}">
        <p14:creationId xmlns:p14="http://schemas.microsoft.com/office/powerpoint/2010/main" val="339361666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10C0FA-89C8-17B2-0BEB-74A15721B7E3}"/>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4082D5A3-DF80-5ACE-1CD4-B9B21D2B0EEF}"/>
              </a:ext>
            </a:extLst>
          </p:cNvPr>
          <p:cNvGrpSpPr/>
          <p:nvPr/>
        </p:nvGrpSpPr>
        <p:grpSpPr>
          <a:xfrm>
            <a:off x="-7046" y="0"/>
            <a:ext cx="12189932" cy="6858000"/>
            <a:chOff x="-7046" y="0"/>
            <a:chExt cx="2801924" cy="4443984"/>
          </a:xfrm>
          <a:solidFill>
            <a:schemeClr val="bg2">
              <a:lumMod val="85000"/>
            </a:schemeClr>
          </a:solidFill>
        </p:grpSpPr>
        <p:sp>
          <p:nvSpPr>
            <p:cNvPr id="17" name="Rectangle: Rounded Corners 16">
              <a:extLst>
                <a:ext uri="{FF2B5EF4-FFF2-40B4-BE49-F238E27FC236}">
                  <a16:creationId xmlns:a16="http://schemas.microsoft.com/office/drawing/2014/main" id="{4A1F6EE8-9528-C741-8622-CED7BB7C4B96}"/>
                </a:ext>
              </a:extLst>
            </p:cNvPr>
            <p:cNvSpPr/>
            <p:nvPr/>
          </p:nvSpPr>
          <p:spPr>
            <a:xfrm>
              <a:off x="-7046" y="0"/>
              <a:ext cx="2801924" cy="4443984"/>
            </a:xfrm>
            <a:prstGeom prst="roundRect">
              <a:avLst>
                <a:gd name="adj" fmla="val 1869"/>
              </a:avLst>
            </a:prstGeom>
            <a:grpFill/>
            <a:ln>
              <a:noFill/>
            </a:ln>
            <a:effectLst>
              <a:outerShdw blurRad="127000" dist="50800" dir="5400000" algn="ctr" rotWithShape="0">
                <a:srgbClr val="000000">
                  <a:alpha val="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8" name="SlideBazzar_Icons_132043635692251061">
              <a:extLst>
                <a:ext uri="{FF2B5EF4-FFF2-40B4-BE49-F238E27FC236}">
                  <a16:creationId xmlns:a16="http://schemas.microsoft.com/office/drawing/2014/main" id="{BD662767-C69D-AFCC-4FA5-BC4F1F8F19A9}"/>
                </a:ext>
              </a:extLst>
            </p:cNvPr>
            <p:cNvPicPr>
              <a:picLocks/>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1627" y="538425"/>
              <a:ext cx="664578" cy="664578"/>
            </a:xfrm>
            <a:prstGeom prst="rect">
              <a:avLst/>
            </a:prstGeom>
          </p:spPr>
        </p:pic>
      </p:grpSp>
      <p:pic>
        <p:nvPicPr>
          <p:cNvPr id="5" name="Picture 4" descr="Solar panel - Wikipedia">
            <a:extLst>
              <a:ext uri="{FF2B5EF4-FFF2-40B4-BE49-F238E27FC236}">
                <a16:creationId xmlns:a16="http://schemas.microsoft.com/office/drawing/2014/main" id="{6DCA9F09-79DC-3391-CD2C-8ED83E78351C}"/>
              </a:ext>
            </a:extLst>
          </p:cNvPr>
          <p:cNvPicPr>
            <a:picLocks noChangeAspect="1" noChangeArrowheads="1"/>
          </p:cNvPicPr>
          <p:nvPr/>
        </p:nvPicPr>
        <p:blipFill rotWithShape="1">
          <a:blip r:embed="rId4" cstate="print">
            <a:alphaModFix amt="35000"/>
            <a:extLst>
              <a:ext uri="{28A0092B-C50C-407E-A947-70E740481C1C}">
                <a14:useLocalDpi xmlns:a14="http://schemas.microsoft.com/office/drawing/2010/main" val="0"/>
              </a:ext>
            </a:extLst>
          </a:blip>
          <a:srcRect l="31650" t="-180" r="50887" b="180"/>
          <a:stretch/>
        </p:blipFill>
        <p:spPr bwMode="auto">
          <a:xfrm>
            <a:off x="6154888" y="-1825"/>
            <a:ext cx="186889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WEPTOS">
            <a:extLst>
              <a:ext uri="{FF2B5EF4-FFF2-40B4-BE49-F238E27FC236}">
                <a16:creationId xmlns:a16="http://schemas.microsoft.com/office/drawing/2014/main" id="{600136AB-C388-DB30-47AC-98E4C250D311}"/>
              </a:ext>
            </a:extLst>
          </p:cNvPr>
          <p:cNvPicPr>
            <a:picLocks noChangeAspect="1" noChangeArrowheads="1"/>
          </p:cNvPicPr>
          <p:nvPr/>
        </p:nvPicPr>
        <p:blipFill rotWithShape="1">
          <a:blip r:embed="rId5" cstate="print">
            <a:alphaModFix amt="35000"/>
            <a:extLst>
              <a:ext uri="{28A0092B-C50C-407E-A947-70E740481C1C}">
                <a14:useLocalDpi xmlns:a14="http://schemas.microsoft.com/office/drawing/2010/main" val="0"/>
              </a:ext>
            </a:extLst>
          </a:blip>
          <a:srcRect l="4719" t="53" r="78237" b="-53"/>
          <a:stretch/>
        </p:blipFill>
        <p:spPr bwMode="auto">
          <a:xfrm>
            <a:off x="4146119" y="-1825"/>
            <a:ext cx="200464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rtificial island to power Europe">
            <a:extLst>
              <a:ext uri="{FF2B5EF4-FFF2-40B4-BE49-F238E27FC236}">
                <a16:creationId xmlns:a16="http://schemas.microsoft.com/office/drawing/2014/main" id="{D35C255F-98A9-E56A-9AD5-6F9850B9D307}"/>
              </a:ext>
            </a:extLst>
          </p:cNvPr>
          <p:cNvPicPr>
            <a:picLocks noChangeAspect="1" noChangeArrowheads="1"/>
          </p:cNvPicPr>
          <p:nvPr/>
        </p:nvPicPr>
        <p:blipFill rotWithShape="1">
          <a:blip r:embed="rId6" cstate="print">
            <a:alphaModFix amt="35000"/>
            <a:extLst>
              <a:ext uri="{28A0092B-C50C-407E-A947-70E740481C1C}">
                <a14:useLocalDpi xmlns:a14="http://schemas.microsoft.com/office/drawing/2010/main" val="0"/>
              </a:ext>
            </a:extLst>
          </a:blip>
          <a:srcRect l="45735" r="34146"/>
          <a:stretch/>
        </p:blipFill>
        <p:spPr bwMode="auto">
          <a:xfrm>
            <a:off x="9114" y="-1825"/>
            <a:ext cx="2077998" cy="68580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How Do Transformers Work? | Cache Valley Electric">
            <a:extLst>
              <a:ext uri="{FF2B5EF4-FFF2-40B4-BE49-F238E27FC236}">
                <a16:creationId xmlns:a16="http://schemas.microsoft.com/office/drawing/2014/main" id="{21C3CB84-94D6-0B63-A59D-A259BC884CEB}"/>
              </a:ext>
            </a:extLst>
          </p:cNvPr>
          <p:cNvPicPr>
            <a:picLocks noChangeAspect="1" noChangeArrowheads="1"/>
          </p:cNvPicPr>
          <p:nvPr/>
        </p:nvPicPr>
        <p:blipFill rotWithShape="1">
          <a:blip r:embed="rId7">
            <a:alphaModFix amt="35000"/>
            <a:extLst>
              <a:ext uri="{28A0092B-C50C-407E-A947-70E740481C1C}">
                <a14:useLocalDpi xmlns:a14="http://schemas.microsoft.com/office/drawing/2010/main" val="0"/>
              </a:ext>
            </a:extLst>
          </a:blip>
          <a:srcRect l="35743" t="27" r="43404" b="-27"/>
          <a:stretch/>
        </p:blipFill>
        <p:spPr bwMode="auto">
          <a:xfrm>
            <a:off x="10111498" y="-1825"/>
            <a:ext cx="2077998" cy="6858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Problems of Aging Electrical Systems">
            <a:extLst>
              <a:ext uri="{FF2B5EF4-FFF2-40B4-BE49-F238E27FC236}">
                <a16:creationId xmlns:a16="http://schemas.microsoft.com/office/drawing/2014/main" id="{189BE146-E8DF-7515-89F1-CAD0F34828F8}"/>
              </a:ext>
            </a:extLst>
          </p:cNvPr>
          <p:cNvPicPr>
            <a:picLocks noChangeAspect="1" noChangeArrowheads="1"/>
          </p:cNvPicPr>
          <p:nvPr/>
        </p:nvPicPr>
        <p:blipFill rotWithShape="1">
          <a:blip r:embed="rId8">
            <a:alphaModFix amt="35000"/>
            <a:extLst>
              <a:ext uri="{28A0092B-C50C-407E-A947-70E740481C1C}">
                <a14:useLocalDpi xmlns:a14="http://schemas.microsoft.com/office/drawing/2010/main" val="0"/>
              </a:ext>
            </a:extLst>
          </a:blip>
          <a:srcRect l="60613" r="19205"/>
          <a:stretch/>
        </p:blipFill>
        <p:spPr bwMode="auto">
          <a:xfrm>
            <a:off x="8016602" y="1825"/>
            <a:ext cx="2094895" cy="68561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Why are wind turbines being switched off?">
            <a:extLst>
              <a:ext uri="{FF2B5EF4-FFF2-40B4-BE49-F238E27FC236}">
                <a16:creationId xmlns:a16="http://schemas.microsoft.com/office/drawing/2014/main" id="{FCB39D35-94E6-C123-D3CB-5D926098508A}"/>
              </a:ext>
            </a:extLst>
          </p:cNvPr>
          <p:cNvPicPr>
            <a:picLocks noChangeAspect="1" noChangeArrowheads="1"/>
          </p:cNvPicPr>
          <p:nvPr/>
        </p:nvPicPr>
        <p:blipFill rotWithShape="1">
          <a:blip r:embed="rId9">
            <a:alphaModFix amt="35000"/>
            <a:extLst>
              <a:ext uri="{28A0092B-C50C-407E-A947-70E740481C1C}">
                <a14:useLocalDpi xmlns:a14="http://schemas.microsoft.com/office/drawing/2010/main" val="0"/>
              </a:ext>
            </a:extLst>
          </a:blip>
          <a:srcRect l="6600" t="27" r="76470" b="-27"/>
          <a:stretch/>
        </p:blipFill>
        <p:spPr bwMode="auto">
          <a:xfrm>
            <a:off x="2077941" y="-1825"/>
            <a:ext cx="2064049"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7">
            <a:extLst>
              <a:ext uri="{FF2B5EF4-FFF2-40B4-BE49-F238E27FC236}">
                <a16:creationId xmlns:a16="http://schemas.microsoft.com/office/drawing/2014/main" id="{2BDCAED0-DDD5-9897-D879-A0FAE894910C}"/>
              </a:ext>
            </a:extLst>
          </p:cNvPr>
          <p:cNvSpPr txBox="1"/>
          <p:nvPr/>
        </p:nvSpPr>
        <p:spPr>
          <a:xfrm rot="5400000">
            <a:off x="-2348168" y="2827009"/>
            <a:ext cx="6757323" cy="1200329"/>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spcBef>
                <a:spcPts val="1000"/>
              </a:spcBef>
              <a:defRPr/>
            </a:pPr>
            <a:r>
              <a:rPr lang="en-US" sz="8000" b="1">
                <a:solidFill>
                  <a:schemeClr val="bg1"/>
                </a:solidFill>
                <a:latin typeface="Nexa Bold"/>
              </a:rPr>
              <a:t>BEng Civil</a:t>
            </a:r>
          </a:p>
        </p:txBody>
      </p:sp>
      <p:sp>
        <p:nvSpPr>
          <p:cNvPr id="12" name="TextBox 18">
            <a:extLst>
              <a:ext uri="{FF2B5EF4-FFF2-40B4-BE49-F238E27FC236}">
                <a16:creationId xmlns:a16="http://schemas.microsoft.com/office/drawing/2014/main" id="{E1BFCF21-9A9C-6B7F-5A29-5C6AE0BFC7FA}"/>
              </a:ext>
            </a:extLst>
          </p:cNvPr>
          <p:cNvSpPr txBox="1"/>
          <p:nvPr/>
        </p:nvSpPr>
        <p:spPr>
          <a:xfrm rot="5400000">
            <a:off x="-284121" y="2757758"/>
            <a:ext cx="6757323" cy="133882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spcBef>
                <a:spcPts val="1000"/>
              </a:spcBef>
              <a:defRPr/>
            </a:pPr>
            <a:r>
              <a:rPr lang="en-US" sz="9000" b="1">
                <a:solidFill>
                  <a:schemeClr val="bg1"/>
                </a:solidFill>
                <a:latin typeface="Nexa Bold" panose="02000000000000000000" pitchFamily="50" charset="0"/>
              </a:rPr>
              <a:t>MEng Mech 3</a:t>
            </a:r>
          </a:p>
        </p:txBody>
      </p:sp>
      <p:sp>
        <p:nvSpPr>
          <p:cNvPr id="13" name="TextBox 19">
            <a:extLst>
              <a:ext uri="{FF2B5EF4-FFF2-40B4-BE49-F238E27FC236}">
                <a16:creationId xmlns:a16="http://schemas.microsoft.com/office/drawing/2014/main" id="{8FFB9E58-41F7-8A3F-FDCC-7D14892DE652}"/>
              </a:ext>
            </a:extLst>
          </p:cNvPr>
          <p:cNvSpPr txBox="1"/>
          <p:nvPr/>
        </p:nvSpPr>
        <p:spPr>
          <a:xfrm rot="5400000">
            <a:off x="1697776" y="2667697"/>
            <a:ext cx="6757323" cy="142192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spcBef>
                <a:spcPts val="1000"/>
              </a:spcBef>
              <a:defRPr/>
            </a:pPr>
            <a:r>
              <a:rPr lang="en-US" sz="9600" b="1">
                <a:solidFill>
                  <a:schemeClr val="bg1"/>
                </a:solidFill>
                <a:latin typeface="Nexa Bold" panose="02000000000000000000" pitchFamily="50" charset="0"/>
              </a:rPr>
              <a:t>BEng Mech 3</a:t>
            </a:r>
          </a:p>
        </p:txBody>
      </p:sp>
      <p:sp>
        <p:nvSpPr>
          <p:cNvPr id="14" name="TextBox 20">
            <a:extLst>
              <a:ext uri="{FF2B5EF4-FFF2-40B4-BE49-F238E27FC236}">
                <a16:creationId xmlns:a16="http://schemas.microsoft.com/office/drawing/2014/main" id="{F752104B-9835-E765-0DCF-551AA05F0735}"/>
              </a:ext>
            </a:extLst>
          </p:cNvPr>
          <p:cNvSpPr txBox="1"/>
          <p:nvPr/>
        </p:nvSpPr>
        <p:spPr>
          <a:xfrm rot="5400000">
            <a:off x="3568995" y="2664047"/>
            <a:ext cx="6757323" cy="142192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spcBef>
                <a:spcPts val="1000"/>
              </a:spcBef>
              <a:defRPr/>
            </a:pPr>
            <a:r>
              <a:rPr lang="en-US" sz="9600" b="1">
                <a:solidFill>
                  <a:schemeClr val="bg1"/>
                </a:solidFill>
                <a:latin typeface="Nexa Bold" panose="02000000000000000000" pitchFamily="50" charset="0"/>
              </a:rPr>
              <a:t>BEng Mech 4</a:t>
            </a:r>
          </a:p>
        </p:txBody>
      </p:sp>
      <p:sp>
        <p:nvSpPr>
          <p:cNvPr id="15" name="TextBox 21">
            <a:extLst>
              <a:ext uri="{FF2B5EF4-FFF2-40B4-BE49-F238E27FC236}">
                <a16:creationId xmlns:a16="http://schemas.microsoft.com/office/drawing/2014/main" id="{661D4844-5D6B-4D72-F505-25BC03BA87A9}"/>
              </a:ext>
            </a:extLst>
          </p:cNvPr>
          <p:cNvSpPr txBox="1"/>
          <p:nvPr/>
        </p:nvSpPr>
        <p:spPr>
          <a:xfrm rot="5400000">
            <a:off x="5759284" y="2716209"/>
            <a:ext cx="6757323" cy="142192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spcBef>
                <a:spcPts val="1000"/>
              </a:spcBef>
              <a:defRPr/>
            </a:pPr>
            <a:r>
              <a:rPr lang="en-US" sz="9600" b="1">
                <a:solidFill>
                  <a:schemeClr val="bg1"/>
                </a:solidFill>
                <a:latin typeface="Nexa Bold" panose="02000000000000000000" pitchFamily="50" charset="0"/>
              </a:rPr>
              <a:t>BEng EESE</a:t>
            </a:r>
          </a:p>
        </p:txBody>
      </p:sp>
      <p:sp>
        <p:nvSpPr>
          <p:cNvPr id="16" name="TextBox 23">
            <a:extLst>
              <a:ext uri="{FF2B5EF4-FFF2-40B4-BE49-F238E27FC236}">
                <a16:creationId xmlns:a16="http://schemas.microsoft.com/office/drawing/2014/main" id="{6C5D1474-C9B7-E03B-8058-4C9EFDE32551}"/>
              </a:ext>
            </a:extLst>
          </p:cNvPr>
          <p:cNvSpPr txBox="1"/>
          <p:nvPr/>
        </p:nvSpPr>
        <p:spPr>
          <a:xfrm rot="5400000">
            <a:off x="7609094" y="2757758"/>
            <a:ext cx="7164394" cy="133882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spcBef>
                <a:spcPts val="1000"/>
              </a:spcBef>
              <a:defRPr/>
            </a:pPr>
            <a:r>
              <a:rPr lang="en-US" sz="9000" b="1">
                <a:solidFill>
                  <a:schemeClr val="bg1"/>
                </a:solidFill>
                <a:latin typeface="Nexa Bold" panose="02000000000000000000" pitchFamily="50" charset="0"/>
              </a:rPr>
              <a:t>MEng EESE</a:t>
            </a:r>
          </a:p>
        </p:txBody>
      </p:sp>
    </p:spTree>
    <p:extLst>
      <p:ext uri="{BB962C8B-B14F-4D97-AF65-F5344CB8AC3E}">
        <p14:creationId xmlns:p14="http://schemas.microsoft.com/office/powerpoint/2010/main" val="363041798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F52A81-F1EC-33F0-AA81-A581605AAA14}"/>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12CF91D1-9FFB-00EE-A316-7D3ADCC10CEF}"/>
              </a:ext>
            </a:extLst>
          </p:cNvPr>
          <p:cNvGrpSpPr/>
          <p:nvPr/>
        </p:nvGrpSpPr>
        <p:grpSpPr>
          <a:xfrm>
            <a:off x="-7046" y="0"/>
            <a:ext cx="12189932" cy="6858000"/>
            <a:chOff x="-7046" y="0"/>
            <a:chExt cx="2801924" cy="4443984"/>
          </a:xfrm>
          <a:solidFill>
            <a:schemeClr val="bg2">
              <a:lumMod val="85000"/>
            </a:schemeClr>
          </a:solidFill>
        </p:grpSpPr>
        <p:sp>
          <p:nvSpPr>
            <p:cNvPr id="17" name="Rectangle: Rounded Corners 16">
              <a:extLst>
                <a:ext uri="{FF2B5EF4-FFF2-40B4-BE49-F238E27FC236}">
                  <a16:creationId xmlns:a16="http://schemas.microsoft.com/office/drawing/2014/main" id="{DEC332E1-C256-D804-ACDF-C3E16C7BC1E0}"/>
                </a:ext>
              </a:extLst>
            </p:cNvPr>
            <p:cNvSpPr/>
            <p:nvPr/>
          </p:nvSpPr>
          <p:spPr>
            <a:xfrm>
              <a:off x="-7046" y="0"/>
              <a:ext cx="2801924" cy="4443984"/>
            </a:xfrm>
            <a:prstGeom prst="roundRect">
              <a:avLst>
                <a:gd name="adj" fmla="val 1869"/>
              </a:avLst>
            </a:prstGeom>
            <a:grpFill/>
            <a:ln>
              <a:noFill/>
            </a:ln>
            <a:effectLst>
              <a:outerShdw blurRad="127000" dist="50800" dir="5400000" algn="ctr" rotWithShape="0">
                <a:srgbClr val="000000">
                  <a:alpha val="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8" name="SlideBazzar_Icons_132043635692251061">
              <a:extLst>
                <a:ext uri="{FF2B5EF4-FFF2-40B4-BE49-F238E27FC236}">
                  <a16:creationId xmlns:a16="http://schemas.microsoft.com/office/drawing/2014/main" id="{644B128A-397A-8815-1750-9F4F84D5C2C0}"/>
                </a:ext>
              </a:extLst>
            </p:cNvPr>
            <p:cNvPicPr>
              <a:picLocks/>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1627" y="538425"/>
              <a:ext cx="664578" cy="664578"/>
            </a:xfrm>
            <a:prstGeom prst="rect">
              <a:avLst/>
            </a:prstGeom>
          </p:spPr>
        </p:pic>
      </p:grpSp>
      <p:pic>
        <p:nvPicPr>
          <p:cNvPr id="5" name="Picture 4" descr="Solar panel - Wikipedia">
            <a:extLst>
              <a:ext uri="{FF2B5EF4-FFF2-40B4-BE49-F238E27FC236}">
                <a16:creationId xmlns:a16="http://schemas.microsoft.com/office/drawing/2014/main" id="{1A41494F-EF7F-EEF4-CF1F-1F6F90AD5088}"/>
              </a:ext>
            </a:extLst>
          </p:cNvPr>
          <p:cNvPicPr>
            <a:picLocks noChangeAspect="1" noChangeArrowheads="1"/>
          </p:cNvPicPr>
          <p:nvPr/>
        </p:nvPicPr>
        <p:blipFill rotWithShape="1">
          <a:blip r:embed="rId4" cstate="print">
            <a:alphaModFix amt="35000"/>
            <a:extLst>
              <a:ext uri="{28A0092B-C50C-407E-A947-70E740481C1C}">
                <a14:useLocalDpi xmlns:a14="http://schemas.microsoft.com/office/drawing/2010/main" val="0"/>
              </a:ext>
            </a:extLst>
          </a:blip>
          <a:srcRect l="31650" t="-180" r="50887" b="180"/>
          <a:stretch/>
        </p:blipFill>
        <p:spPr bwMode="auto">
          <a:xfrm>
            <a:off x="-2415560" y="1826"/>
            <a:ext cx="186889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WEPTOS">
            <a:extLst>
              <a:ext uri="{FF2B5EF4-FFF2-40B4-BE49-F238E27FC236}">
                <a16:creationId xmlns:a16="http://schemas.microsoft.com/office/drawing/2014/main" id="{5681D68A-A3BC-D122-8906-A11FAA7750D1}"/>
              </a:ext>
            </a:extLst>
          </p:cNvPr>
          <p:cNvPicPr>
            <a:picLocks noChangeAspect="1" noChangeArrowheads="1"/>
          </p:cNvPicPr>
          <p:nvPr/>
        </p:nvPicPr>
        <p:blipFill rotWithShape="1">
          <a:blip r:embed="rId5" cstate="print">
            <a:alphaModFix amt="35000"/>
            <a:extLst>
              <a:ext uri="{28A0092B-C50C-407E-A947-70E740481C1C}">
                <a14:useLocalDpi xmlns:a14="http://schemas.microsoft.com/office/drawing/2010/main" val="0"/>
              </a:ext>
            </a:extLst>
          </a:blip>
          <a:srcRect l="4719" t="53" r="78237" b="-53"/>
          <a:stretch/>
        </p:blipFill>
        <p:spPr bwMode="auto">
          <a:xfrm>
            <a:off x="-4424329" y="1826"/>
            <a:ext cx="200464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rtificial island to power Europe">
            <a:extLst>
              <a:ext uri="{FF2B5EF4-FFF2-40B4-BE49-F238E27FC236}">
                <a16:creationId xmlns:a16="http://schemas.microsoft.com/office/drawing/2014/main" id="{0162D1E5-C6E1-E0A0-5C62-72F882585E79}"/>
              </a:ext>
            </a:extLst>
          </p:cNvPr>
          <p:cNvPicPr>
            <a:picLocks noChangeAspect="1" noChangeArrowheads="1"/>
          </p:cNvPicPr>
          <p:nvPr/>
        </p:nvPicPr>
        <p:blipFill rotWithShape="1">
          <a:blip r:embed="rId6" cstate="print">
            <a:alphaModFix amt="35000"/>
            <a:extLst>
              <a:ext uri="{28A0092B-C50C-407E-A947-70E740481C1C}">
                <a14:useLocalDpi xmlns:a14="http://schemas.microsoft.com/office/drawing/2010/main" val="0"/>
              </a:ext>
            </a:extLst>
          </a:blip>
          <a:srcRect l="45735" r="34146"/>
          <a:stretch/>
        </p:blipFill>
        <p:spPr bwMode="auto">
          <a:xfrm>
            <a:off x="-8561334" y="1826"/>
            <a:ext cx="2077998" cy="68580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How Do Transformers Work? | Cache Valley Electric">
            <a:extLst>
              <a:ext uri="{FF2B5EF4-FFF2-40B4-BE49-F238E27FC236}">
                <a16:creationId xmlns:a16="http://schemas.microsoft.com/office/drawing/2014/main" id="{872D62EF-C94E-DCD7-C0B9-5E4A1487D2A5}"/>
              </a:ext>
            </a:extLst>
          </p:cNvPr>
          <p:cNvPicPr>
            <a:picLocks noChangeAspect="1" noChangeArrowheads="1"/>
          </p:cNvPicPr>
          <p:nvPr/>
        </p:nvPicPr>
        <p:blipFill rotWithShape="1">
          <a:blip r:embed="rId7">
            <a:alphaModFix amt="35000"/>
            <a:extLst>
              <a:ext uri="{28A0092B-C50C-407E-A947-70E740481C1C}">
                <a14:useLocalDpi xmlns:a14="http://schemas.microsoft.com/office/drawing/2010/main" val="0"/>
              </a:ext>
            </a:extLst>
          </a:blip>
          <a:srcRect l="35743" t="27" r="43404" b="-27"/>
          <a:stretch/>
        </p:blipFill>
        <p:spPr bwMode="auto">
          <a:xfrm>
            <a:off x="13087667" y="48511"/>
            <a:ext cx="2077998" cy="6858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Problems of Aging Electrical Systems">
            <a:extLst>
              <a:ext uri="{FF2B5EF4-FFF2-40B4-BE49-F238E27FC236}">
                <a16:creationId xmlns:a16="http://schemas.microsoft.com/office/drawing/2014/main" id="{0E7178D2-C75C-81AB-51E5-23F55E45D619}"/>
              </a:ext>
            </a:extLst>
          </p:cNvPr>
          <p:cNvPicPr>
            <a:picLocks noChangeAspect="1" noChangeArrowheads="1"/>
          </p:cNvPicPr>
          <p:nvPr/>
        </p:nvPicPr>
        <p:blipFill rotWithShape="1">
          <a:blip r:embed="rId8">
            <a:alphaModFix/>
            <a:extLst>
              <a:ext uri="{28A0092B-C50C-407E-A947-70E740481C1C}">
                <a14:useLocalDpi xmlns:a14="http://schemas.microsoft.com/office/drawing/2010/main" val="0"/>
              </a:ext>
            </a:extLst>
          </a:blip>
          <a:srcRect l="12887" r="9574"/>
          <a:stretch/>
        </p:blipFill>
        <p:spPr bwMode="auto">
          <a:xfrm>
            <a:off x="4167789" y="0"/>
            <a:ext cx="8048446" cy="68561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Why are wind turbines being switched off?">
            <a:extLst>
              <a:ext uri="{FF2B5EF4-FFF2-40B4-BE49-F238E27FC236}">
                <a16:creationId xmlns:a16="http://schemas.microsoft.com/office/drawing/2014/main" id="{106697C9-2155-0D6C-C803-102A1EDF0FB2}"/>
              </a:ext>
            </a:extLst>
          </p:cNvPr>
          <p:cNvPicPr>
            <a:picLocks noChangeAspect="1" noChangeArrowheads="1"/>
          </p:cNvPicPr>
          <p:nvPr/>
        </p:nvPicPr>
        <p:blipFill rotWithShape="1">
          <a:blip r:embed="rId9">
            <a:alphaModFix amt="35000"/>
            <a:extLst>
              <a:ext uri="{28A0092B-C50C-407E-A947-70E740481C1C}">
                <a14:useLocalDpi xmlns:a14="http://schemas.microsoft.com/office/drawing/2010/main" val="0"/>
              </a:ext>
            </a:extLst>
          </a:blip>
          <a:srcRect l="6600" t="27" r="76470" b="-27"/>
          <a:stretch/>
        </p:blipFill>
        <p:spPr bwMode="auto">
          <a:xfrm>
            <a:off x="-6492507" y="1826"/>
            <a:ext cx="2064049"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7">
            <a:extLst>
              <a:ext uri="{FF2B5EF4-FFF2-40B4-BE49-F238E27FC236}">
                <a16:creationId xmlns:a16="http://schemas.microsoft.com/office/drawing/2014/main" id="{F2DF2A03-7677-FF23-3ECA-06C526FC5526}"/>
              </a:ext>
            </a:extLst>
          </p:cNvPr>
          <p:cNvSpPr txBox="1"/>
          <p:nvPr/>
        </p:nvSpPr>
        <p:spPr>
          <a:xfrm rot="5400000">
            <a:off x="-10918616" y="2830660"/>
            <a:ext cx="6757323" cy="1200329"/>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spcBef>
                <a:spcPts val="1000"/>
              </a:spcBef>
              <a:defRPr/>
            </a:pPr>
            <a:r>
              <a:rPr lang="en-US" sz="8000" b="1">
                <a:solidFill>
                  <a:schemeClr val="bg1"/>
                </a:solidFill>
                <a:latin typeface="Nexa Bold"/>
              </a:rPr>
              <a:t>BEng Civil</a:t>
            </a:r>
          </a:p>
        </p:txBody>
      </p:sp>
      <p:sp>
        <p:nvSpPr>
          <p:cNvPr id="12" name="TextBox 18">
            <a:extLst>
              <a:ext uri="{FF2B5EF4-FFF2-40B4-BE49-F238E27FC236}">
                <a16:creationId xmlns:a16="http://schemas.microsoft.com/office/drawing/2014/main" id="{A53A84D3-A090-F330-3599-D01D7D9FBBD8}"/>
              </a:ext>
            </a:extLst>
          </p:cNvPr>
          <p:cNvSpPr txBox="1"/>
          <p:nvPr/>
        </p:nvSpPr>
        <p:spPr>
          <a:xfrm rot="5400000">
            <a:off x="-8854569" y="2761409"/>
            <a:ext cx="6757323" cy="133882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spcBef>
                <a:spcPts val="1000"/>
              </a:spcBef>
              <a:defRPr/>
            </a:pPr>
            <a:r>
              <a:rPr lang="en-US" sz="9000" b="1">
                <a:solidFill>
                  <a:schemeClr val="bg1"/>
                </a:solidFill>
                <a:latin typeface="Nexa Bold" panose="02000000000000000000" pitchFamily="50" charset="0"/>
              </a:rPr>
              <a:t>MEng Mech 3</a:t>
            </a:r>
          </a:p>
        </p:txBody>
      </p:sp>
      <p:sp>
        <p:nvSpPr>
          <p:cNvPr id="13" name="TextBox 19">
            <a:extLst>
              <a:ext uri="{FF2B5EF4-FFF2-40B4-BE49-F238E27FC236}">
                <a16:creationId xmlns:a16="http://schemas.microsoft.com/office/drawing/2014/main" id="{A2F52945-41C5-F24F-A915-B6200518F924}"/>
              </a:ext>
            </a:extLst>
          </p:cNvPr>
          <p:cNvSpPr txBox="1"/>
          <p:nvPr/>
        </p:nvSpPr>
        <p:spPr>
          <a:xfrm rot="5400000">
            <a:off x="-6872672" y="2671348"/>
            <a:ext cx="6757323" cy="142192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spcBef>
                <a:spcPts val="1000"/>
              </a:spcBef>
              <a:defRPr/>
            </a:pPr>
            <a:r>
              <a:rPr lang="en-US" sz="9600" b="1">
                <a:solidFill>
                  <a:schemeClr val="bg1"/>
                </a:solidFill>
                <a:latin typeface="Nexa Bold" panose="02000000000000000000" pitchFamily="50" charset="0"/>
              </a:rPr>
              <a:t>BEng Mech 3</a:t>
            </a:r>
          </a:p>
        </p:txBody>
      </p:sp>
      <p:sp>
        <p:nvSpPr>
          <p:cNvPr id="14" name="TextBox 20">
            <a:extLst>
              <a:ext uri="{FF2B5EF4-FFF2-40B4-BE49-F238E27FC236}">
                <a16:creationId xmlns:a16="http://schemas.microsoft.com/office/drawing/2014/main" id="{486424D3-7FE5-8F70-39F8-4FE351A482F5}"/>
              </a:ext>
            </a:extLst>
          </p:cNvPr>
          <p:cNvSpPr txBox="1"/>
          <p:nvPr/>
        </p:nvSpPr>
        <p:spPr>
          <a:xfrm rot="5400000">
            <a:off x="-5001453" y="2667698"/>
            <a:ext cx="6757323" cy="142192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spcBef>
                <a:spcPts val="1000"/>
              </a:spcBef>
              <a:defRPr/>
            </a:pPr>
            <a:r>
              <a:rPr lang="en-US" sz="9600" b="1">
                <a:solidFill>
                  <a:schemeClr val="bg1"/>
                </a:solidFill>
                <a:latin typeface="Nexa Bold" panose="02000000000000000000" pitchFamily="50" charset="0"/>
              </a:rPr>
              <a:t>BEng Mech 4</a:t>
            </a:r>
          </a:p>
        </p:txBody>
      </p:sp>
      <p:sp>
        <p:nvSpPr>
          <p:cNvPr id="16" name="TextBox 23">
            <a:extLst>
              <a:ext uri="{FF2B5EF4-FFF2-40B4-BE49-F238E27FC236}">
                <a16:creationId xmlns:a16="http://schemas.microsoft.com/office/drawing/2014/main" id="{C3CD6945-2B07-17F9-51E2-B2C6B19A23D6}"/>
              </a:ext>
            </a:extLst>
          </p:cNvPr>
          <p:cNvSpPr txBox="1"/>
          <p:nvPr/>
        </p:nvSpPr>
        <p:spPr>
          <a:xfrm rot="5400000">
            <a:off x="10585263" y="2808094"/>
            <a:ext cx="7164394" cy="133882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spcBef>
                <a:spcPts val="1000"/>
              </a:spcBef>
              <a:defRPr/>
            </a:pPr>
            <a:r>
              <a:rPr lang="en-US" sz="9000" b="1">
                <a:solidFill>
                  <a:schemeClr val="bg1"/>
                </a:solidFill>
                <a:latin typeface="Nexa Bold" panose="02000000000000000000" pitchFamily="50" charset="0"/>
              </a:rPr>
              <a:t>MEng EESE</a:t>
            </a:r>
          </a:p>
        </p:txBody>
      </p:sp>
      <p:sp>
        <p:nvSpPr>
          <p:cNvPr id="2" name="Parallelogram 1">
            <a:extLst>
              <a:ext uri="{FF2B5EF4-FFF2-40B4-BE49-F238E27FC236}">
                <a16:creationId xmlns:a16="http://schemas.microsoft.com/office/drawing/2014/main" id="{3318AFD7-E677-2DBD-03C4-E71587024BC5}"/>
              </a:ext>
            </a:extLst>
          </p:cNvPr>
          <p:cNvSpPr/>
          <p:nvPr/>
        </p:nvSpPr>
        <p:spPr>
          <a:xfrm>
            <a:off x="-1492348" y="-1098470"/>
            <a:ext cx="8211512" cy="9192127"/>
          </a:xfrm>
          <a:prstGeom prst="parallelogram">
            <a:avLst>
              <a:gd name="adj" fmla="val 18553"/>
            </a:avLst>
          </a:prstGeom>
          <a:solidFill>
            <a:schemeClr val="accent1"/>
          </a:solidFill>
          <a:ln>
            <a:solidFill>
              <a:srgbClr val="135B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8FBFE"/>
              </a:solidFill>
              <a:effectLst/>
              <a:uLnTx/>
              <a:uFillTx/>
              <a:latin typeface="Aptos"/>
              <a:ea typeface="+mn-ea"/>
              <a:cs typeface="+mn-cs"/>
            </a:endParaRPr>
          </a:p>
        </p:txBody>
      </p:sp>
      <p:sp>
        <p:nvSpPr>
          <p:cNvPr id="3" name="Rectangle: Rounded Corners 2">
            <a:extLst>
              <a:ext uri="{FF2B5EF4-FFF2-40B4-BE49-F238E27FC236}">
                <a16:creationId xmlns:a16="http://schemas.microsoft.com/office/drawing/2014/main" id="{F685990E-BDB6-C6B1-1109-7645EE698B51}"/>
              </a:ext>
            </a:extLst>
          </p:cNvPr>
          <p:cNvSpPr/>
          <p:nvPr/>
        </p:nvSpPr>
        <p:spPr>
          <a:xfrm>
            <a:off x="-388027" y="10953"/>
            <a:ext cx="12763728" cy="6957590"/>
          </a:xfrm>
          <a:prstGeom prst="roundRect">
            <a:avLst>
              <a:gd name="adj" fmla="val 1869"/>
            </a:avLst>
          </a:prstGeom>
          <a:solidFill>
            <a:schemeClr val="accent1">
              <a:alpha val="19000"/>
            </a:schemeClr>
          </a:solidFill>
          <a:ln>
            <a:noFill/>
          </a:ln>
          <a:effectLst>
            <a:outerShdw blurRad="127000" dist="50800" dir="5400000" algn="ctr" rotWithShape="0">
              <a:srgbClr val="000000">
                <a:alpha val="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37058F98-C3F9-CE37-A5EB-3E01D2B692A0}"/>
              </a:ext>
            </a:extLst>
          </p:cNvPr>
          <p:cNvSpPr txBox="1"/>
          <p:nvPr/>
        </p:nvSpPr>
        <p:spPr>
          <a:xfrm>
            <a:off x="-767765" y="3204051"/>
            <a:ext cx="6757323" cy="535531"/>
          </a:xfrm>
          <a:prstGeom prst="rect">
            <a:avLst/>
          </a:prstGeom>
          <a:noFill/>
          <a:effectLst>
            <a:outerShdw blurRad="63500" sx="102000" sy="102000" algn="ctr" rotWithShape="0">
              <a:prstClr val="black">
                <a:alpha val="40000"/>
              </a:prstClr>
            </a:outerShdw>
          </a:effectLst>
        </p:spPr>
        <p:txBody>
          <a:bodyPr wrap="square" rtlCol="0">
            <a:spAutoFit/>
          </a:bodyPr>
          <a:lstStyle/>
          <a:p>
            <a:pPr algn="ctr">
              <a:lnSpc>
                <a:spcPct val="90000"/>
              </a:lnSpc>
              <a:spcBef>
                <a:spcPts val="1000"/>
              </a:spcBef>
              <a:defRPr/>
            </a:pPr>
            <a:r>
              <a:rPr lang="en-US" sz="3200" b="1">
                <a:solidFill>
                  <a:schemeClr val="bg1"/>
                </a:solidFill>
              </a:rPr>
              <a:t>BEng EESE</a:t>
            </a:r>
          </a:p>
        </p:txBody>
      </p:sp>
      <p:sp>
        <p:nvSpPr>
          <p:cNvPr id="20" name="TextBox 19">
            <a:extLst>
              <a:ext uri="{FF2B5EF4-FFF2-40B4-BE49-F238E27FC236}">
                <a16:creationId xmlns:a16="http://schemas.microsoft.com/office/drawing/2014/main" id="{AE5D7296-08D0-BD46-1878-DC8600D0EF62}"/>
              </a:ext>
            </a:extLst>
          </p:cNvPr>
          <p:cNvSpPr txBox="1"/>
          <p:nvPr/>
        </p:nvSpPr>
        <p:spPr>
          <a:xfrm>
            <a:off x="-914893" y="3741929"/>
            <a:ext cx="7033470" cy="39087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lnSpc>
                <a:spcPct val="150000"/>
              </a:lnSpc>
            </a:pPr>
            <a:r>
              <a:rPr lang="en-US">
                <a:solidFill>
                  <a:schemeClr val="bg1"/>
                </a:solidFill>
                <a:ea typeface="Calibri"/>
                <a:cs typeface="Arial"/>
              </a:rPr>
              <a:t>Abdullah Said (2698161) </a:t>
            </a:r>
          </a:p>
          <a:p>
            <a:pPr algn="ctr">
              <a:lnSpc>
                <a:spcPct val="150000"/>
              </a:lnSpc>
            </a:pPr>
            <a:r>
              <a:rPr lang="en-US">
                <a:solidFill>
                  <a:schemeClr val="bg1"/>
                </a:solidFill>
                <a:ea typeface="Calibri"/>
                <a:cs typeface="Arial"/>
              </a:rPr>
              <a:t>Adam William(2625652) </a:t>
            </a:r>
          </a:p>
          <a:p>
            <a:pPr algn="ctr">
              <a:lnSpc>
                <a:spcPct val="150000"/>
              </a:lnSpc>
            </a:pPr>
            <a:r>
              <a:rPr lang="en-US">
                <a:solidFill>
                  <a:schemeClr val="bg1"/>
                </a:solidFill>
                <a:ea typeface="Calibri"/>
                <a:cs typeface="Arial"/>
              </a:rPr>
              <a:t>Anoop Singh(2349169) </a:t>
            </a:r>
            <a:endParaRPr lang="en-US">
              <a:solidFill>
                <a:schemeClr val="bg1"/>
              </a:solidFill>
            </a:endParaRPr>
          </a:p>
          <a:p>
            <a:pPr algn="ctr">
              <a:lnSpc>
                <a:spcPct val="150000"/>
              </a:lnSpc>
            </a:pPr>
            <a:r>
              <a:rPr lang="en-US" err="1">
                <a:solidFill>
                  <a:schemeClr val="bg1"/>
                </a:solidFill>
                <a:ea typeface="Calibri"/>
                <a:cs typeface="Arial"/>
              </a:rPr>
              <a:t>Finnabarr</a:t>
            </a:r>
            <a:r>
              <a:rPr lang="en-US">
                <a:solidFill>
                  <a:schemeClr val="bg1"/>
                </a:solidFill>
                <a:ea typeface="Calibri"/>
                <a:cs typeface="Arial"/>
              </a:rPr>
              <a:t> Mitchell-de-Vesey(2647311) </a:t>
            </a:r>
          </a:p>
          <a:p>
            <a:pPr algn="ctr">
              <a:lnSpc>
                <a:spcPct val="150000"/>
              </a:lnSpc>
            </a:pPr>
            <a:r>
              <a:rPr lang="en-US">
                <a:solidFill>
                  <a:schemeClr val="bg1"/>
                </a:solidFill>
                <a:ea typeface="Calibri"/>
                <a:cs typeface="Arial"/>
              </a:rPr>
              <a:t> Saul Standen(2626663), </a:t>
            </a:r>
            <a:endParaRPr lang="en-US">
              <a:solidFill>
                <a:schemeClr val="bg1"/>
              </a:solidFill>
            </a:endParaRPr>
          </a:p>
          <a:p>
            <a:pPr algn="ctr">
              <a:lnSpc>
                <a:spcPct val="150000"/>
              </a:lnSpc>
            </a:pPr>
            <a:r>
              <a:rPr lang="en-US">
                <a:solidFill>
                  <a:schemeClr val="bg1"/>
                </a:solidFill>
                <a:ea typeface="Calibri"/>
                <a:cs typeface="Arial"/>
              </a:rPr>
              <a:t>Scott Ainsworth(2626758), </a:t>
            </a:r>
            <a:endParaRPr lang="en-US">
              <a:solidFill>
                <a:schemeClr val="bg1"/>
              </a:solidFill>
            </a:endParaRPr>
          </a:p>
          <a:p>
            <a:pPr algn="ctr">
              <a:lnSpc>
                <a:spcPct val="150000"/>
              </a:lnSpc>
            </a:pPr>
            <a:r>
              <a:rPr lang="en-US">
                <a:solidFill>
                  <a:schemeClr val="bg1"/>
                </a:solidFill>
                <a:ea typeface="Calibri"/>
                <a:cs typeface="Arial"/>
              </a:rPr>
              <a:t>Valentina </a:t>
            </a:r>
            <a:r>
              <a:rPr lang="en-US" err="1">
                <a:solidFill>
                  <a:schemeClr val="bg1"/>
                </a:solidFill>
                <a:ea typeface="Calibri"/>
                <a:cs typeface="Arial"/>
              </a:rPr>
              <a:t>Massejeva</a:t>
            </a:r>
            <a:r>
              <a:rPr lang="en-US">
                <a:solidFill>
                  <a:schemeClr val="bg1"/>
                </a:solidFill>
                <a:ea typeface="Calibri"/>
                <a:cs typeface="Arial"/>
              </a:rPr>
              <a:t> (2622457)</a:t>
            </a:r>
          </a:p>
          <a:p>
            <a:pPr algn="ctr">
              <a:lnSpc>
                <a:spcPct val="150000"/>
              </a:lnSpc>
            </a:pPr>
            <a:endParaRPr lang="en-US">
              <a:solidFill>
                <a:schemeClr val="bg1"/>
              </a:solidFill>
              <a:cs typeface="Arial" panose="020B0604020202020204" pitchFamily="34" charset="0"/>
            </a:endParaRPr>
          </a:p>
          <a:p>
            <a:endParaRPr lang="en-US">
              <a:solidFill>
                <a:schemeClr val="bg1"/>
              </a:solidFill>
              <a:cs typeface="Arial" panose="020B0604020202020204" pitchFamily="34" charset="0"/>
            </a:endParaRPr>
          </a:p>
          <a:p>
            <a:endParaRPr lang="en-US" sz="1400">
              <a:cs typeface="Calibri"/>
            </a:endParaRPr>
          </a:p>
        </p:txBody>
      </p:sp>
      <p:sp>
        <p:nvSpPr>
          <p:cNvPr id="22" name="TextBox 21">
            <a:extLst>
              <a:ext uri="{FF2B5EF4-FFF2-40B4-BE49-F238E27FC236}">
                <a16:creationId xmlns:a16="http://schemas.microsoft.com/office/drawing/2014/main" id="{B7C6B015-DA1C-ED04-4DB0-613DC377439F}"/>
              </a:ext>
            </a:extLst>
          </p:cNvPr>
          <p:cNvSpPr txBox="1"/>
          <p:nvPr/>
        </p:nvSpPr>
        <p:spPr>
          <a:xfrm>
            <a:off x="-809234" y="313465"/>
            <a:ext cx="7964166" cy="2595262"/>
          </a:xfrm>
          <a:prstGeom prst="rect">
            <a:avLst/>
          </a:prstGeom>
          <a:noFill/>
          <a:effectLst>
            <a:outerShdw blurRad="63500" sx="102000" sy="102000" algn="ctr" rotWithShape="0">
              <a:prstClr val="black">
                <a:alpha val="40000"/>
              </a:prstClr>
            </a:outerShdw>
          </a:effectLst>
        </p:spPr>
        <p:txBody>
          <a:bodyPr wrap="square" rtlCol="0">
            <a:spAutoFit/>
          </a:bodyPr>
          <a:lstStyle/>
          <a:p>
            <a:pPr algn="ctr">
              <a:lnSpc>
                <a:spcPct val="90000"/>
              </a:lnSpc>
              <a:spcBef>
                <a:spcPts val="1000"/>
              </a:spcBef>
              <a:defRPr/>
            </a:pPr>
            <a:r>
              <a:rPr lang="en-GB" sz="5400" b="1">
                <a:solidFill>
                  <a:schemeClr val="bg1"/>
                </a:solidFill>
                <a:latin typeface="Nexa Bold"/>
              </a:rPr>
              <a:t>Conceptual Design of </a:t>
            </a:r>
          </a:p>
          <a:p>
            <a:pPr algn="ctr">
              <a:lnSpc>
                <a:spcPct val="90000"/>
              </a:lnSpc>
              <a:spcBef>
                <a:spcPts val="1000"/>
              </a:spcBef>
              <a:defRPr/>
            </a:pPr>
            <a:r>
              <a:rPr lang="en-GB" sz="5400" b="1">
                <a:solidFill>
                  <a:schemeClr val="bg1"/>
                </a:solidFill>
                <a:latin typeface="Nexa Bold"/>
              </a:rPr>
              <a:t>the Command and </a:t>
            </a:r>
          </a:p>
          <a:p>
            <a:pPr algn="ctr">
              <a:lnSpc>
                <a:spcPct val="90000"/>
              </a:lnSpc>
              <a:spcBef>
                <a:spcPts val="1000"/>
              </a:spcBef>
              <a:defRPr/>
            </a:pPr>
            <a:r>
              <a:rPr lang="en-GB" sz="5400" b="1">
                <a:solidFill>
                  <a:schemeClr val="bg1"/>
                </a:solidFill>
                <a:latin typeface="Nexa Bold"/>
              </a:rPr>
              <a:t>Control System</a:t>
            </a:r>
            <a:endParaRPr lang="en-US" sz="5400" b="1">
              <a:solidFill>
                <a:schemeClr val="bg1"/>
              </a:solidFill>
            </a:endParaRPr>
          </a:p>
        </p:txBody>
      </p:sp>
    </p:spTree>
    <p:extLst>
      <p:ext uri="{BB962C8B-B14F-4D97-AF65-F5344CB8AC3E}">
        <p14:creationId xmlns:p14="http://schemas.microsoft.com/office/powerpoint/2010/main" val="91276147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227D1185-9089-301F-0747-FC220F009D8A}"/>
              </a:ext>
            </a:extLst>
          </p:cNvPr>
          <p:cNvSpPr/>
          <p:nvPr/>
        </p:nvSpPr>
        <p:spPr>
          <a:xfrm>
            <a:off x="6478397" y="9071"/>
            <a:ext cx="5777868" cy="6848931"/>
          </a:xfrm>
          <a:prstGeom prst="rect">
            <a:avLst/>
          </a:prstGeom>
          <a:solidFill>
            <a:schemeClr val="accent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 name="Content Placeholder 2">
            <a:extLst>
              <a:ext uri="{FF2B5EF4-FFF2-40B4-BE49-F238E27FC236}">
                <a16:creationId xmlns:a16="http://schemas.microsoft.com/office/drawing/2014/main" id="{1810AB11-69B1-EC51-93D0-950E2E0DB846}"/>
              </a:ext>
            </a:extLst>
          </p:cNvPr>
          <p:cNvSpPr>
            <a:spLocks noGrp="1"/>
          </p:cNvSpPr>
          <p:nvPr>
            <p:ph idx="1"/>
          </p:nvPr>
        </p:nvSpPr>
        <p:spPr>
          <a:xfrm>
            <a:off x="889679" y="1320004"/>
            <a:ext cx="4965053" cy="3284451"/>
          </a:xfrm>
        </p:spPr>
        <p:txBody>
          <a:bodyPr vert="horz" lIns="91440" tIns="45720" rIns="91440" bIns="45720" rtlCol="0" anchor="ctr">
            <a:noAutofit/>
          </a:bodyPr>
          <a:lstStyle/>
          <a:p>
            <a:pPr marL="0" indent="0">
              <a:spcBef>
                <a:spcPts val="0"/>
              </a:spcBef>
              <a:spcAft>
                <a:spcPts val="600"/>
              </a:spcAft>
              <a:buNone/>
            </a:pPr>
            <a:endParaRPr lang="en-US" sz="1800">
              <a:latin typeface="Aptos"/>
              <a:cs typeface="Arial"/>
            </a:endParaRPr>
          </a:p>
          <a:p>
            <a:pPr marL="342900" indent="-342900">
              <a:spcBef>
                <a:spcPts val="0"/>
              </a:spcBef>
              <a:spcAft>
                <a:spcPts val="600"/>
              </a:spcAft>
              <a:buFont typeface="Arial,Sans-Serif" panose="020B0604020202020204" pitchFamily="34" charset="0"/>
            </a:pPr>
            <a:r>
              <a:rPr lang="en-US" sz="1800">
                <a:latin typeface="Aptos"/>
                <a:cs typeface="Arial"/>
              </a:rPr>
              <a:t>Combine 3 Renewable Energy Sources and Battery (Wired Power OR-Ing /Wireless MPC)</a:t>
            </a:r>
          </a:p>
          <a:p>
            <a:pPr marL="342900" indent="-342900">
              <a:spcBef>
                <a:spcPts val="0"/>
              </a:spcBef>
              <a:spcAft>
                <a:spcPts val="600"/>
              </a:spcAft>
              <a:buFont typeface="Arial,Sans-Serif" panose="020B0604020202020204" pitchFamily="34" charset="0"/>
            </a:pPr>
            <a:r>
              <a:rPr lang="en-US" sz="1800">
                <a:latin typeface="Aptos"/>
                <a:cs typeface="Arial"/>
              </a:rPr>
              <a:t>Optimise the performance and adaptability (MPPT and MPC algorithms, i.e., NOEMS)</a:t>
            </a:r>
          </a:p>
          <a:p>
            <a:pPr marL="342900" indent="-342900">
              <a:spcBef>
                <a:spcPts val="0"/>
              </a:spcBef>
              <a:spcAft>
                <a:spcPts val="600"/>
              </a:spcAft>
              <a:buFont typeface="Arial,Sans-Serif" panose="020B0604020202020204" pitchFamily="34" charset="0"/>
            </a:pPr>
            <a:r>
              <a:rPr lang="en-US" sz="1800">
                <a:latin typeface="Aptos"/>
                <a:cs typeface="Arial"/>
              </a:rPr>
              <a:t>Consider overall system security </a:t>
            </a:r>
            <a:r>
              <a:rPr lang="en-US" sz="1800">
                <a:ea typeface="+mn-lt"/>
                <a:cs typeface="+mn-lt"/>
              </a:rPr>
              <a:t>and resilience </a:t>
            </a:r>
            <a:r>
              <a:rPr lang="en-US" sz="1800">
                <a:latin typeface="Aptos"/>
                <a:cs typeface="Arial"/>
              </a:rPr>
              <a:t>(cyber / hardware) </a:t>
            </a:r>
          </a:p>
          <a:p>
            <a:pPr marL="342900" indent="-342900">
              <a:spcBef>
                <a:spcPts val="0"/>
              </a:spcBef>
              <a:spcAft>
                <a:spcPts val="600"/>
              </a:spcAft>
              <a:buFont typeface="Arial,Sans-Serif" panose="020B0604020202020204" pitchFamily="34" charset="0"/>
            </a:pPr>
            <a:r>
              <a:rPr lang="en-US" sz="1800">
                <a:latin typeface="Aptos"/>
                <a:cs typeface="Arial"/>
              </a:rPr>
              <a:t>Take business factors into the account (stakeholders / costs / legislations)</a:t>
            </a:r>
          </a:p>
          <a:p>
            <a:pPr marL="342900" indent="-342900">
              <a:spcBef>
                <a:spcPts val="0"/>
              </a:spcBef>
              <a:spcAft>
                <a:spcPts val="600"/>
              </a:spcAft>
              <a:buFont typeface="Arial,Sans-Serif" panose="020B0604020202020204" pitchFamily="34" charset="0"/>
            </a:pPr>
            <a:endParaRPr lang="en-US" sz="1400">
              <a:latin typeface="Arial"/>
              <a:cs typeface="Arial"/>
            </a:endParaRPr>
          </a:p>
        </p:txBody>
      </p:sp>
      <p:graphicFrame>
        <p:nvGraphicFramePr>
          <p:cNvPr id="5" name="Table 4">
            <a:extLst>
              <a:ext uri="{FF2B5EF4-FFF2-40B4-BE49-F238E27FC236}">
                <a16:creationId xmlns:a16="http://schemas.microsoft.com/office/drawing/2014/main" id="{3E249CCD-2841-89C1-5FCE-3A4F526E1B8E}"/>
              </a:ext>
            </a:extLst>
          </p:cNvPr>
          <p:cNvGraphicFramePr>
            <a:graphicFrameLocks noGrp="1"/>
          </p:cNvGraphicFramePr>
          <p:nvPr>
            <p:extLst>
              <p:ext uri="{D42A27DB-BD31-4B8C-83A1-F6EECF244321}">
                <p14:modId xmlns:p14="http://schemas.microsoft.com/office/powerpoint/2010/main" val="3230945007"/>
              </p:ext>
            </p:extLst>
          </p:nvPr>
        </p:nvGraphicFramePr>
        <p:xfrm>
          <a:off x="6816046" y="75769"/>
          <a:ext cx="5108173" cy="3362923"/>
        </p:xfrm>
        <a:graphic>
          <a:graphicData uri="http://schemas.openxmlformats.org/drawingml/2006/table">
            <a:tbl>
              <a:tblPr firstRow="1" bandRow="1">
                <a:tableStyleId>{5C22544A-7EE6-4342-B048-85BDC9FD1C3A}</a:tableStyleId>
              </a:tblPr>
              <a:tblGrid>
                <a:gridCol w="2003825">
                  <a:extLst>
                    <a:ext uri="{9D8B030D-6E8A-4147-A177-3AD203B41FA5}">
                      <a16:colId xmlns:a16="http://schemas.microsoft.com/office/drawing/2014/main" val="3892309114"/>
                    </a:ext>
                  </a:extLst>
                </a:gridCol>
                <a:gridCol w="3104348">
                  <a:extLst>
                    <a:ext uri="{9D8B030D-6E8A-4147-A177-3AD203B41FA5}">
                      <a16:colId xmlns:a16="http://schemas.microsoft.com/office/drawing/2014/main" val="186080051"/>
                    </a:ext>
                  </a:extLst>
                </a:gridCol>
              </a:tblGrid>
              <a:tr h="424699">
                <a:tc>
                  <a:txBody>
                    <a:bodyPr/>
                    <a:lstStyle/>
                    <a:p>
                      <a:r>
                        <a:rPr lang="en-US" sz="1500"/>
                        <a:t>Abbreviation</a:t>
                      </a:r>
                    </a:p>
                  </a:txBody>
                  <a:tcPr marL="113741" marR="113741" marT="56871" marB="56871"/>
                </a:tc>
                <a:tc>
                  <a:txBody>
                    <a:bodyPr/>
                    <a:lstStyle/>
                    <a:p>
                      <a:r>
                        <a:rPr lang="en-US" sz="1500"/>
                        <a:t>Meaning</a:t>
                      </a:r>
                    </a:p>
                  </a:txBody>
                  <a:tcPr marL="113741" marR="113741" marT="56871" marB="56871"/>
                </a:tc>
                <a:extLst>
                  <a:ext uri="{0D108BD9-81ED-4DB2-BD59-A6C34878D82A}">
                    <a16:rowId xmlns:a16="http://schemas.microsoft.com/office/drawing/2014/main" val="1596700903"/>
                  </a:ext>
                </a:extLst>
              </a:tr>
              <a:tr h="632715">
                <a:tc>
                  <a:txBody>
                    <a:bodyPr/>
                    <a:lstStyle/>
                    <a:p>
                      <a:r>
                        <a:rPr lang="en-US" sz="1500"/>
                        <a:t>Power OR-Ing</a:t>
                      </a:r>
                      <a:endParaRPr lang="en-US" sz="1500" err="1"/>
                    </a:p>
                  </a:txBody>
                  <a:tcPr marL="113741" marR="113741" marT="56871" marB="56871"/>
                </a:tc>
                <a:tc>
                  <a:txBody>
                    <a:bodyPr/>
                    <a:lstStyle/>
                    <a:p>
                      <a:r>
                        <a:rPr lang="en-US" sz="1500"/>
                        <a:t>Method of combining energy sources</a:t>
                      </a:r>
                    </a:p>
                  </a:txBody>
                  <a:tcPr marL="113741" marR="113741" marT="56871" marB="56871"/>
                </a:tc>
                <a:extLst>
                  <a:ext uri="{0D108BD9-81ED-4DB2-BD59-A6C34878D82A}">
                    <a16:rowId xmlns:a16="http://schemas.microsoft.com/office/drawing/2014/main" val="372608528"/>
                  </a:ext>
                </a:extLst>
              </a:tr>
              <a:tr h="398697">
                <a:tc>
                  <a:txBody>
                    <a:bodyPr/>
                    <a:lstStyle/>
                    <a:p>
                      <a:r>
                        <a:rPr lang="en-US" sz="1500"/>
                        <a:t>MPC</a:t>
                      </a:r>
                    </a:p>
                  </a:txBody>
                  <a:tcPr marL="113741" marR="113741" marT="56871" marB="56871"/>
                </a:tc>
                <a:tc>
                  <a:txBody>
                    <a:bodyPr/>
                    <a:lstStyle/>
                    <a:p>
                      <a:r>
                        <a:rPr lang="en-US" sz="1500"/>
                        <a:t>Model Predictive Control</a:t>
                      </a:r>
                    </a:p>
                  </a:txBody>
                  <a:tcPr marL="113741" marR="113741" marT="56871" marB="56871"/>
                </a:tc>
                <a:extLst>
                  <a:ext uri="{0D108BD9-81ED-4DB2-BD59-A6C34878D82A}">
                    <a16:rowId xmlns:a16="http://schemas.microsoft.com/office/drawing/2014/main" val="2649126014"/>
                  </a:ext>
                </a:extLst>
              </a:tr>
              <a:tr h="632715">
                <a:tc>
                  <a:txBody>
                    <a:bodyPr/>
                    <a:lstStyle/>
                    <a:p>
                      <a:r>
                        <a:rPr lang="en-US" sz="1500"/>
                        <a:t>NOEMS</a:t>
                      </a:r>
                    </a:p>
                  </a:txBody>
                  <a:tcPr marL="113741" marR="113741" marT="56871" marB="56871"/>
                </a:tc>
                <a:tc>
                  <a:txBody>
                    <a:bodyPr/>
                    <a:lstStyle/>
                    <a:p>
                      <a:r>
                        <a:rPr lang="en-US" sz="1500"/>
                        <a:t>Novel Optimal Energy Management Strategy</a:t>
                      </a:r>
                    </a:p>
                  </a:txBody>
                  <a:tcPr marL="113741" marR="113741" marT="56871" marB="56871"/>
                </a:tc>
                <a:extLst>
                  <a:ext uri="{0D108BD9-81ED-4DB2-BD59-A6C34878D82A}">
                    <a16:rowId xmlns:a16="http://schemas.microsoft.com/office/drawing/2014/main" val="174556258"/>
                  </a:ext>
                </a:extLst>
              </a:tr>
              <a:tr h="476703">
                <a:tc>
                  <a:txBody>
                    <a:bodyPr/>
                    <a:lstStyle/>
                    <a:p>
                      <a:r>
                        <a:rPr lang="en-US" sz="1500"/>
                        <a:t>MPPT</a:t>
                      </a:r>
                    </a:p>
                  </a:txBody>
                  <a:tcPr marL="113741" marR="113741" marT="56871" marB="56871"/>
                </a:tc>
                <a:tc>
                  <a:txBody>
                    <a:bodyPr/>
                    <a:lstStyle/>
                    <a:p>
                      <a:pPr lvl="0">
                        <a:buNone/>
                      </a:pPr>
                      <a:r>
                        <a:rPr lang="en-US" sz="1500"/>
                        <a:t>Maximum Power Point Tracking</a:t>
                      </a:r>
                    </a:p>
                  </a:txBody>
                  <a:tcPr marL="113741" marR="113741" marT="56871" marB="56871"/>
                </a:tc>
                <a:extLst>
                  <a:ext uri="{0D108BD9-81ED-4DB2-BD59-A6C34878D82A}">
                    <a16:rowId xmlns:a16="http://schemas.microsoft.com/office/drawing/2014/main" val="16153061"/>
                  </a:ext>
                </a:extLst>
              </a:tr>
              <a:tr h="398697">
                <a:tc>
                  <a:txBody>
                    <a:bodyPr/>
                    <a:lstStyle/>
                    <a:p>
                      <a:r>
                        <a:rPr lang="en-US" sz="1500"/>
                        <a:t>PWM</a:t>
                      </a:r>
                    </a:p>
                  </a:txBody>
                  <a:tcPr marL="113741" marR="113741" marT="56871" marB="56871"/>
                </a:tc>
                <a:tc>
                  <a:txBody>
                    <a:bodyPr/>
                    <a:lstStyle/>
                    <a:p>
                      <a:r>
                        <a:rPr lang="en-US" sz="1500"/>
                        <a:t>Pulse Width Modulation</a:t>
                      </a:r>
                    </a:p>
                  </a:txBody>
                  <a:tcPr marL="113741" marR="113741" marT="56871" marB="56871"/>
                </a:tc>
                <a:extLst>
                  <a:ext uri="{0D108BD9-81ED-4DB2-BD59-A6C34878D82A}">
                    <a16:rowId xmlns:a16="http://schemas.microsoft.com/office/drawing/2014/main" val="4116585933"/>
                  </a:ext>
                </a:extLst>
              </a:tr>
              <a:tr h="398697">
                <a:tc>
                  <a:txBody>
                    <a:bodyPr/>
                    <a:lstStyle/>
                    <a:p>
                      <a:r>
                        <a:rPr lang="en-US" sz="1500"/>
                        <a:t>RES</a:t>
                      </a:r>
                    </a:p>
                  </a:txBody>
                  <a:tcPr marL="113741" marR="113741" marT="56871" marB="56871"/>
                </a:tc>
                <a:tc>
                  <a:txBody>
                    <a:bodyPr/>
                    <a:lstStyle/>
                    <a:p>
                      <a:pPr lvl="0">
                        <a:buNone/>
                      </a:pPr>
                      <a:r>
                        <a:rPr lang="en-US" sz="1500"/>
                        <a:t>Renewable Energy Source</a:t>
                      </a:r>
                    </a:p>
                  </a:txBody>
                  <a:tcPr marL="113741" marR="113741" marT="56871" marB="56871"/>
                </a:tc>
                <a:extLst>
                  <a:ext uri="{0D108BD9-81ED-4DB2-BD59-A6C34878D82A}">
                    <a16:rowId xmlns:a16="http://schemas.microsoft.com/office/drawing/2014/main" val="3886401111"/>
                  </a:ext>
                </a:extLst>
              </a:tr>
            </a:tbl>
          </a:graphicData>
        </a:graphic>
      </p:graphicFrame>
      <p:sp>
        <p:nvSpPr>
          <p:cNvPr id="15" name="Rectangle 14">
            <a:extLst>
              <a:ext uri="{FF2B5EF4-FFF2-40B4-BE49-F238E27FC236}">
                <a16:creationId xmlns:a16="http://schemas.microsoft.com/office/drawing/2014/main" id="{F8E8F688-D1F5-BA02-CEFB-44B3212C5090}"/>
              </a:ext>
            </a:extLst>
          </p:cNvPr>
          <p:cNvSpPr/>
          <p:nvPr/>
        </p:nvSpPr>
        <p:spPr>
          <a:xfrm>
            <a:off x="0" y="298656"/>
            <a:ext cx="6062692" cy="619454"/>
          </a:xfrm>
          <a:prstGeom prst="rect">
            <a:avLst/>
          </a:prstGeom>
          <a:solidFill>
            <a:srgbClr val="B6D5F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17" name="Title 1">
            <a:extLst>
              <a:ext uri="{FF2B5EF4-FFF2-40B4-BE49-F238E27FC236}">
                <a16:creationId xmlns:a16="http://schemas.microsoft.com/office/drawing/2014/main" id="{63456715-382F-5FF1-8ECA-8DE96623BE8B}"/>
              </a:ext>
            </a:extLst>
          </p:cNvPr>
          <p:cNvSpPr>
            <a:spLocks noGrp="1"/>
          </p:cNvSpPr>
          <p:nvPr>
            <p:ph type="title"/>
          </p:nvPr>
        </p:nvSpPr>
        <p:spPr>
          <a:xfrm>
            <a:off x="26541" y="-219647"/>
            <a:ext cx="6915628" cy="1749224"/>
          </a:xfrm>
        </p:spPr>
        <p:txBody>
          <a:bodyPr>
            <a:normAutofit/>
          </a:bodyPr>
          <a:lstStyle/>
          <a:p>
            <a:r>
              <a:rPr lang="en-US" sz="3600" b="1">
                <a:latin typeface="Aptos"/>
                <a:cs typeface="Arial"/>
              </a:rPr>
              <a:t>PROJECT SCOPE &amp; TERMINOLOGY</a:t>
            </a:r>
          </a:p>
        </p:txBody>
      </p:sp>
      <p:pic>
        <p:nvPicPr>
          <p:cNvPr id="19" name="Picture 18" descr="A yellow sign with a light and a power button&#10;&#10;Description automatically generated">
            <a:extLst>
              <a:ext uri="{FF2B5EF4-FFF2-40B4-BE49-F238E27FC236}">
                <a16:creationId xmlns:a16="http://schemas.microsoft.com/office/drawing/2014/main" id="{23EB74B5-E928-D0B1-A9F8-ABFDEBEE77A3}"/>
              </a:ext>
            </a:extLst>
          </p:cNvPr>
          <p:cNvPicPr>
            <a:picLocks noChangeAspect="1"/>
          </p:cNvPicPr>
          <p:nvPr/>
        </p:nvPicPr>
        <p:blipFill>
          <a:blip r:embed="rId3"/>
          <a:stretch>
            <a:fillRect/>
          </a:stretch>
        </p:blipFill>
        <p:spPr>
          <a:xfrm>
            <a:off x="6860544" y="3550072"/>
            <a:ext cx="1710911" cy="1636481"/>
          </a:xfrm>
          <a:prstGeom prst="rect">
            <a:avLst/>
          </a:prstGeom>
        </p:spPr>
      </p:pic>
      <p:pic>
        <p:nvPicPr>
          <p:cNvPr id="21" name="Picture 20" descr="A red sign with white text and a graph&#10;&#10;Description automatically generated">
            <a:extLst>
              <a:ext uri="{FF2B5EF4-FFF2-40B4-BE49-F238E27FC236}">
                <a16:creationId xmlns:a16="http://schemas.microsoft.com/office/drawing/2014/main" id="{D83CBB0C-2AA9-A229-AFCE-8DBC9010A0ED}"/>
              </a:ext>
            </a:extLst>
          </p:cNvPr>
          <p:cNvPicPr>
            <a:picLocks noChangeAspect="1"/>
          </p:cNvPicPr>
          <p:nvPr/>
        </p:nvPicPr>
        <p:blipFill>
          <a:blip r:embed="rId4"/>
          <a:stretch>
            <a:fillRect/>
          </a:stretch>
        </p:blipFill>
        <p:spPr>
          <a:xfrm>
            <a:off x="8569828" y="3551969"/>
            <a:ext cx="1775634" cy="1636100"/>
          </a:xfrm>
          <a:prstGeom prst="rect">
            <a:avLst/>
          </a:prstGeom>
        </p:spPr>
      </p:pic>
      <p:pic>
        <p:nvPicPr>
          <p:cNvPr id="23" name="Picture 22" descr="A white and orange sign with buildings and text&#10;&#10;Description automatically generated">
            <a:extLst>
              <a:ext uri="{FF2B5EF4-FFF2-40B4-BE49-F238E27FC236}">
                <a16:creationId xmlns:a16="http://schemas.microsoft.com/office/drawing/2014/main" id="{6533C939-B5B5-2EFE-C54E-CDAE590E05A7}"/>
              </a:ext>
            </a:extLst>
          </p:cNvPr>
          <p:cNvPicPr>
            <a:picLocks noChangeAspect="1"/>
          </p:cNvPicPr>
          <p:nvPr/>
        </p:nvPicPr>
        <p:blipFill>
          <a:blip r:embed="rId5"/>
          <a:stretch>
            <a:fillRect/>
          </a:stretch>
        </p:blipFill>
        <p:spPr>
          <a:xfrm>
            <a:off x="10349560" y="3543834"/>
            <a:ext cx="1643044" cy="1634701"/>
          </a:xfrm>
          <a:prstGeom prst="rect">
            <a:avLst/>
          </a:prstGeom>
        </p:spPr>
      </p:pic>
      <p:pic>
        <p:nvPicPr>
          <p:cNvPr id="25" name="Picture 24" descr="A sign with a symbol and text&#10;&#10;Description automatically generated">
            <a:extLst>
              <a:ext uri="{FF2B5EF4-FFF2-40B4-BE49-F238E27FC236}">
                <a16:creationId xmlns:a16="http://schemas.microsoft.com/office/drawing/2014/main" id="{6AF903A5-372A-1CDD-F7D2-B02619C667F9}"/>
              </a:ext>
            </a:extLst>
          </p:cNvPr>
          <p:cNvPicPr>
            <a:picLocks noChangeAspect="1"/>
          </p:cNvPicPr>
          <p:nvPr/>
        </p:nvPicPr>
        <p:blipFill>
          <a:blip r:embed="rId6"/>
          <a:stretch>
            <a:fillRect/>
          </a:stretch>
        </p:blipFill>
        <p:spPr>
          <a:xfrm>
            <a:off x="6861033" y="5181924"/>
            <a:ext cx="1708341" cy="1636481"/>
          </a:xfrm>
          <a:prstGeom prst="rect">
            <a:avLst/>
          </a:prstGeom>
        </p:spPr>
      </p:pic>
      <p:pic>
        <p:nvPicPr>
          <p:cNvPr id="27" name="Picture 26" descr="A blue sign with white text and a fish and waves&#10;&#10;Description automatically generated">
            <a:extLst>
              <a:ext uri="{FF2B5EF4-FFF2-40B4-BE49-F238E27FC236}">
                <a16:creationId xmlns:a16="http://schemas.microsoft.com/office/drawing/2014/main" id="{CD8EAA92-92F4-99A3-903C-1D49FD073307}"/>
              </a:ext>
            </a:extLst>
          </p:cNvPr>
          <p:cNvPicPr>
            <a:picLocks noChangeAspect="1"/>
          </p:cNvPicPr>
          <p:nvPr/>
        </p:nvPicPr>
        <p:blipFill>
          <a:blip r:embed="rId7"/>
          <a:stretch>
            <a:fillRect/>
          </a:stretch>
        </p:blipFill>
        <p:spPr>
          <a:xfrm>
            <a:off x="8572320" y="5179900"/>
            <a:ext cx="1780554" cy="1653419"/>
          </a:xfrm>
          <a:prstGeom prst="rect">
            <a:avLst/>
          </a:prstGeom>
        </p:spPr>
      </p:pic>
      <p:pic>
        <p:nvPicPr>
          <p:cNvPr id="29" name="Picture 28" descr="A blue background with white text and a logo&#10;&#10;Description automatically generated">
            <a:extLst>
              <a:ext uri="{FF2B5EF4-FFF2-40B4-BE49-F238E27FC236}">
                <a16:creationId xmlns:a16="http://schemas.microsoft.com/office/drawing/2014/main" id="{17701083-1A70-2D8C-B6D9-E2C681213155}"/>
              </a:ext>
            </a:extLst>
          </p:cNvPr>
          <p:cNvPicPr>
            <a:picLocks noChangeAspect="1"/>
          </p:cNvPicPr>
          <p:nvPr/>
        </p:nvPicPr>
        <p:blipFill>
          <a:blip r:embed="rId8"/>
          <a:stretch>
            <a:fillRect/>
          </a:stretch>
        </p:blipFill>
        <p:spPr>
          <a:xfrm>
            <a:off x="10346086" y="5188151"/>
            <a:ext cx="1639908" cy="1632728"/>
          </a:xfrm>
          <a:prstGeom prst="rect">
            <a:avLst/>
          </a:prstGeom>
        </p:spPr>
      </p:pic>
      <p:pic>
        <p:nvPicPr>
          <p:cNvPr id="14" name="Picture 13" descr="A diagram of a system&#10;&#10;Description automatically generated">
            <a:extLst>
              <a:ext uri="{FF2B5EF4-FFF2-40B4-BE49-F238E27FC236}">
                <a16:creationId xmlns:a16="http://schemas.microsoft.com/office/drawing/2014/main" id="{A1761550-F250-AEC9-B759-2D730D233988}"/>
              </a:ext>
            </a:extLst>
          </p:cNvPr>
          <p:cNvPicPr>
            <a:picLocks noChangeAspect="1"/>
          </p:cNvPicPr>
          <p:nvPr/>
        </p:nvPicPr>
        <p:blipFill>
          <a:blip r:embed="rId9"/>
          <a:stretch>
            <a:fillRect/>
          </a:stretch>
        </p:blipFill>
        <p:spPr>
          <a:xfrm>
            <a:off x="1395271" y="4236351"/>
            <a:ext cx="3458976" cy="2322993"/>
          </a:xfrm>
          <a:prstGeom prst="rect">
            <a:avLst/>
          </a:prstGeom>
        </p:spPr>
      </p:pic>
    </p:spTree>
    <p:extLst>
      <p:ext uri="{BB962C8B-B14F-4D97-AF65-F5344CB8AC3E}">
        <p14:creationId xmlns:p14="http://schemas.microsoft.com/office/powerpoint/2010/main" val="77199401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20A0390-25D8-6DF7-614B-60B360917ABF}"/>
              </a:ext>
            </a:extLst>
          </p:cNvPr>
          <p:cNvSpPr/>
          <p:nvPr/>
        </p:nvSpPr>
        <p:spPr>
          <a:xfrm>
            <a:off x="-95943" y="430388"/>
            <a:ext cx="9250576" cy="472822"/>
          </a:xfrm>
          <a:prstGeom prst="rect">
            <a:avLst/>
          </a:prstGeom>
          <a:solidFill>
            <a:srgbClr val="B6D5F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2" name="Title 1">
            <a:extLst>
              <a:ext uri="{FF2B5EF4-FFF2-40B4-BE49-F238E27FC236}">
                <a16:creationId xmlns:a16="http://schemas.microsoft.com/office/drawing/2014/main" id="{C2B5199E-8560-F1F7-E83B-C8D03CCDBC79}"/>
              </a:ext>
            </a:extLst>
          </p:cNvPr>
          <p:cNvSpPr>
            <a:spLocks noGrp="1"/>
          </p:cNvSpPr>
          <p:nvPr>
            <p:ph type="title"/>
          </p:nvPr>
        </p:nvSpPr>
        <p:spPr>
          <a:xfrm>
            <a:off x="5108749" y="3615676"/>
            <a:ext cx="3213798" cy="1325563"/>
          </a:xfrm>
        </p:spPr>
        <p:txBody>
          <a:bodyPr/>
          <a:lstStyle/>
          <a:p>
            <a:r>
              <a:rPr lang="en-US" b="1" baseline="-25000"/>
              <a:t>Group Tasks</a:t>
            </a:r>
          </a:p>
        </p:txBody>
      </p:sp>
      <p:sp>
        <p:nvSpPr>
          <p:cNvPr id="5" name="Title 1">
            <a:extLst>
              <a:ext uri="{FF2B5EF4-FFF2-40B4-BE49-F238E27FC236}">
                <a16:creationId xmlns:a16="http://schemas.microsoft.com/office/drawing/2014/main" id="{7E570B2A-D4A2-EEEA-92B1-5F59CBA2BE81}"/>
              </a:ext>
            </a:extLst>
          </p:cNvPr>
          <p:cNvSpPr txBox="1">
            <a:spLocks/>
          </p:cNvSpPr>
          <p:nvPr/>
        </p:nvSpPr>
        <p:spPr>
          <a:xfrm>
            <a:off x="-12182" y="-63558"/>
            <a:ext cx="8650731" cy="105760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latin typeface="Aptos"/>
                <a:cs typeface="Arial"/>
              </a:rPr>
              <a:t>Group Roles and Communication</a:t>
            </a:r>
          </a:p>
        </p:txBody>
      </p:sp>
      <p:sp>
        <p:nvSpPr>
          <p:cNvPr id="7" name="TextBox 6">
            <a:extLst>
              <a:ext uri="{FF2B5EF4-FFF2-40B4-BE49-F238E27FC236}">
                <a16:creationId xmlns:a16="http://schemas.microsoft.com/office/drawing/2014/main" id="{8CB43392-0EB5-86DC-3AA1-489AB8278465}"/>
              </a:ext>
            </a:extLst>
          </p:cNvPr>
          <p:cNvSpPr txBox="1"/>
          <p:nvPr/>
        </p:nvSpPr>
        <p:spPr>
          <a:xfrm>
            <a:off x="474694" y="1327965"/>
            <a:ext cx="1613064" cy="18979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baseline="-25000"/>
          </a:p>
          <a:p>
            <a:pPr algn="ctr"/>
            <a:r>
              <a:rPr lang="en-US" sz="2400" b="1" baseline="-25000">
                <a:cs typeface="Calibri"/>
              </a:rPr>
              <a:t>Adam</a:t>
            </a:r>
            <a:endParaRPr lang="en-US" sz="2400" b="1" baseline="-25000"/>
          </a:p>
          <a:p>
            <a:pPr algn="ctr"/>
            <a:endParaRPr lang="en-US" baseline="-25000"/>
          </a:p>
          <a:p>
            <a:pPr algn="ctr"/>
            <a:endParaRPr lang="en-US" baseline="-25000"/>
          </a:p>
          <a:p>
            <a:pPr algn="ctr"/>
            <a:endParaRPr lang="en-US" baseline="-25000"/>
          </a:p>
          <a:p>
            <a:pPr algn="ctr"/>
            <a:endParaRPr lang="en-US" baseline="-25000"/>
          </a:p>
          <a:p>
            <a:pPr algn="ctr"/>
            <a:endParaRPr lang="en-US" baseline="-25000"/>
          </a:p>
          <a:p>
            <a:pPr algn="ctr"/>
            <a:r>
              <a:rPr lang="en-US" baseline="-25000"/>
              <a:t>Co-Ordinator</a:t>
            </a:r>
            <a:endParaRPr lang="en-US"/>
          </a:p>
          <a:p>
            <a:pPr algn="ctr"/>
            <a:endParaRPr lang="en-US" baseline="-25000">
              <a:cs typeface="Calibri"/>
            </a:endParaRPr>
          </a:p>
        </p:txBody>
      </p:sp>
      <p:sp>
        <p:nvSpPr>
          <p:cNvPr id="9" name="TextBox 8">
            <a:extLst>
              <a:ext uri="{FF2B5EF4-FFF2-40B4-BE49-F238E27FC236}">
                <a16:creationId xmlns:a16="http://schemas.microsoft.com/office/drawing/2014/main" id="{CC6DAA38-E253-213E-4720-F3808F91E089}"/>
              </a:ext>
            </a:extLst>
          </p:cNvPr>
          <p:cNvSpPr txBox="1"/>
          <p:nvPr/>
        </p:nvSpPr>
        <p:spPr>
          <a:xfrm>
            <a:off x="2112406" y="1323064"/>
            <a:ext cx="1501298" cy="200054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baseline="-25000"/>
          </a:p>
          <a:p>
            <a:pPr algn="ctr"/>
            <a:r>
              <a:rPr lang="en-US" sz="2400" b="1" baseline="-25000">
                <a:cs typeface="Calibri"/>
              </a:rPr>
              <a:t>Valentina </a:t>
            </a:r>
          </a:p>
          <a:p>
            <a:pPr algn="ctr"/>
            <a:endParaRPr lang="en-US" baseline="-25000"/>
          </a:p>
          <a:p>
            <a:pPr algn="ctr"/>
            <a:endParaRPr lang="en-US" baseline="-25000"/>
          </a:p>
          <a:p>
            <a:pPr algn="ctr"/>
            <a:endParaRPr lang="en-US" baseline="-25000"/>
          </a:p>
          <a:p>
            <a:pPr algn="ctr"/>
            <a:endParaRPr lang="en-US" baseline="-25000"/>
          </a:p>
          <a:p>
            <a:pPr algn="ctr"/>
            <a:endParaRPr lang="en-US" baseline="-25000"/>
          </a:p>
          <a:p>
            <a:pPr algn="ctr"/>
            <a:endParaRPr lang="en-US" baseline="-25000"/>
          </a:p>
          <a:p>
            <a:pPr algn="ctr"/>
            <a:endParaRPr lang="en-US" baseline="-25000"/>
          </a:p>
          <a:p>
            <a:pPr algn="ctr"/>
            <a:endParaRPr lang="en-US" baseline="-25000"/>
          </a:p>
        </p:txBody>
      </p:sp>
      <p:sp>
        <p:nvSpPr>
          <p:cNvPr id="11" name="TextBox 10">
            <a:extLst>
              <a:ext uri="{FF2B5EF4-FFF2-40B4-BE49-F238E27FC236}">
                <a16:creationId xmlns:a16="http://schemas.microsoft.com/office/drawing/2014/main" id="{911C6B15-D26F-630C-6BC7-185DBE517C49}"/>
              </a:ext>
            </a:extLst>
          </p:cNvPr>
          <p:cNvSpPr txBox="1"/>
          <p:nvPr/>
        </p:nvSpPr>
        <p:spPr>
          <a:xfrm>
            <a:off x="3758551" y="1327964"/>
            <a:ext cx="1386279" cy="16312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baseline="-25000"/>
          </a:p>
          <a:p>
            <a:pPr algn="ctr"/>
            <a:r>
              <a:rPr lang="en-US" sz="2400" b="1" baseline="-25000"/>
              <a:t>Saul</a:t>
            </a:r>
          </a:p>
          <a:p>
            <a:pPr algn="ctr"/>
            <a:endParaRPr lang="en-US" baseline="-25000"/>
          </a:p>
          <a:p>
            <a:pPr algn="ctr"/>
            <a:endParaRPr lang="en-US" baseline="-25000"/>
          </a:p>
          <a:p>
            <a:pPr algn="ctr"/>
            <a:endParaRPr lang="en-US" baseline="-25000"/>
          </a:p>
          <a:p>
            <a:pPr algn="ctr"/>
            <a:endParaRPr lang="en-US" baseline="-25000"/>
          </a:p>
          <a:p>
            <a:pPr algn="ctr"/>
            <a:endParaRPr lang="en-US" baseline="-25000"/>
          </a:p>
          <a:p>
            <a:pPr algn="ctr"/>
            <a:r>
              <a:rPr lang="en-US" baseline="-25000">
                <a:cs typeface="Calibri"/>
              </a:rPr>
              <a:t>Monitor Evaluator</a:t>
            </a:r>
          </a:p>
        </p:txBody>
      </p:sp>
      <p:sp>
        <p:nvSpPr>
          <p:cNvPr id="13" name="TextBox 12">
            <a:extLst>
              <a:ext uri="{FF2B5EF4-FFF2-40B4-BE49-F238E27FC236}">
                <a16:creationId xmlns:a16="http://schemas.microsoft.com/office/drawing/2014/main" id="{27941F18-210F-0332-7C0C-9E8E396763B2}"/>
              </a:ext>
            </a:extLst>
          </p:cNvPr>
          <p:cNvSpPr txBox="1"/>
          <p:nvPr/>
        </p:nvSpPr>
        <p:spPr>
          <a:xfrm>
            <a:off x="7006433" y="1319511"/>
            <a:ext cx="1375558" cy="19082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baseline="-25000"/>
          </a:p>
          <a:p>
            <a:pPr algn="ctr"/>
            <a:r>
              <a:rPr lang="en-US" sz="2400" b="1" baseline="-25000">
                <a:cs typeface="Calibri"/>
              </a:rPr>
              <a:t>Finnbarr</a:t>
            </a:r>
          </a:p>
          <a:p>
            <a:pPr algn="ctr"/>
            <a:endParaRPr lang="en-US" baseline="-25000"/>
          </a:p>
          <a:p>
            <a:pPr algn="ctr"/>
            <a:endParaRPr lang="en-US" baseline="-25000"/>
          </a:p>
          <a:p>
            <a:pPr algn="ctr"/>
            <a:endParaRPr lang="en-US" baseline="-25000"/>
          </a:p>
          <a:p>
            <a:pPr algn="ctr"/>
            <a:endParaRPr lang="en-US" baseline="-25000"/>
          </a:p>
          <a:p>
            <a:pPr algn="ctr"/>
            <a:endParaRPr lang="en-US" baseline="-25000"/>
          </a:p>
          <a:p>
            <a:pPr algn="ctr"/>
            <a:r>
              <a:rPr lang="en-US" baseline="-25000"/>
              <a:t>Plant</a:t>
            </a:r>
            <a:endParaRPr lang="en-US"/>
          </a:p>
          <a:p>
            <a:pPr algn="ctr"/>
            <a:endParaRPr lang="en-US" baseline="-25000">
              <a:cs typeface="Calibri"/>
            </a:endParaRPr>
          </a:p>
        </p:txBody>
      </p:sp>
      <p:sp>
        <p:nvSpPr>
          <p:cNvPr id="15" name="TextBox 14">
            <a:extLst>
              <a:ext uri="{FF2B5EF4-FFF2-40B4-BE49-F238E27FC236}">
                <a16:creationId xmlns:a16="http://schemas.microsoft.com/office/drawing/2014/main" id="{DB63C433-2DC7-C131-146F-6963196EF424}"/>
              </a:ext>
            </a:extLst>
          </p:cNvPr>
          <p:cNvSpPr txBox="1"/>
          <p:nvPr/>
        </p:nvSpPr>
        <p:spPr>
          <a:xfrm>
            <a:off x="5329045" y="1330028"/>
            <a:ext cx="1376382" cy="19082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baseline="-25000"/>
          </a:p>
          <a:p>
            <a:pPr algn="ctr"/>
            <a:r>
              <a:rPr lang="en-US" sz="2400" b="1" baseline="-25000">
                <a:cs typeface="Calibri"/>
              </a:rPr>
              <a:t>Scott</a:t>
            </a:r>
          </a:p>
          <a:p>
            <a:pPr algn="ctr"/>
            <a:endParaRPr lang="en-US" baseline="-25000"/>
          </a:p>
          <a:p>
            <a:pPr algn="ctr"/>
            <a:endParaRPr lang="en-US" baseline="-25000"/>
          </a:p>
          <a:p>
            <a:pPr algn="ctr"/>
            <a:endParaRPr lang="en-US" baseline="-25000"/>
          </a:p>
          <a:p>
            <a:pPr algn="ctr"/>
            <a:endParaRPr lang="en-US" baseline="-25000"/>
          </a:p>
          <a:p>
            <a:pPr algn="ctr"/>
            <a:endParaRPr lang="en-US" baseline="-25000"/>
          </a:p>
          <a:p>
            <a:pPr algn="ctr"/>
            <a:r>
              <a:rPr lang="en-US" baseline="-25000"/>
              <a:t>Plant</a:t>
            </a:r>
            <a:endParaRPr lang="en-US"/>
          </a:p>
          <a:p>
            <a:pPr algn="ctr"/>
            <a:endParaRPr lang="en-US" baseline="-25000">
              <a:cs typeface="Calibri"/>
            </a:endParaRPr>
          </a:p>
        </p:txBody>
      </p:sp>
      <p:sp>
        <p:nvSpPr>
          <p:cNvPr id="17" name="TextBox 16">
            <a:extLst>
              <a:ext uri="{FF2B5EF4-FFF2-40B4-BE49-F238E27FC236}">
                <a16:creationId xmlns:a16="http://schemas.microsoft.com/office/drawing/2014/main" id="{A9BC4F9E-8212-BA5F-117B-146DDF513E9F}"/>
              </a:ext>
            </a:extLst>
          </p:cNvPr>
          <p:cNvSpPr txBox="1"/>
          <p:nvPr/>
        </p:nvSpPr>
        <p:spPr>
          <a:xfrm>
            <a:off x="8632177" y="1332914"/>
            <a:ext cx="1375558" cy="172354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baseline="-25000"/>
          </a:p>
          <a:p>
            <a:pPr algn="ctr"/>
            <a:r>
              <a:rPr lang="en-US" sz="2400" b="1" baseline="-25000">
                <a:cs typeface="Calibri"/>
              </a:rPr>
              <a:t>Abdullah</a:t>
            </a:r>
          </a:p>
          <a:p>
            <a:pPr algn="ctr"/>
            <a:endParaRPr lang="en-US" baseline="-25000"/>
          </a:p>
          <a:p>
            <a:pPr algn="ctr"/>
            <a:endParaRPr lang="en-US" baseline="-25000"/>
          </a:p>
          <a:p>
            <a:pPr algn="ctr"/>
            <a:endParaRPr lang="en-US" baseline="-25000"/>
          </a:p>
          <a:p>
            <a:pPr algn="ctr"/>
            <a:endParaRPr lang="en-US" baseline="-25000"/>
          </a:p>
          <a:p>
            <a:pPr algn="ctr"/>
            <a:endParaRPr lang="en-US" baseline="-25000"/>
          </a:p>
          <a:p>
            <a:pPr algn="ctr"/>
            <a:r>
              <a:rPr lang="en-US" baseline="-25000">
                <a:cs typeface="Calibri"/>
              </a:rPr>
              <a:t>Team Worker</a:t>
            </a:r>
            <a:endParaRPr lang="en-US"/>
          </a:p>
        </p:txBody>
      </p:sp>
      <p:sp>
        <p:nvSpPr>
          <p:cNvPr id="19" name="TextBox 18">
            <a:extLst>
              <a:ext uri="{FF2B5EF4-FFF2-40B4-BE49-F238E27FC236}">
                <a16:creationId xmlns:a16="http://schemas.microsoft.com/office/drawing/2014/main" id="{44E6F50A-2378-49C6-BE5D-D0A513967BB4}"/>
              </a:ext>
            </a:extLst>
          </p:cNvPr>
          <p:cNvSpPr txBox="1"/>
          <p:nvPr/>
        </p:nvSpPr>
        <p:spPr>
          <a:xfrm>
            <a:off x="10229469" y="1319716"/>
            <a:ext cx="1345869" cy="19082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baseline="-25000"/>
          </a:p>
          <a:p>
            <a:pPr algn="ctr"/>
            <a:r>
              <a:rPr lang="en-US" sz="2400" b="1" baseline="-25000">
                <a:cs typeface="Calibri"/>
              </a:rPr>
              <a:t>Anoop</a:t>
            </a:r>
          </a:p>
          <a:p>
            <a:pPr algn="ctr"/>
            <a:endParaRPr lang="en-US" baseline="-25000"/>
          </a:p>
          <a:p>
            <a:pPr algn="ctr"/>
            <a:endParaRPr lang="en-US" baseline="-25000"/>
          </a:p>
          <a:p>
            <a:pPr algn="ctr"/>
            <a:endParaRPr lang="en-US" baseline="-25000"/>
          </a:p>
          <a:p>
            <a:pPr algn="ctr"/>
            <a:endParaRPr lang="en-US" baseline="-25000"/>
          </a:p>
          <a:p>
            <a:pPr algn="ctr"/>
            <a:endParaRPr lang="en-US" baseline="-25000"/>
          </a:p>
          <a:p>
            <a:pPr algn="ctr"/>
            <a:r>
              <a:rPr lang="en-US" baseline="-25000"/>
              <a:t>Finaliser</a:t>
            </a:r>
            <a:endParaRPr lang="en-US"/>
          </a:p>
          <a:p>
            <a:pPr algn="ctr"/>
            <a:endParaRPr lang="en-US" baseline="-25000">
              <a:cs typeface="Calibri"/>
            </a:endParaRPr>
          </a:p>
        </p:txBody>
      </p:sp>
      <p:pic>
        <p:nvPicPr>
          <p:cNvPr id="21" name="Picture 20" descr="A person sitting at a table&#10;&#10;Description automatically generated">
            <a:extLst>
              <a:ext uri="{FF2B5EF4-FFF2-40B4-BE49-F238E27FC236}">
                <a16:creationId xmlns:a16="http://schemas.microsoft.com/office/drawing/2014/main" id="{8EE0D85C-DED8-1C9D-784F-D90F377C0545}"/>
              </a:ext>
            </a:extLst>
          </p:cNvPr>
          <p:cNvPicPr>
            <a:picLocks noChangeAspect="1"/>
          </p:cNvPicPr>
          <p:nvPr/>
        </p:nvPicPr>
        <p:blipFill>
          <a:blip r:embed="rId3"/>
          <a:stretch>
            <a:fillRect/>
          </a:stretch>
        </p:blipFill>
        <p:spPr>
          <a:xfrm>
            <a:off x="728287" y="2083676"/>
            <a:ext cx="1108077" cy="1266221"/>
          </a:xfrm>
          <a:prstGeom prst="rect">
            <a:avLst/>
          </a:prstGeom>
        </p:spPr>
      </p:pic>
      <p:pic>
        <p:nvPicPr>
          <p:cNvPr id="23" name="Picture 22" descr="A person in a suit pointing&#10;&#10;Description automatically generated">
            <a:extLst>
              <a:ext uri="{FF2B5EF4-FFF2-40B4-BE49-F238E27FC236}">
                <a16:creationId xmlns:a16="http://schemas.microsoft.com/office/drawing/2014/main" id="{C432F768-6C25-2A6A-A5E0-7151192ABCB0}"/>
              </a:ext>
            </a:extLst>
          </p:cNvPr>
          <p:cNvPicPr>
            <a:picLocks noChangeAspect="1"/>
          </p:cNvPicPr>
          <p:nvPr/>
        </p:nvPicPr>
        <p:blipFill>
          <a:blip r:embed="rId4"/>
          <a:stretch>
            <a:fillRect/>
          </a:stretch>
        </p:blipFill>
        <p:spPr>
          <a:xfrm>
            <a:off x="2292312" y="2120644"/>
            <a:ext cx="1138768" cy="1224039"/>
          </a:xfrm>
          <a:prstGeom prst="rect">
            <a:avLst/>
          </a:prstGeom>
        </p:spPr>
      </p:pic>
      <p:sp>
        <p:nvSpPr>
          <p:cNvPr id="25" name="Rectangle 24">
            <a:extLst>
              <a:ext uri="{FF2B5EF4-FFF2-40B4-BE49-F238E27FC236}">
                <a16:creationId xmlns:a16="http://schemas.microsoft.com/office/drawing/2014/main" id="{62CE7762-172F-B551-C72A-9B27D34298A1}"/>
              </a:ext>
            </a:extLst>
          </p:cNvPr>
          <p:cNvSpPr/>
          <p:nvPr/>
        </p:nvSpPr>
        <p:spPr>
          <a:xfrm>
            <a:off x="623411" y="1399094"/>
            <a:ext cx="1357691" cy="2364619"/>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baseline="-25000"/>
          </a:p>
        </p:txBody>
      </p:sp>
      <p:pic>
        <p:nvPicPr>
          <p:cNvPr id="27" name="Picture 26" descr="A person in a white coat holding a phone&#10;&#10;Description automatically generated">
            <a:extLst>
              <a:ext uri="{FF2B5EF4-FFF2-40B4-BE49-F238E27FC236}">
                <a16:creationId xmlns:a16="http://schemas.microsoft.com/office/drawing/2014/main" id="{FD9E45BE-A1BF-D9D3-B5E8-8DC8054487B1}"/>
              </a:ext>
            </a:extLst>
          </p:cNvPr>
          <p:cNvPicPr>
            <a:picLocks noChangeAspect="1"/>
          </p:cNvPicPr>
          <p:nvPr/>
        </p:nvPicPr>
        <p:blipFill rotWithShape="1">
          <a:blip r:embed="rId5"/>
          <a:srcRect t="3145" r="-735" b="442"/>
          <a:stretch/>
        </p:blipFill>
        <p:spPr>
          <a:xfrm>
            <a:off x="5479809" y="2118253"/>
            <a:ext cx="1164063" cy="1325966"/>
          </a:xfrm>
          <a:prstGeom prst="rect">
            <a:avLst/>
          </a:prstGeom>
        </p:spPr>
      </p:pic>
      <p:pic>
        <p:nvPicPr>
          <p:cNvPr id="29" name="Picture 28" descr="A person sitting on the floor with her legs crossed and a phone call&#10;&#10;Description automatically generated">
            <a:extLst>
              <a:ext uri="{FF2B5EF4-FFF2-40B4-BE49-F238E27FC236}">
                <a16:creationId xmlns:a16="http://schemas.microsoft.com/office/drawing/2014/main" id="{F76DB449-AABA-D172-1520-6F8DE411E4C6}"/>
              </a:ext>
            </a:extLst>
          </p:cNvPr>
          <p:cNvPicPr>
            <a:picLocks noChangeAspect="1"/>
          </p:cNvPicPr>
          <p:nvPr/>
        </p:nvPicPr>
        <p:blipFill>
          <a:blip r:embed="rId6"/>
          <a:stretch>
            <a:fillRect/>
          </a:stretch>
        </p:blipFill>
        <p:spPr>
          <a:xfrm>
            <a:off x="3895884" y="2117242"/>
            <a:ext cx="1101727" cy="1241426"/>
          </a:xfrm>
          <a:prstGeom prst="rect">
            <a:avLst/>
          </a:prstGeom>
        </p:spPr>
      </p:pic>
      <p:sp>
        <p:nvSpPr>
          <p:cNvPr id="31" name="Rectangle 30">
            <a:extLst>
              <a:ext uri="{FF2B5EF4-FFF2-40B4-BE49-F238E27FC236}">
                <a16:creationId xmlns:a16="http://schemas.microsoft.com/office/drawing/2014/main" id="{2DF1BF02-61BF-DD63-D308-02A5CEC17853}"/>
              </a:ext>
            </a:extLst>
          </p:cNvPr>
          <p:cNvSpPr/>
          <p:nvPr/>
        </p:nvSpPr>
        <p:spPr>
          <a:xfrm>
            <a:off x="7011004" y="1399093"/>
            <a:ext cx="1317075" cy="2368623"/>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baseline="-25000"/>
          </a:p>
        </p:txBody>
      </p:sp>
      <p:sp>
        <p:nvSpPr>
          <p:cNvPr id="33" name="Rectangle 32">
            <a:extLst>
              <a:ext uri="{FF2B5EF4-FFF2-40B4-BE49-F238E27FC236}">
                <a16:creationId xmlns:a16="http://schemas.microsoft.com/office/drawing/2014/main" id="{F26ABBF9-F4CA-8D55-704B-2F0CAF9994CB}"/>
              </a:ext>
            </a:extLst>
          </p:cNvPr>
          <p:cNvSpPr/>
          <p:nvPr/>
        </p:nvSpPr>
        <p:spPr>
          <a:xfrm>
            <a:off x="5396288" y="1408164"/>
            <a:ext cx="1317075" cy="2372302"/>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baseline="-25000"/>
          </a:p>
        </p:txBody>
      </p:sp>
      <p:sp>
        <p:nvSpPr>
          <p:cNvPr id="35" name="Rectangle 34">
            <a:extLst>
              <a:ext uri="{FF2B5EF4-FFF2-40B4-BE49-F238E27FC236}">
                <a16:creationId xmlns:a16="http://schemas.microsoft.com/office/drawing/2014/main" id="{86C4B576-E815-61A2-1B31-4845BC1AAF81}"/>
              </a:ext>
            </a:extLst>
          </p:cNvPr>
          <p:cNvSpPr/>
          <p:nvPr/>
        </p:nvSpPr>
        <p:spPr>
          <a:xfrm>
            <a:off x="3756078" y="1399093"/>
            <a:ext cx="1315358" cy="2364619"/>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baseline="-25000"/>
          </a:p>
        </p:txBody>
      </p:sp>
      <p:sp>
        <p:nvSpPr>
          <p:cNvPr id="37" name="Rectangle 36">
            <a:extLst>
              <a:ext uri="{FF2B5EF4-FFF2-40B4-BE49-F238E27FC236}">
                <a16:creationId xmlns:a16="http://schemas.microsoft.com/office/drawing/2014/main" id="{6F33E00B-1BF1-9303-F5CF-03D92B87E5DA}"/>
              </a:ext>
            </a:extLst>
          </p:cNvPr>
          <p:cNvSpPr/>
          <p:nvPr/>
        </p:nvSpPr>
        <p:spPr>
          <a:xfrm>
            <a:off x="2222147" y="1399093"/>
            <a:ext cx="1283608" cy="2364619"/>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baseline="-25000"/>
          </a:p>
        </p:txBody>
      </p:sp>
      <p:sp>
        <p:nvSpPr>
          <p:cNvPr id="39" name="Rectangle 38">
            <a:extLst>
              <a:ext uri="{FF2B5EF4-FFF2-40B4-BE49-F238E27FC236}">
                <a16:creationId xmlns:a16="http://schemas.microsoft.com/office/drawing/2014/main" id="{120CF1DB-7BA5-0143-FDCC-E27AAF40F961}"/>
              </a:ext>
            </a:extLst>
          </p:cNvPr>
          <p:cNvSpPr/>
          <p:nvPr/>
        </p:nvSpPr>
        <p:spPr>
          <a:xfrm>
            <a:off x="10228910" y="1410638"/>
            <a:ext cx="1337669" cy="2368623"/>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baseline="-25000"/>
          </a:p>
        </p:txBody>
      </p:sp>
      <p:sp>
        <p:nvSpPr>
          <p:cNvPr id="41" name="Rectangle 40">
            <a:extLst>
              <a:ext uri="{FF2B5EF4-FFF2-40B4-BE49-F238E27FC236}">
                <a16:creationId xmlns:a16="http://schemas.microsoft.com/office/drawing/2014/main" id="{4FB2A5CD-BB57-ADFE-C7F1-C62A4DA47169}"/>
              </a:ext>
            </a:extLst>
          </p:cNvPr>
          <p:cNvSpPr/>
          <p:nvPr/>
        </p:nvSpPr>
        <p:spPr>
          <a:xfrm>
            <a:off x="8633563" y="1399093"/>
            <a:ext cx="1317075" cy="2368623"/>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baseline="-25000"/>
          </a:p>
        </p:txBody>
      </p:sp>
      <p:pic>
        <p:nvPicPr>
          <p:cNvPr id="43" name="Picture 42" descr="A person sitting at a desk working on a computer&#10;&#10;Description automatically generated">
            <a:extLst>
              <a:ext uri="{FF2B5EF4-FFF2-40B4-BE49-F238E27FC236}">
                <a16:creationId xmlns:a16="http://schemas.microsoft.com/office/drawing/2014/main" id="{9D9EC37C-FE28-0A03-1C0F-D37668F9CDB8}"/>
              </a:ext>
            </a:extLst>
          </p:cNvPr>
          <p:cNvPicPr>
            <a:picLocks noChangeAspect="1"/>
          </p:cNvPicPr>
          <p:nvPr/>
        </p:nvPicPr>
        <p:blipFill>
          <a:blip r:embed="rId7"/>
          <a:stretch>
            <a:fillRect/>
          </a:stretch>
        </p:blipFill>
        <p:spPr>
          <a:xfrm>
            <a:off x="10394455" y="2117015"/>
            <a:ext cx="1115303" cy="1230535"/>
          </a:xfrm>
          <a:prstGeom prst="rect">
            <a:avLst/>
          </a:prstGeom>
        </p:spPr>
      </p:pic>
      <p:pic>
        <p:nvPicPr>
          <p:cNvPr id="45" name="Picture 44" descr="A person sitting at a desk with a computer&#10;&#10;Description automatically generated">
            <a:extLst>
              <a:ext uri="{FF2B5EF4-FFF2-40B4-BE49-F238E27FC236}">
                <a16:creationId xmlns:a16="http://schemas.microsoft.com/office/drawing/2014/main" id="{EFEDDE2A-8766-9750-C0BD-3E39835D993D}"/>
              </a:ext>
            </a:extLst>
          </p:cNvPr>
          <p:cNvPicPr>
            <a:picLocks noChangeAspect="1"/>
          </p:cNvPicPr>
          <p:nvPr/>
        </p:nvPicPr>
        <p:blipFill>
          <a:blip r:embed="rId8"/>
          <a:stretch>
            <a:fillRect/>
          </a:stretch>
        </p:blipFill>
        <p:spPr>
          <a:xfrm>
            <a:off x="8754665" y="2117874"/>
            <a:ext cx="1105192" cy="1271323"/>
          </a:xfrm>
          <a:prstGeom prst="rect">
            <a:avLst/>
          </a:prstGeom>
        </p:spPr>
      </p:pic>
      <p:pic>
        <p:nvPicPr>
          <p:cNvPr id="47" name="Picture 46" descr="A person sitting at a desk with a computer&#10;&#10;Description automatically generated">
            <a:extLst>
              <a:ext uri="{FF2B5EF4-FFF2-40B4-BE49-F238E27FC236}">
                <a16:creationId xmlns:a16="http://schemas.microsoft.com/office/drawing/2014/main" id="{8D9AB4E1-532D-653A-E7AE-54A367C571B7}"/>
              </a:ext>
            </a:extLst>
          </p:cNvPr>
          <p:cNvPicPr>
            <a:picLocks noChangeAspect="1"/>
          </p:cNvPicPr>
          <p:nvPr/>
        </p:nvPicPr>
        <p:blipFill>
          <a:blip r:embed="rId9"/>
          <a:stretch>
            <a:fillRect/>
          </a:stretch>
        </p:blipFill>
        <p:spPr>
          <a:xfrm>
            <a:off x="7143740" y="2122519"/>
            <a:ext cx="1103491" cy="1310998"/>
          </a:xfrm>
          <a:prstGeom prst="rect">
            <a:avLst/>
          </a:prstGeom>
        </p:spPr>
      </p:pic>
      <p:sp>
        <p:nvSpPr>
          <p:cNvPr id="49" name="TextBox 48">
            <a:extLst>
              <a:ext uri="{FF2B5EF4-FFF2-40B4-BE49-F238E27FC236}">
                <a16:creationId xmlns:a16="http://schemas.microsoft.com/office/drawing/2014/main" id="{C750A3FF-6EEF-C282-132B-ECAF3244E074}"/>
              </a:ext>
            </a:extLst>
          </p:cNvPr>
          <p:cNvSpPr txBox="1"/>
          <p:nvPr/>
        </p:nvSpPr>
        <p:spPr>
          <a:xfrm>
            <a:off x="671274" y="1420016"/>
            <a:ext cx="1533897"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i="1"/>
              <a:t>Group Leader</a:t>
            </a:r>
          </a:p>
        </p:txBody>
      </p:sp>
      <p:sp>
        <p:nvSpPr>
          <p:cNvPr id="51" name="TextBox 50">
            <a:extLst>
              <a:ext uri="{FF2B5EF4-FFF2-40B4-BE49-F238E27FC236}">
                <a16:creationId xmlns:a16="http://schemas.microsoft.com/office/drawing/2014/main" id="{9706414C-31C6-BB80-AE0A-FC13C936333E}"/>
              </a:ext>
            </a:extLst>
          </p:cNvPr>
          <p:cNvSpPr txBox="1"/>
          <p:nvPr/>
        </p:nvSpPr>
        <p:spPr>
          <a:xfrm>
            <a:off x="-1522" y="6605269"/>
            <a:ext cx="5205350" cy="2539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050">
                <a:ea typeface="+mn-lt"/>
                <a:cs typeface="+mn-lt"/>
              </a:rPr>
              <a:t>https://www.bitesizelearning.co.uk/resources/belbin-team-roles-explained</a:t>
            </a:r>
            <a:endParaRPr lang="en-US" sz="1200"/>
          </a:p>
        </p:txBody>
      </p:sp>
      <p:sp>
        <p:nvSpPr>
          <p:cNvPr id="53" name="Rectangle 52">
            <a:extLst>
              <a:ext uri="{FF2B5EF4-FFF2-40B4-BE49-F238E27FC236}">
                <a16:creationId xmlns:a16="http://schemas.microsoft.com/office/drawing/2014/main" id="{B0E26C38-BFD8-18F5-27C2-927671BB4AC4}"/>
              </a:ext>
            </a:extLst>
          </p:cNvPr>
          <p:cNvSpPr/>
          <p:nvPr/>
        </p:nvSpPr>
        <p:spPr>
          <a:xfrm>
            <a:off x="10044562" y="60918"/>
            <a:ext cx="1928709" cy="1269620"/>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t>re</a:t>
            </a:r>
          </a:p>
        </p:txBody>
      </p:sp>
      <p:sp>
        <p:nvSpPr>
          <p:cNvPr id="55" name="TextBox 54">
            <a:extLst>
              <a:ext uri="{FF2B5EF4-FFF2-40B4-BE49-F238E27FC236}">
                <a16:creationId xmlns:a16="http://schemas.microsoft.com/office/drawing/2014/main" id="{9B6CD761-87A1-20EC-5E3A-B36183F32D0A}"/>
              </a:ext>
            </a:extLst>
          </p:cNvPr>
          <p:cNvSpPr txBox="1"/>
          <p:nvPr/>
        </p:nvSpPr>
        <p:spPr>
          <a:xfrm>
            <a:off x="4514145" y="5620225"/>
            <a:ext cx="336467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b="1"/>
          </a:p>
        </p:txBody>
      </p:sp>
      <p:sp>
        <p:nvSpPr>
          <p:cNvPr id="56" name="TextBox 55">
            <a:extLst>
              <a:ext uri="{FF2B5EF4-FFF2-40B4-BE49-F238E27FC236}">
                <a16:creationId xmlns:a16="http://schemas.microsoft.com/office/drawing/2014/main" id="{71DACE6A-0B00-D1BF-5D2B-0C48557A2D7D}"/>
              </a:ext>
            </a:extLst>
          </p:cNvPr>
          <p:cNvSpPr txBox="1"/>
          <p:nvPr/>
        </p:nvSpPr>
        <p:spPr>
          <a:xfrm>
            <a:off x="10176196" y="32567"/>
            <a:ext cx="1771861"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600" b="1">
                <a:cs typeface="Segoe UI"/>
              </a:rPr>
              <a:t>Communication Logistics:</a:t>
            </a:r>
            <a:r>
              <a:rPr lang="en-US" sz="1600">
                <a:solidFill>
                  <a:srgbClr val="808080"/>
                </a:solidFill>
                <a:cs typeface="Segoe UI"/>
              </a:rPr>
              <a:t>​</a:t>
            </a:r>
          </a:p>
          <a:p>
            <a:pPr algn="ctr"/>
            <a:r>
              <a:rPr lang="en-US" sz="1600">
                <a:cs typeface="Segoe UI"/>
              </a:rPr>
              <a:t>WhatsApp</a:t>
            </a:r>
            <a:r>
              <a:rPr lang="en-US" sz="1600">
                <a:solidFill>
                  <a:srgbClr val="808080"/>
                </a:solidFill>
                <a:cs typeface="Segoe UI"/>
              </a:rPr>
              <a:t>​</a:t>
            </a:r>
          </a:p>
          <a:p>
            <a:pPr algn="ctr"/>
            <a:r>
              <a:rPr lang="en-US" sz="1600">
                <a:cs typeface="Segoe UI"/>
              </a:rPr>
              <a:t>One Drive</a:t>
            </a:r>
            <a:r>
              <a:rPr lang="en-US" sz="1600">
                <a:solidFill>
                  <a:srgbClr val="808080"/>
                </a:solidFill>
                <a:cs typeface="Segoe UI"/>
              </a:rPr>
              <a:t>​</a:t>
            </a:r>
          </a:p>
          <a:p>
            <a:pPr algn="ctr"/>
            <a:r>
              <a:rPr lang="en-US" sz="1600">
                <a:cs typeface="Segoe UI"/>
              </a:rPr>
              <a:t>Microsoft Teams</a:t>
            </a:r>
          </a:p>
        </p:txBody>
      </p:sp>
      <p:sp>
        <p:nvSpPr>
          <p:cNvPr id="58" name="TextBox 57">
            <a:extLst>
              <a:ext uri="{FF2B5EF4-FFF2-40B4-BE49-F238E27FC236}">
                <a16:creationId xmlns:a16="http://schemas.microsoft.com/office/drawing/2014/main" id="{C6D60E8E-11CC-601B-FB0A-DB52A4A2C89B}"/>
              </a:ext>
            </a:extLst>
          </p:cNvPr>
          <p:cNvSpPr txBox="1"/>
          <p:nvPr/>
        </p:nvSpPr>
        <p:spPr>
          <a:xfrm>
            <a:off x="777401" y="4826818"/>
            <a:ext cx="2060730" cy="28931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sz="1400"/>
          </a:p>
          <a:p>
            <a:pPr algn="ctr"/>
            <a:r>
              <a:rPr lang="en-GB" sz="2400" u="sng">
                <a:ea typeface="+mn-lt"/>
                <a:cs typeface="+mn-lt"/>
              </a:rPr>
              <a:t>MPC</a:t>
            </a:r>
            <a:endParaRPr lang="en-US" sz="2400" u="sng"/>
          </a:p>
          <a:p>
            <a:pPr algn="ctr"/>
            <a:endParaRPr lang="en-US" u="sng"/>
          </a:p>
          <a:p>
            <a:pPr algn="ctr"/>
            <a:endParaRPr lang="en-US"/>
          </a:p>
          <a:p>
            <a:pPr algn="ctr"/>
            <a:endParaRPr lang="en-US"/>
          </a:p>
          <a:p>
            <a:pPr algn="ctr"/>
            <a:endParaRPr lang="en-US"/>
          </a:p>
          <a:p>
            <a:pPr algn="ctr"/>
            <a:endParaRPr lang="en-US"/>
          </a:p>
          <a:p>
            <a:pPr algn="ctr"/>
            <a:endParaRPr lang="en-US"/>
          </a:p>
          <a:p>
            <a:pPr algn="ctr"/>
            <a:endParaRPr lang="en-US"/>
          </a:p>
          <a:p>
            <a:pPr algn="ctr"/>
            <a:endParaRPr lang="en-US"/>
          </a:p>
        </p:txBody>
      </p:sp>
      <p:sp>
        <p:nvSpPr>
          <p:cNvPr id="60" name="TextBox 59">
            <a:extLst>
              <a:ext uri="{FF2B5EF4-FFF2-40B4-BE49-F238E27FC236}">
                <a16:creationId xmlns:a16="http://schemas.microsoft.com/office/drawing/2014/main" id="{857F2F94-F4F6-5057-DB73-D40B295E4358}"/>
              </a:ext>
            </a:extLst>
          </p:cNvPr>
          <p:cNvSpPr txBox="1"/>
          <p:nvPr/>
        </p:nvSpPr>
        <p:spPr>
          <a:xfrm>
            <a:off x="797837" y="5156757"/>
            <a:ext cx="2069151"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a:p>
          <a:p>
            <a:pPr algn="ctr"/>
            <a:r>
              <a:rPr lang="en-US" sz="2400" b="1"/>
              <a:t>Scott &amp; Adam &amp; Finn</a:t>
            </a:r>
            <a:endParaRPr lang="en-US" sz="2400"/>
          </a:p>
          <a:p>
            <a:pPr algn="ctr"/>
            <a:endParaRPr lang="en-US"/>
          </a:p>
        </p:txBody>
      </p:sp>
      <p:sp>
        <p:nvSpPr>
          <p:cNvPr id="62" name="Rectangle 61">
            <a:extLst>
              <a:ext uri="{FF2B5EF4-FFF2-40B4-BE49-F238E27FC236}">
                <a16:creationId xmlns:a16="http://schemas.microsoft.com/office/drawing/2014/main" id="{8D4C2579-6B84-6739-A405-9F5F2BFA58A7}"/>
              </a:ext>
            </a:extLst>
          </p:cNvPr>
          <p:cNvSpPr/>
          <p:nvPr/>
        </p:nvSpPr>
        <p:spPr>
          <a:xfrm>
            <a:off x="784695" y="4912677"/>
            <a:ext cx="2055326" cy="1475497"/>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TextBox 63">
            <a:extLst>
              <a:ext uri="{FF2B5EF4-FFF2-40B4-BE49-F238E27FC236}">
                <a16:creationId xmlns:a16="http://schemas.microsoft.com/office/drawing/2014/main" id="{466EF7A3-3DBB-D2DD-EA35-5C60C087D312}"/>
              </a:ext>
            </a:extLst>
          </p:cNvPr>
          <p:cNvSpPr txBox="1"/>
          <p:nvPr/>
        </p:nvSpPr>
        <p:spPr>
          <a:xfrm>
            <a:off x="2931078" y="4826428"/>
            <a:ext cx="2060730" cy="261610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sz="1400"/>
          </a:p>
          <a:p>
            <a:pPr algn="ctr"/>
            <a:r>
              <a:rPr lang="en-GB" sz="2400" u="sng">
                <a:solidFill>
                  <a:srgbClr val="000000"/>
                </a:solidFill>
              </a:rPr>
              <a:t>MPPTs</a:t>
            </a:r>
            <a:endParaRPr lang="en-US" sz="2400" u="sng"/>
          </a:p>
          <a:p>
            <a:pPr algn="ctr"/>
            <a:endParaRPr lang="en-US"/>
          </a:p>
          <a:p>
            <a:pPr algn="ctr"/>
            <a:endParaRPr lang="en-US"/>
          </a:p>
          <a:p>
            <a:pPr algn="ctr"/>
            <a:endParaRPr lang="en-US"/>
          </a:p>
          <a:p>
            <a:pPr algn="ctr"/>
            <a:endParaRPr lang="en-US"/>
          </a:p>
          <a:p>
            <a:pPr algn="ctr"/>
            <a:endParaRPr lang="en-US"/>
          </a:p>
          <a:p>
            <a:pPr algn="ctr"/>
            <a:endParaRPr lang="en-US"/>
          </a:p>
          <a:p>
            <a:pPr algn="ctr"/>
            <a:endParaRPr lang="en-US"/>
          </a:p>
        </p:txBody>
      </p:sp>
      <p:sp>
        <p:nvSpPr>
          <p:cNvPr id="66" name="Rectangle 65">
            <a:extLst>
              <a:ext uri="{FF2B5EF4-FFF2-40B4-BE49-F238E27FC236}">
                <a16:creationId xmlns:a16="http://schemas.microsoft.com/office/drawing/2014/main" id="{0DFFE630-7CF2-CF3B-712D-FD8D1C479CB5}"/>
              </a:ext>
            </a:extLst>
          </p:cNvPr>
          <p:cNvSpPr/>
          <p:nvPr/>
        </p:nvSpPr>
        <p:spPr>
          <a:xfrm>
            <a:off x="2933898" y="4916368"/>
            <a:ext cx="2057685" cy="1473138"/>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TextBox 69">
            <a:extLst>
              <a:ext uri="{FF2B5EF4-FFF2-40B4-BE49-F238E27FC236}">
                <a16:creationId xmlns:a16="http://schemas.microsoft.com/office/drawing/2014/main" id="{8032580C-C801-807D-1512-A34E040981AF}"/>
              </a:ext>
            </a:extLst>
          </p:cNvPr>
          <p:cNvSpPr txBox="1"/>
          <p:nvPr/>
        </p:nvSpPr>
        <p:spPr>
          <a:xfrm>
            <a:off x="5086951" y="5227520"/>
            <a:ext cx="2069151"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a:p>
          <a:p>
            <a:pPr algn="ctr"/>
            <a:r>
              <a:rPr lang="en-US" sz="2400" b="1"/>
              <a:t>Saul </a:t>
            </a:r>
          </a:p>
        </p:txBody>
      </p:sp>
      <p:sp>
        <p:nvSpPr>
          <p:cNvPr id="72" name="Rectangle 71">
            <a:extLst>
              <a:ext uri="{FF2B5EF4-FFF2-40B4-BE49-F238E27FC236}">
                <a16:creationId xmlns:a16="http://schemas.microsoft.com/office/drawing/2014/main" id="{F6CF8351-4244-3F55-1433-E3578BEEB01E}"/>
              </a:ext>
            </a:extLst>
          </p:cNvPr>
          <p:cNvSpPr/>
          <p:nvPr/>
        </p:nvSpPr>
        <p:spPr>
          <a:xfrm>
            <a:off x="5080740" y="4912677"/>
            <a:ext cx="2060044" cy="1473139"/>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TextBox 73">
            <a:extLst>
              <a:ext uri="{FF2B5EF4-FFF2-40B4-BE49-F238E27FC236}">
                <a16:creationId xmlns:a16="http://schemas.microsoft.com/office/drawing/2014/main" id="{6DB3033A-CACD-6F28-3099-29096585903F}"/>
              </a:ext>
            </a:extLst>
          </p:cNvPr>
          <p:cNvSpPr txBox="1"/>
          <p:nvPr/>
        </p:nvSpPr>
        <p:spPr>
          <a:xfrm>
            <a:off x="7219521" y="4679673"/>
            <a:ext cx="2043984" cy="276998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sz="2400" u="sng"/>
          </a:p>
          <a:p>
            <a:pPr algn="ctr"/>
            <a:r>
              <a:rPr lang="en-US" sz="2400" u="sng"/>
              <a:t>MOSFET</a:t>
            </a:r>
          </a:p>
          <a:p>
            <a:pPr algn="ctr"/>
            <a:endParaRPr lang="en-US" u="sng"/>
          </a:p>
          <a:p>
            <a:pPr algn="ctr"/>
            <a:endParaRPr lang="en-US" u="sng"/>
          </a:p>
          <a:p>
            <a:pPr algn="ctr"/>
            <a:endParaRPr lang="en-US" u="sng"/>
          </a:p>
          <a:p>
            <a:pPr algn="ctr"/>
            <a:endParaRPr lang="en-US" u="sng"/>
          </a:p>
          <a:p>
            <a:pPr algn="ctr"/>
            <a:endParaRPr lang="en-US" u="sng"/>
          </a:p>
          <a:p>
            <a:pPr algn="ctr"/>
            <a:endParaRPr lang="en-US" u="sng"/>
          </a:p>
          <a:p>
            <a:pPr algn="ctr"/>
            <a:endParaRPr lang="en-US" u="sng"/>
          </a:p>
        </p:txBody>
      </p:sp>
      <p:sp>
        <p:nvSpPr>
          <p:cNvPr id="76" name="TextBox 75">
            <a:extLst>
              <a:ext uri="{FF2B5EF4-FFF2-40B4-BE49-F238E27FC236}">
                <a16:creationId xmlns:a16="http://schemas.microsoft.com/office/drawing/2014/main" id="{F2FFADC5-2064-0DE6-DC5E-91250592A852}"/>
              </a:ext>
            </a:extLst>
          </p:cNvPr>
          <p:cNvSpPr txBox="1"/>
          <p:nvPr/>
        </p:nvSpPr>
        <p:spPr>
          <a:xfrm>
            <a:off x="7197204" y="5159808"/>
            <a:ext cx="2069151"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a:p>
          <a:p>
            <a:pPr algn="ctr"/>
            <a:r>
              <a:rPr lang="en-US" sz="2400" b="1"/>
              <a:t>Valentina &amp; Anoop</a:t>
            </a:r>
          </a:p>
        </p:txBody>
      </p:sp>
      <p:sp>
        <p:nvSpPr>
          <p:cNvPr id="78" name="Rectangle 77">
            <a:extLst>
              <a:ext uri="{FF2B5EF4-FFF2-40B4-BE49-F238E27FC236}">
                <a16:creationId xmlns:a16="http://schemas.microsoft.com/office/drawing/2014/main" id="{CF8B77F0-006B-C55A-F7F6-D3ACBFF72A0B}"/>
              </a:ext>
            </a:extLst>
          </p:cNvPr>
          <p:cNvSpPr/>
          <p:nvPr/>
        </p:nvSpPr>
        <p:spPr>
          <a:xfrm>
            <a:off x="7208652" y="4906663"/>
            <a:ext cx="2063883" cy="1482968"/>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TextBox 79">
            <a:extLst>
              <a:ext uri="{FF2B5EF4-FFF2-40B4-BE49-F238E27FC236}">
                <a16:creationId xmlns:a16="http://schemas.microsoft.com/office/drawing/2014/main" id="{C071A624-2365-64AD-E873-AE741ACDD89A}"/>
              </a:ext>
            </a:extLst>
          </p:cNvPr>
          <p:cNvSpPr txBox="1"/>
          <p:nvPr/>
        </p:nvSpPr>
        <p:spPr>
          <a:xfrm>
            <a:off x="9269866" y="4730226"/>
            <a:ext cx="2419617" cy="280076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sz="1400"/>
          </a:p>
          <a:p>
            <a:pPr algn="ctr"/>
            <a:r>
              <a:rPr lang="en-GB" sz="2400" u="sng">
                <a:ea typeface="+mn-lt"/>
                <a:cs typeface="+mn-lt"/>
              </a:rPr>
              <a:t>Legislation, Resilience and Costs</a:t>
            </a:r>
            <a:endParaRPr lang="en-US" sz="2400" u="sng"/>
          </a:p>
          <a:p>
            <a:pPr algn="ctr"/>
            <a:endParaRPr lang="en-US"/>
          </a:p>
          <a:p>
            <a:pPr algn="ctr"/>
            <a:endParaRPr lang="en-US"/>
          </a:p>
          <a:p>
            <a:pPr algn="ctr"/>
            <a:endParaRPr lang="en-US"/>
          </a:p>
          <a:p>
            <a:pPr algn="ctr"/>
            <a:endParaRPr lang="en-US"/>
          </a:p>
          <a:p>
            <a:pPr algn="ctr"/>
            <a:endParaRPr lang="en-US"/>
          </a:p>
        </p:txBody>
      </p:sp>
      <p:sp>
        <p:nvSpPr>
          <p:cNvPr id="82" name="TextBox 81">
            <a:extLst>
              <a:ext uri="{FF2B5EF4-FFF2-40B4-BE49-F238E27FC236}">
                <a16:creationId xmlns:a16="http://schemas.microsoft.com/office/drawing/2014/main" id="{5B9577BA-F7A5-6975-635E-7EF33FCB69C9}"/>
              </a:ext>
            </a:extLst>
          </p:cNvPr>
          <p:cNvSpPr txBox="1"/>
          <p:nvPr/>
        </p:nvSpPr>
        <p:spPr>
          <a:xfrm>
            <a:off x="9444981" y="5776715"/>
            <a:ext cx="206915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a:p>
          <a:p>
            <a:pPr algn="ctr"/>
            <a:r>
              <a:rPr lang="en-US" b="1"/>
              <a:t>Anoop &amp; Finn</a:t>
            </a:r>
          </a:p>
        </p:txBody>
      </p:sp>
      <p:sp>
        <p:nvSpPr>
          <p:cNvPr id="84" name="Rectangle 83">
            <a:extLst>
              <a:ext uri="{FF2B5EF4-FFF2-40B4-BE49-F238E27FC236}">
                <a16:creationId xmlns:a16="http://schemas.microsoft.com/office/drawing/2014/main" id="{DD12080C-7891-E555-86AC-B3D05795DCE3}"/>
              </a:ext>
            </a:extLst>
          </p:cNvPr>
          <p:cNvSpPr/>
          <p:nvPr/>
        </p:nvSpPr>
        <p:spPr>
          <a:xfrm>
            <a:off x="9361129" y="4901945"/>
            <a:ext cx="2215224" cy="1487686"/>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TextBox 85">
            <a:extLst>
              <a:ext uri="{FF2B5EF4-FFF2-40B4-BE49-F238E27FC236}">
                <a16:creationId xmlns:a16="http://schemas.microsoft.com/office/drawing/2014/main" id="{F6F553B0-7E7E-CF42-3479-135054C6DD3A}"/>
              </a:ext>
            </a:extLst>
          </p:cNvPr>
          <p:cNvSpPr txBox="1"/>
          <p:nvPr/>
        </p:nvSpPr>
        <p:spPr>
          <a:xfrm>
            <a:off x="2863338" y="5117624"/>
            <a:ext cx="2219876"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b="1"/>
          </a:p>
          <a:p>
            <a:pPr algn="ctr"/>
            <a:r>
              <a:rPr lang="en-US" sz="2400" b="1"/>
              <a:t>Saul &amp; Abdullah</a:t>
            </a:r>
          </a:p>
          <a:p>
            <a:pPr algn="ctr"/>
            <a:endParaRPr lang="en-US"/>
          </a:p>
        </p:txBody>
      </p:sp>
      <p:sp>
        <p:nvSpPr>
          <p:cNvPr id="4" name="TextBox 3">
            <a:extLst>
              <a:ext uri="{FF2B5EF4-FFF2-40B4-BE49-F238E27FC236}">
                <a16:creationId xmlns:a16="http://schemas.microsoft.com/office/drawing/2014/main" id="{BAC85FD8-DF99-FD27-FCFD-1CE6EB3B5409}"/>
              </a:ext>
            </a:extLst>
          </p:cNvPr>
          <p:cNvSpPr txBox="1"/>
          <p:nvPr/>
        </p:nvSpPr>
        <p:spPr>
          <a:xfrm>
            <a:off x="2518833" y="3439582"/>
            <a:ext cx="8890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200"/>
              <a:t>Shaper</a:t>
            </a:r>
          </a:p>
        </p:txBody>
      </p:sp>
      <p:sp>
        <p:nvSpPr>
          <p:cNvPr id="3" name="TextBox 2">
            <a:extLst>
              <a:ext uri="{FF2B5EF4-FFF2-40B4-BE49-F238E27FC236}">
                <a16:creationId xmlns:a16="http://schemas.microsoft.com/office/drawing/2014/main" id="{DC6E129C-7C73-3AED-686F-A36D14BA7E6B}"/>
              </a:ext>
            </a:extLst>
          </p:cNvPr>
          <p:cNvSpPr txBox="1"/>
          <p:nvPr/>
        </p:nvSpPr>
        <p:spPr>
          <a:xfrm>
            <a:off x="5143499" y="5037348"/>
            <a:ext cx="206375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u="sng"/>
              <a:t>Power OR-Ing</a:t>
            </a:r>
          </a:p>
        </p:txBody>
      </p:sp>
    </p:spTree>
    <p:extLst>
      <p:ext uri="{BB962C8B-B14F-4D97-AF65-F5344CB8AC3E}">
        <p14:creationId xmlns:p14="http://schemas.microsoft.com/office/powerpoint/2010/main" val="267199572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extLst>
    <p:ext uri="{6950BFC3-D8DA-4A85-94F7-54DA5524770B}">
      <p188:commentRel xmlns:p188="http://schemas.microsoft.com/office/powerpoint/2018/8/main" r:id="rId2"/>
    </p:ext>
  </p:extLst>
</p:sld>
</file>

<file path=ppt/slides/slide1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0696A0B-48E4-7161-F173-23225C28422B}"/>
              </a:ext>
            </a:extLst>
          </p:cNvPr>
          <p:cNvSpPr/>
          <p:nvPr/>
        </p:nvSpPr>
        <p:spPr>
          <a:xfrm>
            <a:off x="512" y="390817"/>
            <a:ext cx="6317991" cy="611603"/>
          </a:xfrm>
          <a:prstGeom prst="rect">
            <a:avLst/>
          </a:prstGeom>
          <a:solidFill>
            <a:srgbClr val="B6D5F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5" name="Title 1">
            <a:extLst>
              <a:ext uri="{FF2B5EF4-FFF2-40B4-BE49-F238E27FC236}">
                <a16:creationId xmlns:a16="http://schemas.microsoft.com/office/drawing/2014/main" id="{1D468D29-0B04-8C2C-254E-A4FE5F442E3F}"/>
              </a:ext>
            </a:extLst>
          </p:cNvPr>
          <p:cNvSpPr txBox="1">
            <a:spLocks/>
          </p:cNvSpPr>
          <p:nvPr/>
        </p:nvSpPr>
        <p:spPr>
          <a:xfrm>
            <a:off x="-12182" y="-63558"/>
            <a:ext cx="6317991" cy="1057607"/>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latin typeface="Arial"/>
                <a:cs typeface="Arial"/>
              </a:rPr>
              <a:t>INTEGRATED DESIGNS</a:t>
            </a:r>
          </a:p>
        </p:txBody>
      </p:sp>
      <p:sp>
        <p:nvSpPr>
          <p:cNvPr id="8" name="Rectangle 7">
            <a:extLst>
              <a:ext uri="{FF2B5EF4-FFF2-40B4-BE49-F238E27FC236}">
                <a16:creationId xmlns:a16="http://schemas.microsoft.com/office/drawing/2014/main" id="{A0A8E383-69E6-53DC-B680-300E98126843}"/>
              </a:ext>
            </a:extLst>
          </p:cNvPr>
          <p:cNvSpPr/>
          <p:nvPr/>
        </p:nvSpPr>
        <p:spPr>
          <a:xfrm>
            <a:off x="527864" y="4014579"/>
            <a:ext cx="2662177" cy="1432112"/>
          </a:xfrm>
          <a:prstGeom prst="roundRect">
            <a:avLst/>
          </a:prstGeom>
          <a:solidFill>
            <a:schemeClr val="accent5"/>
          </a:solidFill>
        </p:spPr>
        <p:style>
          <a:lnRef idx="2">
            <a:schemeClr val="accent3"/>
          </a:lnRef>
          <a:fillRef idx="1">
            <a:schemeClr val="lt1"/>
          </a:fillRef>
          <a:effectRef idx="0">
            <a:schemeClr val="accent3"/>
          </a:effectRef>
          <a:fontRef idx="minor">
            <a:schemeClr val="dk1"/>
          </a:fontRef>
        </p:style>
        <p:txBody>
          <a:bodyPr rtlCol="0" anchor="ctr"/>
          <a:lstStyle/>
          <a:p>
            <a:pPr marL="285750" indent="-285750">
              <a:buFont typeface="Arial"/>
              <a:buChar char="•"/>
            </a:pPr>
            <a:r>
              <a:rPr lang="en-US" sz="1600"/>
              <a:t>Single Wind Turbine Output in MW</a:t>
            </a:r>
          </a:p>
          <a:p>
            <a:pPr marL="285750" indent="-285750">
              <a:buFont typeface="Arial"/>
              <a:buChar char="•"/>
            </a:pPr>
            <a:r>
              <a:rPr lang="en-US" sz="1600"/>
              <a:t>Amount of Turbines</a:t>
            </a:r>
          </a:p>
          <a:p>
            <a:pPr marL="285750" indent="-285750">
              <a:buFont typeface="Arial"/>
              <a:buChar char="•"/>
            </a:pPr>
            <a:r>
              <a:rPr lang="en-US" sz="1600"/>
              <a:t>Output Current (AC/DC)</a:t>
            </a:r>
          </a:p>
          <a:p>
            <a:pPr algn="ctr"/>
            <a:r>
              <a:rPr lang="en-US" sz="1600" b="1"/>
              <a:t>MEng Mech 3</a:t>
            </a:r>
          </a:p>
        </p:txBody>
      </p:sp>
      <p:sp>
        <p:nvSpPr>
          <p:cNvPr id="9" name="Rectangle 8">
            <a:extLst>
              <a:ext uri="{FF2B5EF4-FFF2-40B4-BE49-F238E27FC236}">
                <a16:creationId xmlns:a16="http://schemas.microsoft.com/office/drawing/2014/main" id="{B4A099FC-EB3B-5341-22C7-42AF697CEBAA}"/>
              </a:ext>
            </a:extLst>
          </p:cNvPr>
          <p:cNvSpPr/>
          <p:nvPr/>
        </p:nvSpPr>
        <p:spPr>
          <a:xfrm>
            <a:off x="527863" y="1186522"/>
            <a:ext cx="2712308" cy="1218387"/>
          </a:xfrm>
          <a:prstGeom prst="roundRect">
            <a:avLst/>
          </a:prstGeom>
          <a:solidFill>
            <a:schemeClr val="accent5"/>
          </a:solidFill>
        </p:spPr>
        <p:style>
          <a:lnRef idx="2">
            <a:schemeClr val="accent3"/>
          </a:lnRef>
          <a:fillRef idx="1">
            <a:schemeClr val="lt1"/>
          </a:fillRef>
          <a:effectRef idx="0">
            <a:schemeClr val="accent3"/>
          </a:effectRef>
          <a:fontRef idx="minor">
            <a:schemeClr val="dk1"/>
          </a:fontRef>
        </p:style>
        <p:txBody>
          <a:bodyPr lIns="91440" tIns="45720" rIns="91440" bIns="45720" rtlCol="0" anchor="ctr"/>
          <a:lstStyle/>
          <a:p>
            <a:pPr marL="285750" indent="-285750">
              <a:buFont typeface="Arial"/>
              <a:buChar char="•"/>
            </a:pPr>
            <a:r>
              <a:rPr lang="en-US" sz="1600"/>
              <a:t>Wave Energy Converter Energy Rating in MW</a:t>
            </a:r>
            <a:endParaRPr lang="en-US"/>
          </a:p>
          <a:p>
            <a:pPr marL="285750" indent="-285750">
              <a:buFont typeface="Arial"/>
              <a:buChar char="•"/>
            </a:pPr>
            <a:r>
              <a:rPr lang="en-US" sz="1600"/>
              <a:t>Output Current (AC/DC)</a:t>
            </a:r>
          </a:p>
          <a:p>
            <a:pPr algn="ctr"/>
            <a:r>
              <a:rPr lang="en-US" sz="1600" b="1"/>
              <a:t>BEng Mech 3</a:t>
            </a:r>
          </a:p>
        </p:txBody>
      </p:sp>
      <p:sp>
        <p:nvSpPr>
          <p:cNvPr id="10" name="Rectangle 9">
            <a:extLst>
              <a:ext uri="{FF2B5EF4-FFF2-40B4-BE49-F238E27FC236}">
                <a16:creationId xmlns:a16="http://schemas.microsoft.com/office/drawing/2014/main" id="{CE888684-5475-4E30-CBFD-E00D55F3E725}"/>
              </a:ext>
            </a:extLst>
          </p:cNvPr>
          <p:cNvSpPr/>
          <p:nvPr/>
        </p:nvSpPr>
        <p:spPr>
          <a:xfrm>
            <a:off x="532558" y="2650365"/>
            <a:ext cx="2661289" cy="1134243"/>
          </a:xfrm>
          <a:prstGeom prst="flowChartAlternateProcess">
            <a:avLst/>
          </a:prstGeom>
          <a:solidFill>
            <a:schemeClr val="accent5"/>
          </a:solidFill>
        </p:spPr>
        <p:style>
          <a:lnRef idx="2">
            <a:schemeClr val="accent3"/>
          </a:lnRef>
          <a:fillRef idx="1">
            <a:schemeClr val="lt1"/>
          </a:fillRef>
          <a:effectRef idx="0">
            <a:schemeClr val="accent3"/>
          </a:effectRef>
          <a:fontRef idx="minor">
            <a:schemeClr val="dk1"/>
          </a:fontRef>
        </p:style>
        <p:txBody>
          <a:bodyPr lIns="91440" tIns="45720" rIns="91440" bIns="45720" rtlCol="0" anchor="ctr"/>
          <a:lstStyle/>
          <a:p>
            <a:pPr marL="285750" indent="-285750">
              <a:buFont typeface="Arial"/>
              <a:buChar char="•"/>
            </a:pPr>
            <a:r>
              <a:rPr lang="en-US" sz="1600"/>
              <a:t>Type of PV panels</a:t>
            </a:r>
          </a:p>
          <a:p>
            <a:pPr marL="285750" indent="-285750">
              <a:buFont typeface="Arial"/>
              <a:buChar char="•"/>
            </a:pPr>
            <a:r>
              <a:rPr lang="en-US" sz="1600"/>
              <a:t>Amount of PV Arrays</a:t>
            </a:r>
          </a:p>
          <a:p>
            <a:pPr marL="285750" indent="-285750">
              <a:buFont typeface="Arial"/>
              <a:buChar char="•"/>
            </a:pPr>
            <a:r>
              <a:rPr lang="en-US" sz="1600"/>
              <a:t>Output Current Rating</a:t>
            </a:r>
          </a:p>
          <a:p>
            <a:pPr algn="ctr"/>
            <a:r>
              <a:rPr lang="en-US" sz="1600" b="1"/>
              <a:t>BEng Mech 4</a:t>
            </a:r>
          </a:p>
        </p:txBody>
      </p:sp>
      <p:sp>
        <p:nvSpPr>
          <p:cNvPr id="11" name="Rectangle 10">
            <a:extLst>
              <a:ext uri="{FF2B5EF4-FFF2-40B4-BE49-F238E27FC236}">
                <a16:creationId xmlns:a16="http://schemas.microsoft.com/office/drawing/2014/main" id="{14EA0905-432E-CB09-BBEA-8128B7FD3A10}"/>
              </a:ext>
            </a:extLst>
          </p:cNvPr>
          <p:cNvSpPr/>
          <p:nvPr/>
        </p:nvSpPr>
        <p:spPr>
          <a:xfrm>
            <a:off x="527862" y="5597213"/>
            <a:ext cx="2604303" cy="848810"/>
          </a:xfrm>
          <a:prstGeom prst="roundRect">
            <a:avLst/>
          </a:prstGeom>
          <a:solidFill>
            <a:schemeClr val="accent5"/>
          </a:solidFill>
        </p:spPr>
        <p:style>
          <a:lnRef idx="2">
            <a:schemeClr val="accent3"/>
          </a:lnRef>
          <a:fillRef idx="1">
            <a:schemeClr val="lt1"/>
          </a:fillRef>
          <a:effectRef idx="0">
            <a:schemeClr val="accent3"/>
          </a:effectRef>
          <a:fontRef idx="minor">
            <a:schemeClr val="dk1"/>
          </a:fontRef>
        </p:style>
        <p:txBody>
          <a:bodyPr lIns="91440" tIns="45720" rIns="91440" bIns="45720" rtlCol="0" anchor="ctr"/>
          <a:lstStyle/>
          <a:p>
            <a:pPr marL="285750" indent="-285750">
              <a:buFont typeface="Arial"/>
              <a:buChar char="•"/>
            </a:pPr>
            <a:r>
              <a:rPr lang="en-US" sz="1600"/>
              <a:t>Battery Location</a:t>
            </a:r>
          </a:p>
          <a:p>
            <a:pPr marL="285750" indent="-285750">
              <a:buFont typeface="Arial"/>
              <a:buChar char="•"/>
            </a:pPr>
            <a:r>
              <a:rPr lang="en-US" sz="1600"/>
              <a:t>Battery Size</a:t>
            </a:r>
          </a:p>
          <a:p>
            <a:pPr algn="ctr"/>
            <a:r>
              <a:rPr lang="en-US" b="1"/>
              <a:t>MEng EESE 3</a:t>
            </a:r>
          </a:p>
        </p:txBody>
      </p:sp>
      <p:sp>
        <p:nvSpPr>
          <p:cNvPr id="12" name="Rectangle 11">
            <a:extLst>
              <a:ext uri="{FF2B5EF4-FFF2-40B4-BE49-F238E27FC236}">
                <a16:creationId xmlns:a16="http://schemas.microsoft.com/office/drawing/2014/main" id="{CC79617A-69EE-847F-CC8F-194EC2079A02}"/>
              </a:ext>
            </a:extLst>
          </p:cNvPr>
          <p:cNvSpPr/>
          <p:nvPr/>
        </p:nvSpPr>
        <p:spPr>
          <a:xfrm>
            <a:off x="5331357" y="3340150"/>
            <a:ext cx="1562582" cy="887392"/>
          </a:xfrm>
          <a:prstGeom prst="roundRect">
            <a:avLst/>
          </a:prstGeom>
          <a:solidFill>
            <a:srgbClr val="0070C0"/>
          </a:solidFill>
        </p:spPr>
        <p:style>
          <a:lnRef idx="2">
            <a:schemeClr val="accent3"/>
          </a:lnRef>
          <a:fillRef idx="1">
            <a:schemeClr val="lt1"/>
          </a:fillRef>
          <a:effectRef idx="0">
            <a:schemeClr val="accent3"/>
          </a:effectRef>
          <a:fontRef idx="minor">
            <a:schemeClr val="dk1"/>
          </a:fontRef>
        </p:style>
        <p:txBody>
          <a:bodyPr lIns="91440" tIns="45720" rIns="91440" bIns="45720" rtlCol="0" anchor="ctr"/>
          <a:lstStyle/>
          <a:p>
            <a:pPr algn="ctr"/>
            <a:r>
              <a:rPr lang="en-US"/>
              <a:t>Control Hub</a:t>
            </a:r>
          </a:p>
          <a:p>
            <a:pPr algn="ctr"/>
            <a:r>
              <a:rPr lang="en-US"/>
              <a:t>BEng EESE 3</a:t>
            </a:r>
          </a:p>
        </p:txBody>
      </p:sp>
      <p:sp>
        <p:nvSpPr>
          <p:cNvPr id="13" name="Rectangle 12">
            <a:extLst>
              <a:ext uri="{FF2B5EF4-FFF2-40B4-BE49-F238E27FC236}">
                <a16:creationId xmlns:a16="http://schemas.microsoft.com/office/drawing/2014/main" id="{B6143BCA-81D2-7DD6-1EA8-5FC35E1DAAD9}"/>
              </a:ext>
            </a:extLst>
          </p:cNvPr>
          <p:cNvSpPr/>
          <p:nvPr/>
        </p:nvSpPr>
        <p:spPr>
          <a:xfrm>
            <a:off x="8880927" y="2452757"/>
            <a:ext cx="2662176" cy="1138177"/>
          </a:xfrm>
          <a:prstGeom prst="roundRect">
            <a:avLst/>
          </a:prstGeom>
          <a:solidFill>
            <a:srgbClr val="00B050"/>
          </a:solidFill>
          <a:ln>
            <a:solidFill>
              <a:srgbClr val="00B050"/>
            </a:solidFill>
          </a:ln>
        </p:spPr>
        <p:style>
          <a:lnRef idx="2">
            <a:schemeClr val="accent3"/>
          </a:lnRef>
          <a:fillRef idx="1">
            <a:schemeClr val="lt1"/>
          </a:fillRef>
          <a:effectRef idx="0">
            <a:schemeClr val="accent3"/>
          </a:effectRef>
          <a:fontRef idx="minor">
            <a:schemeClr val="dk1"/>
          </a:fontRef>
        </p:style>
        <p:txBody>
          <a:bodyPr lIns="91440" tIns="45720" rIns="91440" bIns="45720" rtlCol="0" anchor="ctr"/>
          <a:lstStyle/>
          <a:p>
            <a:pPr marL="285750" indent="-285750">
              <a:buFont typeface="Arial"/>
              <a:buChar char="•"/>
            </a:pPr>
            <a:r>
              <a:rPr lang="en-US" sz="1600"/>
              <a:t>Sensors for Cooling Systems for PV System</a:t>
            </a:r>
          </a:p>
          <a:p>
            <a:pPr algn="ctr"/>
            <a:r>
              <a:rPr lang="en-US" b="1"/>
              <a:t>BEng Mech 4</a:t>
            </a:r>
          </a:p>
        </p:txBody>
      </p:sp>
      <p:sp>
        <p:nvSpPr>
          <p:cNvPr id="14" name="Rectangle 13">
            <a:extLst>
              <a:ext uri="{FF2B5EF4-FFF2-40B4-BE49-F238E27FC236}">
                <a16:creationId xmlns:a16="http://schemas.microsoft.com/office/drawing/2014/main" id="{52D34448-B607-E0FB-298C-9FF384491920}"/>
              </a:ext>
            </a:extLst>
          </p:cNvPr>
          <p:cNvSpPr/>
          <p:nvPr/>
        </p:nvSpPr>
        <p:spPr>
          <a:xfrm>
            <a:off x="8880927" y="3909618"/>
            <a:ext cx="2662177" cy="1381981"/>
          </a:xfrm>
          <a:prstGeom prst="roundRect">
            <a:avLst/>
          </a:prstGeom>
          <a:solidFill>
            <a:srgbClr val="00B050"/>
          </a:solidFill>
          <a:ln>
            <a:solidFill>
              <a:srgbClr val="00B050"/>
            </a:solidFill>
          </a:ln>
        </p:spPr>
        <p:style>
          <a:lnRef idx="2">
            <a:schemeClr val="accent3"/>
          </a:lnRef>
          <a:fillRef idx="1">
            <a:schemeClr val="lt1"/>
          </a:fillRef>
          <a:effectRef idx="0">
            <a:schemeClr val="accent3"/>
          </a:effectRef>
          <a:fontRef idx="minor">
            <a:schemeClr val="dk1"/>
          </a:fontRef>
        </p:style>
        <p:txBody>
          <a:bodyPr lIns="91440" tIns="45720" rIns="91440" bIns="45720" rtlCol="0" anchor="ctr"/>
          <a:lstStyle/>
          <a:p>
            <a:pPr marL="285750" indent="-285750">
              <a:buFont typeface="Arial"/>
              <a:buChar char="•"/>
            </a:pPr>
            <a:r>
              <a:rPr lang="en-US" sz="1600"/>
              <a:t>Single Wind Turbine Output in MW</a:t>
            </a:r>
          </a:p>
          <a:p>
            <a:pPr marL="285750" indent="-285750">
              <a:buFont typeface="Arial"/>
              <a:buChar char="•"/>
            </a:pPr>
            <a:r>
              <a:rPr lang="en-US" sz="1600"/>
              <a:t>Amount of Turbines</a:t>
            </a:r>
          </a:p>
          <a:p>
            <a:pPr marL="285750" indent="-285750">
              <a:buFont typeface="Arial"/>
              <a:buChar char="•"/>
            </a:pPr>
            <a:r>
              <a:rPr lang="en-US" sz="1600"/>
              <a:t>Output Current (AC/DC)</a:t>
            </a:r>
          </a:p>
          <a:p>
            <a:pPr algn="ctr"/>
            <a:r>
              <a:rPr lang="en-US" sz="1400" b="1"/>
              <a:t>MEng Mech 3</a:t>
            </a:r>
          </a:p>
        </p:txBody>
      </p:sp>
      <p:sp>
        <p:nvSpPr>
          <p:cNvPr id="15" name="Rectangle 14">
            <a:extLst>
              <a:ext uri="{FF2B5EF4-FFF2-40B4-BE49-F238E27FC236}">
                <a16:creationId xmlns:a16="http://schemas.microsoft.com/office/drawing/2014/main" id="{7A5E22E4-B104-D9AE-D83F-6CC0CE105F03}"/>
              </a:ext>
            </a:extLst>
          </p:cNvPr>
          <p:cNvSpPr/>
          <p:nvPr/>
        </p:nvSpPr>
        <p:spPr>
          <a:xfrm>
            <a:off x="8880925" y="5404301"/>
            <a:ext cx="2662176" cy="1311797"/>
          </a:xfrm>
          <a:prstGeom prst="roundRect">
            <a:avLst/>
          </a:prstGeom>
          <a:solidFill>
            <a:srgbClr val="00B050"/>
          </a:solidFill>
          <a:ln>
            <a:solidFill>
              <a:srgbClr val="00B050"/>
            </a:solidFill>
          </a:ln>
        </p:spPr>
        <p:style>
          <a:lnRef idx="2">
            <a:schemeClr val="accent3"/>
          </a:lnRef>
          <a:fillRef idx="1">
            <a:schemeClr val="lt1"/>
          </a:fillRef>
          <a:effectRef idx="0">
            <a:schemeClr val="accent3"/>
          </a:effectRef>
          <a:fontRef idx="minor">
            <a:schemeClr val="dk1"/>
          </a:fontRef>
        </p:style>
        <p:txBody>
          <a:bodyPr lIns="91440" tIns="45720" rIns="91440" bIns="45720" rtlCol="0" anchor="ctr"/>
          <a:lstStyle/>
          <a:p>
            <a:pPr marL="285750" indent="-285750">
              <a:buFont typeface="Arial"/>
              <a:buChar char="•"/>
            </a:pPr>
            <a:r>
              <a:rPr lang="en-US" sz="1600"/>
              <a:t>Combined DC Output Current to the Battery and/or Transition Line</a:t>
            </a:r>
          </a:p>
          <a:p>
            <a:pPr algn="ctr"/>
            <a:r>
              <a:rPr lang="en-US" b="1"/>
              <a:t>MEng EESE 3</a:t>
            </a:r>
          </a:p>
        </p:txBody>
      </p:sp>
      <p:sp>
        <p:nvSpPr>
          <p:cNvPr id="16" name="Rectangle 15">
            <a:extLst>
              <a:ext uri="{FF2B5EF4-FFF2-40B4-BE49-F238E27FC236}">
                <a16:creationId xmlns:a16="http://schemas.microsoft.com/office/drawing/2014/main" id="{522AD42D-6D81-74D7-D153-293B9B3B40C0}"/>
              </a:ext>
            </a:extLst>
          </p:cNvPr>
          <p:cNvSpPr/>
          <p:nvPr/>
        </p:nvSpPr>
        <p:spPr>
          <a:xfrm>
            <a:off x="8880927" y="1092732"/>
            <a:ext cx="2662176" cy="1138178"/>
          </a:xfrm>
          <a:prstGeom prst="roundRect">
            <a:avLst/>
          </a:prstGeom>
          <a:solidFill>
            <a:srgbClr val="00B050"/>
          </a:solidFill>
          <a:ln>
            <a:solidFill>
              <a:srgbClr val="00B050"/>
            </a:solidFill>
          </a:ln>
        </p:spPr>
        <p:style>
          <a:lnRef idx="2">
            <a:schemeClr val="accent3"/>
          </a:lnRef>
          <a:fillRef idx="1">
            <a:schemeClr val="lt1"/>
          </a:fillRef>
          <a:effectRef idx="0">
            <a:schemeClr val="accent3"/>
          </a:effectRef>
          <a:fontRef idx="minor">
            <a:schemeClr val="dk1"/>
          </a:fontRef>
        </p:style>
        <p:txBody>
          <a:bodyPr lIns="91440" tIns="45720" rIns="91440" bIns="45720" rtlCol="0" anchor="ctr"/>
          <a:lstStyle/>
          <a:p>
            <a:pPr marL="285750" indent="-285750">
              <a:buFont typeface="Arial"/>
              <a:buChar char="•"/>
            </a:pPr>
            <a:r>
              <a:rPr lang="en-US" sz="1600"/>
              <a:t>Size of the Control System</a:t>
            </a:r>
          </a:p>
          <a:p>
            <a:pPr marL="285750" indent="-285750">
              <a:buFont typeface="Arial"/>
              <a:buChar char="•"/>
            </a:pPr>
            <a:r>
              <a:rPr lang="en-US" sz="1600"/>
              <a:t>Weight Restrictions</a:t>
            </a:r>
          </a:p>
          <a:p>
            <a:pPr algn="ctr"/>
            <a:r>
              <a:rPr lang="en-US" b="1"/>
              <a:t>BEng Civil 3</a:t>
            </a:r>
          </a:p>
        </p:txBody>
      </p:sp>
      <p:cxnSp>
        <p:nvCxnSpPr>
          <p:cNvPr id="18" name="Straight Arrow Connector 17">
            <a:extLst>
              <a:ext uri="{FF2B5EF4-FFF2-40B4-BE49-F238E27FC236}">
                <a16:creationId xmlns:a16="http://schemas.microsoft.com/office/drawing/2014/main" id="{C08B1718-F7CC-187A-E606-DB62225C9B4C}"/>
              </a:ext>
            </a:extLst>
          </p:cNvPr>
          <p:cNvCxnSpPr/>
          <p:nvPr/>
        </p:nvCxnSpPr>
        <p:spPr>
          <a:xfrm>
            <a:off x="3228503" y="1897415"/>
            <a:ext cx="2158677" cy="143525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9" name="Straight Arrow Connector 18">
            <a:extLst>
              <a:ext uri="{FF2B5EF4-FFF2-40B4-BE49-F238E27FC236}">
                <a16:creationId xmlns:a16="http://schemas.microsoft.com/office/drawing/2014/main" id="{07F3458B-DB7E-8972-D7D2-0BA75D6EE390}"/>
              </a:ext>
            </a:extLst>
          </p:cNvPr>
          <p:cNvCxnSpPr/>
          <p:nvPr/>
        </p:nvCxnSpPr>
        <p:spPr>
          <a:xfrm>
            <a:off x="3207404" y="3236340"/>
            <a:ext cx="2110449" cy="38389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07E393EF-3B71-5347-DB00-BE9AF70CB5C9}"/>
              </a:ext>
            </a:extLst>
          </p:cNvPr>
          <p:cNvCxnSpPr/>
          <p:nvPr/>
        </p:nvCxnSpPr>
        <p:spPr>
          <a:xfrm flipV="1">
            <a:off x="3215241" y="3956018"/>
            <a:ext cx="2091158" cy="76393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A3D232BD-DA99-E582-B0C1-218E1AD42F21}"/>
              </a:ext>
            </a:extLst>
          </p:cNvPr>
          <p:cNvCxnSpPr>
            <a:cxnSpLocks/>
          </p:cNvCxnSpPr>
          <p:nvPr/>
        </p:nvCxnSpPr>
        <p:spPr>
          <a:xfrm flipV="1">
            <a:off x="3122401" y="4239357"/>
            <a:ext cx="2313006" cy="175742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FA4E0572-56CA-3680-9538-E51B98C51659}"/>
              </a:ext>
            </a:extLst>
          </p:cNvPr>
          <p:cNvCxnSpPr>
            <a:cxnSpLocks/>
          </p:cNvCxnSpPr>
          <p:nvPr/>
        </p:nvCxnSpPr>
        <p:spPr>
          <a:xfrm flipH="1">
            <a:off x="6814725" y="1897414"/>
            <a:ext cx="2056436" cy="144490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3" name="Straight Arrow Connector 22">
            <a:extLst>
              <a:ext uri="{FF2B5EF4-FFF2-40B4-BE49-F238E27FC236}">
                <a16:creationId xmlns:a16="http://schemas.microsoft.com/office/drawing/2014/main" id="{A0DB26B2-A34E-8E57-68AF-2CAD73B22624}"/>
              </a:ext>
            </a:extLst>
          </p:cNvPr>
          <p:cNvCxnSpPr>
            <a:cxnSpLocks/>
          </p:cNvCxnSpPr>
          <p:nvPr/>
        </p:nvCxnSpPr>
        <p:spPr>
          <a:xfrm flipH="1">
            <a:off x="6881863" y="3064527"/>
            <a:ext cx="1999323" cy="55294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4" name="Straight Arrow Connector 23">
            <a:extLst>
              <a:ext uri="{FF2B5EF4-FFF2-40B4-BE49-F238E27FC236}">
                <a16:creationId xmlns:a16="http://schemas.microsoft.com/office/drawing/2014/main" id="{792E91D0-B6B5-066F-C178-2C3EFF24CF37}"/>
              </a:ext>
            </a:extLst>
          </p:cNvPr>
          <p:cNvCxnSpPr>
            <a:cxnSpLocks/>
          </p:cNvCxnSpPr>
          <p:nvPr/>
        </p:nvCxnSpPr>
        <p:spPr>
          <a:xfrm flipH="1" flipV="1">
            <a:off x="6891890" y="3930700"/>
            <a:ext cx="1979271" cy="81215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5" name="Straight Arrow Connector 24">
            <a:extLst>
              <a:ext uri="{FF2B5EF4-FFF2-40B4-BE49-F238E27FC236}">
                <a16:creationId xmlns:a16="http://schemas.microsoft.com/office/drawing/2014/main" id="{D372EED6-08D2-935E-0049-68C8B753FF89}"/>
              </a:ext>
            </a:extLst>
          </p:cNvPr>
          <p:cNvCxnSpPr>
            <a:cxnSpLocks/>
          </p:cNvCxnSpPr>
          <p:nvPr/>
        </p:nvCxnSpPr>
        <p:spPr>
          <a:xfrm flipH="1" flipV="1">
            <a:off x="6824370" y="4229711"/>
            <a:ext cx="2027500" cy="187317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4141039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5CBEA7A-3271-009C-1D38-DC635E1293EE}"/>
              </a:ext>
            </a:extLst>
          </p:cNvPr>
          <p:cNvSpPr/>
          <p:nvPr/>
        </p:nvSpPr>
        <p:spPr>
          <a:xfrm>
            <a:off x="316977" y="1307592"/>
            <a:ext cx="6040764" cy="1234441"/>
          </a:xfrm>
          <a:prstGeom prst="rect">
            <a:avLst/>
          </a:prstGeom>
          <a:solidFill>
            <a:srgbClr val="B6D5F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9" name="Title 1">
            <a:extLst>
              <a:ext uri="{FF2B5EF4-FFF2-40B4-BE49-F238E27FC236}">
                <a16:creationId xmlns:a16="http://schemas.microsoft.com/office/drawing/2014/main" id="{386C9B56-3B72-E7AA-88D1-8FBAE97BFF56}"/>
              </a:ext>
            </a:extLst>
          </p:cNvPr>
          <p:cNvSpPr>
            <a:spLocks noGrp="1"/>
          </p:cNvSpPr>
          <p:nvPr>
            <p:ph type="title"/>
          </p:nvPr>
        </p:nvSpPr>
        <p:spPr>
          <a:xfrm>
            <a:off x="315633" y="1017421"/>
            <a:ext cx="6044104" cy="1836203"/>
          </a:xfrm>
        </p:spPr>
        <p:txBody>
          <a:bodyPr anchor="ctr">
            <a:normAutofit fontScale="90000"/>
          </a:bodyPr>
          <a:lstStyle/>
          <a:p>
            <a:r>
              <a:rPr lang="en-US" sz="7200" b="1">
                <a:latin typeface="Aptos"/>
                <a:cs typeface="Calibri Light"/>
              </a:rPr>
              <a:t>QUALITY MANAGEMENT</a:t>
            </a:r>
            <a:endParaRPr lang="en-US" b="1">
              <a:latin typeface="Aptos"/>
            </a:endParaRPr>
          </a:p>
        </p:txBody>
      </p:sp>
      <p:grpSp>
        <p:nvGrpSpPr>
          <p:cNvPr id="6" name="Group 5">
            <a:extLst>
              <a:ext uri="{FF2B5EF4-FFF2-40B4-BE49-F238E27FC236}">
                <a16:creationId xmlns:a16="http://schemas.microsoft.com/office/drawing/2014/main" id="{1802DEA2-3FA5-13AA-B844-CDBB5BD39381}"/>
              </a:ext>
            </a:extLst>
          </p:cNvPr>
          <p:cNvGrpSpPr/>
          <p:nvPr/>
        </p:nvGrpSpPr>
        <p:grpSpPr>
          <a:xfrm>
            <a:off x="3924926" y="526578"/>
            <a:ext cx="6936725" cy="5814619"/>
            <a:chOff x="3182978" y="707050"/>
            <a:chExt cx="5793727" cy="4711723"/>
          </a:xfrm>
        </p:grpSpPr>
        <p:grpSp>
          <p:nvGrpSpPr>
            <p:cNvPr id="38" name="Group 37">
              <a:extLst>
                <a:ext uri="{FF2B5EF4-FFF2-40B4-BE49-F238E27FC236}">
                  <a16:creationId xmlns:a16="http://schemas.microsoft.com/office/drawing/2014/main" id="{5FB6CDDC-FBE9-4DBE-1419-E0B53A65455C}"/>
                </a:ext>
              </a:extLst>
            </p:cNvPr>
            <p:cNvGrpSpPr/>
            <p:nvPr/>
          </p:nvGrpSpPr>
          <p:grpSpPr>
            <a:xfrm>
              <a:off x="3182978" y="707050"/>
              <a:ext cx="5793727" cy="4711723"/>
              <a:chOff x="6595709" y="2260356"/>
              <a:chExt cx="4696084" cy="4073857"/>
            </a:xfrm>
          </p:grpSpPr>
          <p:sp>
            <p:nvSpPr>
              <p:cNvPr id="11" name="Flowchart: Process 10">
                <a:extLst>
                  <a:ext uri="{FF2B5EF4-FFF2-40B4-BE49-F238E27FC236}">
                    <a16:creationId xmlns:a16="http://schemas.microsoft.com/office/drawing/2014/main" id="{52DA6BE5-DA94-4D5B-925C-C519E8478ECC}"/>
                  </a:ext>
                </a:extLst>
              </p:cNvPr>
              <p:cNvSpPr/>
              <p:nvPr/>
            </p:nvSpPr>
            <p:spPr>
              <a:xfrm>
                <a:off x="9879119" y="2260356"/>
                <a:ext cx="1040423" cy="378336"/>
              </a:xfrm>
              <a:prstGeom prst="flowChartProcess">
                <a:avLst/>
              </a:prstGeom>
              <a:solidFill>
                <a:schemeClr val="accent1">
                  <a:lumMod val="40000"/>
                  <a:lumOff val="60000"/>
                </a:schemeClr>
              </a:solidFill>
              <a:ln>
                <a:solidFill>
                  <a:schemeClr val="tx2">
                    <a:lumMod val="25000"/>
                    <a:lumOff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76656">
                  <a:spcAft>
                    <a:spcPts val="600"/>
                  </a:spcAft>
                </a:pPr>
                <a:r>
                  <a:rPr lang="en-US" sz="1332" kern="1200">
                    <a:solidFill>
                      <a:srgbClr val="474747"/>
                    </a:solidFill>
                    <a:latin typeface="+mn-lt"/>
                    <a:ea typeface="+mn-ea"/>
                    <a:cs typeface="+mn-cs"/>
                  </a:rPr>
                  <a:t>PDS/</a:t>
                </a:r>
                <a:r>
                  <a:rPr lang="en-US" sz="1332" kern="1200" err="1">
                    <a:solidFill>
                      <a:srgbClr val="474747"/>
                    </a:solidFill>
                    <a:latin typeface="+mn-lt"/>
                    <a:ea typeface="+mn-ea"/>
                    <a:cs typeface="+mn-cs"/>
                  </a:rPr>
                  <a:t>SoR</a:t>
                </a:r>
                <a:endParaRPr lang="en-US" err="1"/>
              </a:p>
            </p:txBody>
          </p:sp>
          <p:sp>
            <p:nvSpPr>
              <p:cNvPr id="12" name="Flowchart: Decision 11">
                <a:extLst>
                  <a:ext uri="{FF2B5EF4-FFF2-40B4-BE49-F238E27FC236}">
                    <a16:creationId xmlns:a16="http://schemas.microsoft.com/office/drawing/2014/main" id="{B636300F-FED5-1F73-615A-0F622D542928}"/>
                  </a:ext>
                </a:extLst>
              </p:cNvPr>
              <p:cNvSpPr/>
              <p:nvPr/>
            </p:nvSpPr>
            <p:spPr>
              <a:xfrm>
                <a:off x="9730486" y="2875151"/>
                <a:ext cx="1378221" cy="635063"/>
              </a:xfrm>
              <a:prstGeom prst="flowChartDecision">
                <a:avLst/>
              </a:prstGeom>
              <a:solidFill>
                <a:schemeClr val="accent1">
                  <a:lumMod val="40000"/>
                  <a:lumOff val="60000"/>
                </a:schemeClr>
              </a:solidFill>
              <a:ln>
                <a:solidFill>
                  <a:schemeClr val="tx2">
                    <a:lumMod val="25000"/>
                    <a:lumOff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76656">
                  <a:spcAft>
                    <a:spcPts val="600"/>
                  </a:spcAft>
                </a:pPr>
                <a:r>
                  <a:rPr lang="en-US" sz="1332" kern="1200">
                    <a:solidFill>
                      <a:srgbClr val="474747"/>
                    </a:solidFill>
                    <a:latin typeface="+mn-lt"/>
                    <a:ea typeface="+mn-ea"/>
                    <a:cs typeface="+mn-cs"/>
                  </a:rPr>
                  <a:t>Pugh Matrix</a:t>
                </a:r>
                <a:endParaRPr lang="en-US"/>
              </a:p>
            </p:txBody>
          </p:sp>
          <p:cxnSp>
            <p:nvCxnSpPr>
              <p:cNvPr id="13" name="Straight Arrow Connector 12">
                <a:extLst>
                  <a:ext uri="{FF2B5EF4-FFF2-40B4-BE49-F238E27FC236}">
                    <a16:creationId xmlns:a16="http://schemas.microsoft.com/office/drawing/2014/main" id="{1F9E74A9-53ED-DF0C-1632-7FFF0C9F1870}"/>
                  </a:ext>
                </a:extLst>
              </p:cNvPr>
              <p:cNvCxnSpPr/>
              <p:nvPr/>
            </p:nvCxnSpPr>
            <p:spPr>
              <a:xfrm flipH="1">
                <a:off x="10405409" y="2639367"/>
                <a:ext cx="1351" cy="235109"/>
              </a:xfrm>
              <a:prstGeom prst="straightConnector1">
                <a:avLst/>
              </a:prstGeom>
            </p:spPr>
            <p:style>
              <a:lnRef idx="2">
                <a:schemeClr val="accent1"/>
              </a:lnRef>
              <a:fillRef idx="0">
                <a:schemeClr val="accent1"/>
              </a:fillRef>
              <a:effectRef idx="1">
                <a:schemeClr val="accent1"/>
              </a:effectRef>
              <a:fontRef idx="minor">
                <a:schemeClr val="tx1"/>
              </a:fontRef>
            </p:style>
          </p:cxnSp>
          <p:sp>
            <p:nvSpPr>
              <p:cNvPr id="14" name="Flowchart: Alternate Process 13">
                <a:extLst>
                  <a:ext uri="{FF2B5EF4-FFF2-40B4-BE49-F238E27FC236}">
                    <a16:creationId xmlns:a16="http://schemas.microsoft.com/office/drawing/2014/main" id="{46C0D52F-D7F2-713D-F81C-CBFEC7F51630}"/>
                  </a:ext>
                </a:extLst>
              </p:cNvPr>
              <p:cNvSpPr/>
              <p:nvPr/>
            </p:nvSpPr>
            <p:spPr>
              <a:xfrm>
                <a:off x="10433108" y="4665485"/>
                <a:ext cx="675599" cy="385092"/>
              </a:xfrm>
              <a:prstGeom prst="flowChartAlternateProcess">
                <a:avLst/>
              </a:prstGeom>
              <a:solidFill>
                <a:schemeClr val="accent1">
                  <a:lumMod val="40000"/>
                  <a:lumOff val="60000"/>
                </a:schemeClr>
              </a:solidFill>
              <a:ln>
                <a:solidFill>
                  <a:schemeClr val="tx2">
                    <a:lumMod val="25000"/>
                    <a:lumOff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defTabSz="676656">
                  <a:spcAft>
                    <a:spcPts val="600"/>
                  </a:spcAft>
                </a:pPr>
                <a:r>
                  <a:rPr lang="en-US" sz="1332" kern="1200">
                    <a:solidFill>
                      <a:srgbClr val="474747"/>
                    </a:solidFill>
                    <a:latin typeface="+mn-lt"/>
                    <a:ea typeface="+mn-ea"/>
                    <a:cs typeface="+mn-cs"/>
                  </a:rPr>
                  <a:t>No</a:t>
                </a:r>
                <a:endParaRPr lang="en-US"/>
              </a:p>
            </p:txBody>
          </p:sp>
          <p:cxnSp>
            <p:nvCxnSpPr>
              <p:cNvPr id="15" name="Straight Arrow Connector 14">
                <a:extLst>
                  <a:ext uri="{FF2B5EF4-FFF2-40B4-BE49-F238E27FC236}">
                    <a16:creationId xmlns:a16="http://schemas.microsoft.com/office/drawing/2014/main" id="{6ED88D22-4ADC-F015-679C-59EC170C0961}"/>
                  </a:ext>
                </a:extLst>
              </p:cNvPr>
              <p:cNvCxnSpPr>
                <a:cxnSpLocks/>
              </p:cNvCxnSpPr>
              <p:nvPr/>
            </p:nvCxnSpPr>
            <p:spPr>
              <a:xfrm flipH="1">
                <a:off x="11290442" y="2456955"/>
                <a:ext cx="1351" cy="3599586"/>
              </a:xfrm>
              <a:prstGeom prst="straightConnector1">
                <a:avLst/>
              </a:prstGeom>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6E003AAA-ED07-9128-7F9C-13EC0F1B4D76}"/>
                  </a:ext>
                </a:extLst>
              </p:cNvPr>
              <p:cNvCxnSpPr>
                <a:cxnSpLocks/>
              </p:cNvCxnSpPr>
              <p:nvPr/>
            </p:nvCxnSpPr>
            <p:spPr>
              <a:xfrm flipH="1">
                <a:off x="10925619" y="2456952"/>
                <a:ext cx="366174" cy="5405"/>
              </a:xfrm>
              <a:prstGeom prst="straightConnector1">
                <a:avLst/>
              </a:prstGeom>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12C91E6E-576E-340E-1DB9-0D37F1ABE657}"/>
                  </a:ext>
                </a:extLst>
              </p:cNvPr>
              <p:cNvCxnSpPr>
                <a:cxnSpLocks/>
              </p:cNvCxnSpPr>
              <p:nvPr/>
            </p:nvCxnSpPr>
            <p:spPr>
              <a:xfrm flipH="1">
                <a:off x="10216240" y="4125682"/>
                <a:ext cx="1351" cy="383739"/>
              </a:xfrm>
              <a:prstGeom prst="straightConnector1">
                <a:avLst/>
              </a:prstGeom>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E0F6C2BD-D2D1-C9A7-5067-FE6BFDBE65CD}"/>
                  </a:ext>
                </a:extLst>
              </p:cNvPr>
              <p:cNvCxnSpPr>
                <a:cxnSpLocks/>
              </p:cNvCxnSpPr>
              <p:nvPr/>
            </p:nvCxnSpPr>
            <p:spPr>
              <a:xfrm flipH="1">
                <a:off x="10405408" y="3510888"/>
                <a:ext cx="1351" cy="235109"/>
              </a:xfrm>
              <a:prstGeom prst="straightConnector1">
                <a:avLst/>
              </a:prstGeom>
            </p:spPr>
            <p:style>
              <a:lnRef idx="2">
                <a:schemeClr val="accent1"/>
              </a:lnRef>
              <a:fillRef idx="0">
                <a:schemeClr val="accent1"/>
              </a:fillRef>
              <a:effectRef idx="1">
                <a:schemeClr val="accent1"/>
              </a:effectRef>
              <a:fontRef idx="minor">
                <a:schemeClr val="tx1"/>
              </a:fontRef>
            </p:style>
          </p:cxnSp>
          <p:sp>
            <p:nvSpPr>
              <p:cNvPr id="19" name="Flowchart: Process 18">
                <a:extLst>
                  <a:ext uri="{FF2B5EF4-FFF2-40B4-BE49-F238E27FC236}">
                    <a16:creationId xmlns:a16="http://schemas.microsoft.com/office/drawing/2014/main" id="{A6DAA1D9-BFD5-A12A-CA07-00B4CA85959D}"/>
                  </a:ext>
                </a:extLst>
              </p:cNvPr>
              <p:cNvSpPr/>
              <p:nvPr/>
            </p:nvSpPr>
            <p:spPr>
              <a:xfrm>
                <a:off x="9899386" y="3746672"/>
                <a:ext cx="1040423" cy="378336"/>
              </a:xfrm>
              <a:prstGeom prst="flowChartProcess">
                <a:avLst/>
              </a:prstGeom>
              <a:solidFill>
                <a:schemeClr val="accent1">
                  <a:lumMod val="40000"/>
                  <a:lumOff val="60000"/>
                </a:schemeClr>
              </a:solidFill>
              <a:ln>
                <a:solidFill>
                  <a:schemeClr val="tx2">
                    <a:lumMod val="25000"/>
                    <a:lumOff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defTabSz="676656">
                  <a:spcAft>
                    <a:spcPts val="600"/>
                  </a:spcAft>
                </a:pPr>
                <a:r>
                  <a:rPr lang="en-US" sz="1332" kern="1200">
                    <a:solidFill>
                      <a:srgbClr val="474747"/>
                    </a:solidFill>
                    <a:latin typeface="+mn-lt"/>
                    <a:ea typeface="+mn-ea"/>
                    <a:cs typeface="+mn-cs"/>
                  </a:rPr>
                  <a:t>Does that work?</a:t>
                </a:r>
                <a:endParaRPr lang="en-US"/>
              </a:p>
            </p:txBody>
          </p:sp>
          <p:sp>
            <p:nvSpPr>
              <p:cNvPr id="20" name="Flowchart: Alternate Process 19">
                <a:extLst>
                  <a:ext uri="{FF2B5EF4-FFF2-40B4-BE49-F238E27FC236}">
                    <a16:creationId xmlns:a16="http://schemas.microsoft.com/office/drawing/2014/main" id="{23313F9B-BC74-BF6C-33F6-B43CEFA3C3A9}"/>
                  </a:ext>
                </a:extLst>
              </p:cNvPr>
              <p:cNvSpPr/>
              <p:nvPr/>
            </p:nvSpPr>
            <p:spPr>
              <a:xfrm>
                <a:off x="9054886" y="4320930"/>
                <a:ext cx="675599" cy="385092"/>
              </a:xfrm>
              <a:prstGeom prst="flowChartAlternateProcess">
                <a:avLst/>
              </a:prstGeom>
              <a:solidFill>
                <a:schemeClr val="accent1">
                  <a:lumMod val="40000"/>
                  <a:lumOff val="60000"/>
                </a:schemeClr>
              </a:solidFill>
              <a:ln>
                <a:solidFill>
                  <a:schemeClr val="tx2">
                    <a:lumMod val="25000"/>
                    <a:lumOff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defTabSz="676656">
                  <a:spcAft>
                    <a:spcPts val="600"/>
                  </a:spcAft>
                </a:pPr>
                <a:r>
                  <a:rPr lang="en-US" sz="1332" kern="1200">
                    <a:solidFill>
                      <a:srgbClr val="474747"/>
                    </a:solidFill>
                    <a:latin typeface="+mn-lt"/>
                    <a:ea typeface="+mn-ea"/>
                    <a:cs typeface="+mn-cs"/>
                  </a:rPr>
                  <a:t>Yes</a:t>
                </a:r>
                <a:endParaRPr lang="en-US"/>
              </a:p>
            </p:txBody>
          </p:sp>
          <p:cxnSp>
            <p:nvCxnSpPr>
              <p:cNvPr id="22" name="Straight Arrow Connector 21">
                <a:extLst>
                  <a:ext uri="{FF2B5EF4-FFF2-40B4-BE49-F238E27FC236}">
                    <a16:creationId xmlns:a16="http://schemas.microsoft.com/office/drawing/2014/main" id="{BBD71CFC-5935-FEF5-E947-EECF785C3FA4}"/>
                  </a:ext>
                </a:extLst>
              </p:cNvPr>
              <p:cNvCxnSpPr>
                <a:cxnSpLocks/>
              </p:cNvCxnSpPr>
              <p:nvPr/>
            </p:nvCxnSpPr>
            <p:spPr>
              <a:xfrm flipH="1">
                <a:off x="10635110" y="4125682"/>
                <a:ext cx="1351" cy="539126"/>
              </a:xfrm>
              <a:prstGeom prst="straightConnector1">
                <a:avLst/>
              </a:prstGeom>
            </p:spPr>
            <p:style>
              <a:lnRef idx="2">
                <a:schemeClr val="accent1"/>
              </a:lnRef>
              <a:fillRef idx="0">
                <a:schemeClr val="accent1"/>
              </a:fillRef>
              <a:effectRef idx="1">
                <a:schemeClr val="accent1"/>
              </a:effectRef>
              <a:fontRef idx="minor">
                <a:schemeClr val="tx1"/>
              </a:fontRef>
            </p:style>
          </p:cxnSp>
          <p:cxnSp>
            <p:nvCxnSpPr>
              <p:cNvPr id="24" name="Straight Arrow Connector 23">
                <a:extLst>
                  <a:ext uri="{FF2B5EF4-FFF2-40B4-BE49-F238E27FC236}">
                    <a16:creationId xmlns:a16="http://schemas.microsoft.com/office/drawing/2014/main" id="{E7A22D00-47B7-9895-E3AE-238BC4A68B14}"/>
                  </a:ext>
                </a:extLst>
              </p:cNvPr>
              <p:cNvCxnSpPr>
                <a:cxnSpLocks/>
              </p:cNvCxnSpPr>
              <p:nvPr/>
            </p:nvCxnSpPr>
            <p:spPr>
              <a:xfrm>
                <a:off x="9731159" y="4497261"/>
                <a:ext cx="485079" cy="5405"/>
              </a:xfrm>
              <a:prstGeom prst="straightConnector1">
                <a:avLst/>
              </a:prstGeom>
            </p:spPr>
            <p:style>
              <a:lnRef idx="2">
                <a:schemeClr val="accent1"/>
              </a:lnRef>
              <a:fillRef idx="0">
                <a:schemeClr val="accent1"/>
              </a:fillRef>
              <a:effectRef idx="1">
                <a:schemeClr val="accent1"/>
              </a:effectRef>
              <a:fontRef idx="minor">
                <a:schemeClr val="tx1"/>
              </a:fontRef>
            </p:style>
          </p:cxnSp>
          <p:cxnSp>
            <p:nvCxnSpPr>
              <p:cNvPr id="26" name="Straight Arrow Connector 25">
                <a:extLst>
                  <a:ext uri="{FF2B5EF4-FFF2-40B4-BE49-F238E27FC236}">
                    <a16:creationId xmlns:a16="http://schemas.microsoft.com/office/drawing/2014/main" id="{392D823C-4D9D-6F55-09C6-11D1F72B2926}"/>
                  </a:ext>
                </a:extLst>
              </p:cNvPr>
              <p:cNvCxnSpPr>
                <a:cxnSpLocks/>
              </p:cNvCxnSpPr>
              <p:nvPr/>
            </p:nvCxnSpPr>
            <p:spPr>
              <a:xfrm flipV="1">
                <a:off x="11109380" y="4847221"/>
                <a:ext cx="174305" cy="1350"/>
              </a:xfrm>
              <a:prstGeom prst="straightConnector1">
                <a:avLst/>
              </a:prstGeom>
            </p:spPr>
            <p:style>
              <a:lnRef idx="2">
                <a:schemeClr val="accent1"/>
              </a:lnRef>
              <a:fillRef idx="0">
                <a:schemeClr val="accent1"/>
              </a:fillRef>
              <a:effectRef idx="1">
                <a:schemeClr val="accent1"/>
              </a:effectRef>
              <a:fontRef idx="minor">
                <a:schemeClr val="tx1"/>
              </a:fontRef>
            </p:style>
          </p:cxnSp>
          <p:sp>
            <p:nvSpPr>
              <p:cNvPr id="27" name="Flowchart: Process 26">
                <a:extLst>
                  <a:ext uri="{FF2B5EF4-FFF2-40B4-BE49-F238E27FC236}">
                    <a16:creationId xmlns:a16="http://schemas.microsoft.com/office/drawing/2014/main" id="{7C92A8E0-5B52-9AB2-A45F-949A20BA2B3C}"/>
                  </a:ext>
                </a:extLst>
              </p:cNvPr>
              <p:cNvSpPr/>
              <p:nvPr/>
            </p:nvSpPr>
            <p:spPr>
              <a:xfrm>
                <a:off x="8872476" y="5091112"/>
                <a:ext cx="1040423" cy="378336"/>
              </a:xfrm>
              <a:prstGeom prst="flowChartProcess">
                <a:avLst/>
              </a:prstGeom>
              <a:solidFill>
                <a:schemeClr val="accent1">
                  <a:lumMod val="40000"/>
                  <a:lumOff val="60000"/>
                </a:schemeClr>
              </a:solidFill>
              <a:ln>
                <a:solidFill>
                  <a:schemeClr val="tx2">
                    <a:lumMod val="25000"/>
                    <a:lumOff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defTabSz="676656">
                  <a:spcAft>
                    <a:spcPts val="600"/>
                  </a:spcAft>
                </a:pPr>
                <a:r>
                  <a:rPr lang="en-US" sz="1332" kern="1200">
                    <a:solidFill>
                      <a:srgbClr val="474747"/>
                    </a:solidFill>
                    <a:latin typeface="+mn-lt"/>
                    <a:ea typeface="+mn-ea"/>
                    <a:cs typeface="+mn-cs"/>
                  </a:rPr>
                  <a:t>Risk Matrix</a:t>
                </a:r>
                <a:endParaRPr lang="en-US"/>
              </a:p>
            </p:txBody>
          </p:sp>
          <p:cxnSp>
            <p:nvCxnSpPr>
              <p:cNvPr id="28" name="Straight Arrow Connector 27">
                <a:extLst>
                  <a:ext uri="{FF2B5EF4-FFF2-40B4-BE49-F238E27FC236}">
                    <a16:creationId xmlns:a16="http://schemas.microsoft.com/office/drawing/2014/main" id="{6C2FBABB-C025-9032-53E3-E15B34C6A93C}"/>
                  </a:ext>
                </a:extLst>
              </p:cNvPr>
              <p:cNvCxnSpPr>
                <a:cxnSpLocks/>
              </p:cNvCxnSpPr>
              <p:nvPr/>
            </p:nvCxnSpPr>
            <p:spPr>
              <a:xfrm flipH="1">
                <a:off x="9392008" y="4706696"/>
                <a:ext cx="1351" cy="383739"/>
              </a:xfrm>
              <a:prstGeom prst="straightConnector1">
                <a:avLst/>
              </a:prstGeom>
            </p:spPr>
            <p:style>
              <a:lnRef idx="2">
                <a:schemeClr val="accent1"/>
              </a:lnRef>
              <a:fillRef idx="0">
                <a:schemeClr val="accent1"/>
              </a:fillRef>
              <a:effectRef idx="1">
                <a:schemeClr val="accent1"/>
              </a:effectRef>
              <a:fontRef idx="minor">
                <a:schemeClr val="tx1"/>
              </a:fontRef>
            </p:style>
          </p:cxnSp>
          <p:sp>
            <p:nvSpPr>
              <p:cNvPr id="29" name="Flowchart: Process 28">
                <a:extLst>
                  <a:ext uri="{FF2B5EF4-FFF2-40B4-BE49-F238E27FC236}">
                    <a16:creationId xmlns:a16="http://schemas.microsoft.com/office/drawing/2014/main" id="{7D7FECBB-4EFF-D4C9-3397-F9ABA1E69D5D}"/>
                  </a:ext>
                </a:extLst>
              </p:cNvPr>
              <p:cNvSpPr/>
              <p:nvPr/>
            </p:nvSpPr>
            <p:spPr>
              <a:xfrm>
                <a:off x="8872474" y="5786978"/>
                <a:ext cx="1040423" cy="547235"/>
              </a:xfrm>
              <a:prstGeom prst="flowChartProcess">
                <a:avLst/>
              </a:prstGeom>
              <a:solidFill>
                <a:schemeClr val="accent1">
                  <a:lumMod val="40000"/>
                  <a:lumOff val="60000"/>
                </a:schemeClr>
              </a:solidFill>
              <a:ln>
                <a:solidFill>
                  <a:schemeClr val="tx2">
                    <a:lumMod val="25000"/>
                    <a:lumOff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defTabSz="676656">
                  <a:spcAft>
                    <a:spcPts val="600"/>
                  </a:spcAft>
                </a:pPr>
                <a:r>
                  <a:rPr lang="en-US" sz="1184" kern="1200">
                    <a:solidFill>
                      <a:srgbClr val="474747"/>
                    </a:solidFill>
                    <a:latin typeface="+mn-lt"/>
                    <a:ea typeface="+mn-ea"/>
                    <a:cs typeface="+mn-cs"/>
                  </a:rPr>
                  <a:t>Does that justify the design?</a:t>
                </a:r>
                <a:endParaRPr lang="en-US" sz="1600"/>
              </a:p>
            </p:txBody>
          </p:sp>
          <p:cxnSp>
            <p:nvCxnSpPr>
              <p:cNvPr id="30" name="Straight Arrow Connector 29">
                <a:extLst>
                  <a:ext uri="{FF2B5EF4-FFF2-40B4-BE49-F238E27FC236}">
                    <a16:creationId xmlns:a16="http://schemas.microsoft.com/office/drawing/2014/main" id="{3D483265-C595-A45B-2104-53429A1B5A02}"/>
                  </a:ext>
                </a:extLst>
              </p:cNvPr>
              <p:cNvCxnSpPr>
                <a:cxnSpLocks/>
              </p:cNvCxnSpPr>
              <p:nvPr/>
            </p:nvCxnSpPr>
            <p:spPr>
              <a:xfrm flipH="1">
                <a:off x="9392007" y="5470121"/>
                <a:ext cx="1351" cy="316179"/>
              </a:xfrm>
              <a:prstGeom prst="straightConnector1">
                <a:avLst/>
              </a:prstGeom>
            </p:spPr>
            <p:style>
              <a:lnRef idx="2">
                <a:schemeClr val="accent1"/>
              </a:lnRef>
              <a:fillRef idx="0">
                <a:schemeClr val="accent1"/>
              </a:fillRef>
              <a:effectRef idx="1">
                <a:schemeClr val="accent1"/>
              </a:effectRef>
              <a:fontRef idx="minor">
                <a:schemeClr val="tx1"/>
              </a:fontRef>
            </p:style>
          </p:cxnSp>
          <p:sp>
            <p:nvSpPr>
              <p:cNvPr id="31" name="Flowchart: Alternate Process 30">
                <a:extLst>
                  <a:ext uri="{FF2B5EF4-FFF2-40B4-BE49-F238E27FC236}">
                    <a16:creationId xmlns:a16="http://schemas.microsoft.com/office/drawing/2014/main" id="{88CF970E-E022-D518-1DFD-8CA4373C651D}"/>
                  </a:ext>
                </a:extLst>
              </p:cNvPr>
              <p:cNvSpPr/>
              <p:nvPr/>
            </p:nvSpPr>
            <p:spPr>
              <a:xfrm>
                <a:off x="7710445" y="5868050"/>
                <a:ext cx="675599" cy="385092"/>
              </a:xfrm>
              <a:prstGeom prst="flowChartAlternateProcess">
                <a:avLst/>
              </a:prstGeom>
              <a:solidFill>
                <a:schemeClr val="accent1">
                  <a:lumMod val="40000"/>
                  <a:lumOff val="60000"/>
                </a:schemeClr>
              </a:solidFill>
              <a:ln>
                <a:solidFill>
                  <a:schemeClr val="tx2">
                    <a:lumMod val="25000"/>
                    <a:lumOff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defTabSz="676656">
                  <a:spcAft>
                    <a:spcPts val="600"/>
                  </a:spcAft>
                </a:pPr>
                <a:r>
                  <a:rPr lang="en-US" sz="1332" kern="1200">
                    <a:solidFill>
                      <a:srgbClr val="474747"/>
                    </a:solidFill>
                    <a:latin typeface="+mn-lt"/>
                    <a:ea typeface="+mn-ea"/>
                    <a:cs typeface="+mn-cs"/>
                  </a:rPr>
                  <a:t>Yes</a:t>
                </a:r>
                <a:endParaRPr lang="en-US"/>
              </a:p>
            </p:txBody>
          </p:sp>
          <p:cxnSp>
            <p:nvCxnSpPr>
              <p:cNvPr id="32" name="Straight Arrow Connector 31">
                <a:extLst>
                  <a:ext uri="{FF2B5EF4-FFF2-40B4-BE49-F238E27FC236}">
                    <a16:creationId xmlns:a16="http://schemas.microsoft.com/office/drawing/2014/main" id="{A7F3727A-6798-B507-92D0-5B6988C4A5CD}"/>
                  </a:ext>
                </a:extLst>
              </p:cNvPr>
              <p:cNvCxnSpPr>
                <a:cxnSpLocks/>
              </p:cNvCxnSpPr>
              <p:nvPr/>
            </p:nvCxnSpPr>
            <p:spPr>
              <a:xfrm>
                <a:off x="8386717" y="6057893"/>
                <a:ext cx="485079" cy="5405"/>
              </a:xfrm>
              <a:prstGeom prst="straightConnector1">
                <a:avLst/>
              </a:prstGeom>
            </p:spPr>
            <p:style>
              <a:lnRef idx="2">
                <a:schemeClr val="accent1"/>
              </a:lnRef>
              <a:fillRef idx="0">
                <a:schemeClr val="accent1"/>
              </a:fillRef>
              <a:effectRef idx="1">
                <a:schemeClr val="accent1"/>
              </a:effectRef>
              <a:fontRef idx="minor">
                <a:schemeClr val="tx1"/>
              </a:fontRef>
            </p:style>
          </p:cxnSp>
          <p:sp>
            <p:nvSpPr>
              <p:cNvPr id="33" name="Flowchart: Alternate Process 32">
                <a:extLst>
                  <a:ext uri="{FF2B5EF4-FFF2-40B4-BE49-F238E27FC236}">
                    <a16:creationId xmlns:a16="http://schemas.microsoft.com/office/drawing/2014/main" id="{0D09F2B9-0D56-88F7-4126-C6595CF834E5}"/>
                  </a:ext>
                </a:extLst>
              </p:cNvPr>
              <p:cNvSpPr/>
              <p:nvPr/>
            </p:nvSpPr>
            <p:spPr>
              <a:xfrm>
                <a:off x="10433107" y="5868049"/>
                <a:ext cx="675599" cy="385092"/>
              </a:xfrm>
              <a:prstGeom prst="flowChartAlternateProcess">
                <a:avLst/>
              </a:prstGeom>
              <a:solidFill>
                <a:schemeClr val="accent1">
                  <a:lumMod val="40000"/>
                  <a:lumOff val="60000"/>
                </a:schemeClr>
              </a:solidFill>
              <a:ln>
                <a:solidFill>
                  <a:schemeClr val="tx2">
                    <a:lumMod val="25000"/>
                    <a:lumOff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defTabSz="676656">
                  <a:spcAft>
                    <a:spcPts val="600"/>
                  </a:spcAft>
                </a:pPr>
                <a:r>
                  <a:rPr lang="en-US" sz="1332" kern="1200">
                    <a:solidFill>
                      <a:srgbClr val="474747"/>
                    </a:solidFill>
                    <a:latin typeface="+mn-lt"/>
                    <a:ea typeface="+mn-ea"/>
                    <a:cs typeface="+mn-cs"/>
                  </a:rPr>
                  <a:t>No</a:t>
                </a:r>
                <a:endParaRPr lang="en-US"/>
              </a:p>
            </p:txBody>
          </p:sp>
          <p:cxnSp>
            <p:nvCxnSpPr>
              <p:cNvPr id="34" name="Straight Arrow Connector 33">
                <a:extLst>
                  <a:ext uri="{FF2B5EF4-FFF2-40B4-BE49-F238E27FC236}">
                    <a16:creationId xmlns:a16="http://schemas.microsoft.com/office/drawing/2014/main" id="{1D93D701-B2F8-0CC0-D233-D8F170E533C2}"/>
                  </a:ext>
                </a:extLst>
              </p:cNvPr>
              <p:cNvCxnSpPr>
                <a:cxnSpLocks/>
              </p:cNvCxnSpPr>
              <p:nvPr/>
            </p:nvCxnSpPr>
            <p:spPr>
              <a:xfrm flipV="1">
                <a:off x="11116135" y="6056542"/>
                <a:ext cx="174305" cy="1350"/>
              </a:xfrm>
              <a:prstGeom prst="straightConnector1">
                <a:avLst/>
              </a:prstGeom>
            </p:spPr>
            <p:style>
              <a:lnRef idx="2">
                <a:schemeClr val="accent1"/>
              </a:lnRef>
              <a:fillRef idx="0">
                <a:schemeClr val="accent1"/>
              </a:fillRef>
              <a:effectRef idx="1">
                <a:schemeClr val="accent1"/>
              </a:effectRef>
              <a:fontRef idx="minor">
                <a:schemeClr val="tx1"/>
              </a:fontRef>
            </p:style>
          </p:cxnSp>
          <p:cxnSp>
            <p:nvCxnSpPr>
              <p:cNvPr id="35" name="Straight Arrow Connector 34">
                <a:extLst>
                  <a:ext uri="{FF2B5EF4-FFF2-40B4-BE49-F238E27FC236}">
                    <a16:creationId xmlns:a16="http://schemas.microsoft.com/office/drawing/2014/main" id="{FF01740B-38C6-80EA-D23D-DA1DD37D514C}"/>
                  </a:ext>
                </a:extLst>
              </p:cNvPr>
              <p:cNvCxnSpPr>
                <a:cxnSpLocks/>
              </p:cNvCxnSpPr>
              <p:nvPr/>
            </p:nvCxnSpPr>
            <p:spPr>
              <a:xfrm>
                <a:off x="9913569" y="6057892"/>
                <a:ext cx="525615" cy="5405"/>
              </a:xfrm>
              <a:prstGeom prst="straightConnector1">
                <a:avLst/>
              </a:prstGeom>
            </p:spPr>
            <p:style>
              <a:lnRef idx="2">
                <a:schemeClr val="accent1"/>
              </a:lnRef>
              <a:fillRef idx="0">
                <a:schemeClr val="accent1"/>
              </a:fillRef>
              <a:effectRef idx="1">
                <a:schemeClr val="accent1"/>
              </a:effectRef>
              <a:fontRef idx="minor">
                <a:schemeClr val="tx1"/>
              </a:fontRef>
            </p:style>
          </p:cxnSp>
          <p:sp>
            <p:nvSpPr>
              <p:cNvPr id="36" name="Flowchart: Terminator 35">
                <a:extLst>
                  <a:ext uri="{FF2B5EF4-FFF2-40B4-BE49-F238E27FC236}">
                    <a16:creationId xmlns:a16="http://schemas.microsoft.com/office/drawing/2014/main" id="{DC0E075F-5997-128D-F22F-0405EE4E192C}"/>
                  </a:ext>
                </a:extLst>
              </p:cNvPr>
              <p:cNvSpPr/>
              <p:nvPr/>
            </p:nvSpPr>
            <p:spPr>
              <a:xfrm>
                <a:off x="6595709" y="5881563"/>
                <a:ext cx="628306" cy="358067"/>
              </a:xfrm>
              <a:prstGeom prst="flowChartTerminator">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defTabSz="676656">
                  <a:spcAft>
                    <a:spcPts val="600"/>
                  </a:spcAft>
                </a:pPr>
                <a:r>
                  <a:rPr lang="en-US" sz="1150">
                    <a:solidFill>
                      <a:srgbClr val="474747"/>
                    </a:solidFill>
                  </a:rPr>
                  <a:t>FINISH</a:t>
                </a:r>
                <a:endParaRPr lang="en-US"/>
              </a:p>
            </p:txBody>
          </p:sp>
          <p:cxnSp>
            <p:nvCxnSpPr>
              <p:cNvPr id="37" name="Straight Arrow Connector 36">
                <a:extLst>
                  <a:ext uri="{FF2B5EF4-FFF2-40B4-BE49-F238E27FC236}">
                    <a16:creationId xmlns:a16="http://schemas.microsoft.com/office/drawing/2014/main" id="{7FFDB329-981C-D521-7374-75C221901488}"/>
                  </a:ext>
                </a:extLst>
              </p:cNvPr>
              <p:cNvCxnSpPr>
                <a:cxnSpLocks/>
              </p:cNvCxnSpPr>
              <p:nvPr/>
            </p:nvCxnSpPr>
            <p:spPr>
              <a:xfrm>
                <a:off x="7224688" y="6057892"/>
                <a:ext cx="485079" cy="5405"/>
              </a:xfrm>
              <a:prstGeom prst="straightConnector1">
                <a:avLst/>
              </a:prstGeom>
              <a:ln>
                <a:solidFill>
                  <a:schemeClr val="tx2">
                    <a:lumMod val="75000"/>
                    <a:lumOff val="25000"/>
                  </a:schemeClr>
                </a:solidFill>
              </a:ln>
            </p:spPr>
            <p:style>
              <a:lnRef idx="2">
                <a:schemeClr val="accent1"/>
              </a:lnRef>
              <a:fillRef idx="0">
                <a:schemeClr val="accent1"/>
              </a:fillRef>
              <a:effectRef idx="1">
                <a:schemeClr val="accent1"/>
              </a:effectRef>
              <a:fontRef idx="minor">
                <a:schemeClr val="tx1"/>
              </a:fontRef>
            </p:style>
          </p:cxnSp>
        </p:grpSp>
        <p:sp>
          <p:nvSpPr>
            <p:cNvPr id="3" name="Flowchart: Terminator 2">
              <a:extLst>
                <a:ext uri="{FF2B5EF4-FFF2-40B4-BE49-F238E27FC236}">
                  <a16:creationId xmlns:a16="http://schemas.microsoft.com/office/drawing/2014/main" id="{4EB9D770-78CF-0ECA-24AB-87A57934BE76}"/>
                </a:ext>
              </a:extLst>
            </p:cNvPr>
            <p:cNvSpPr/>
            <p:nvPr/>
          </p:nvSpPr>
          <p:spPr>
            <a:xfrm>
              <a:off x="5850898" y="742700"/>
              <a:ext cx="775164" cy="411488"/>
            </a:xfrm>
            <a:prstGeom prst="flowChartTerminator">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defTabSz="676656">
                <a:spcAft>
                  <a:spcPts val="600"/>
                </a:spcAft>
              </a:pPr>
              <a:r>
                <a:rPr lang="en-US" sz="1150">
                  <a:solidFill>
                    <a:srgbClr val="474747"/>
                  </a:solidFill>
                </a:rPr>
                <a:t>START</a:t>
              </a:r>
              <a:endParaRPr lang="en-US" sz="1600"/>
            </a:p>
          </p:txBody>
        </p:sp>
        <p:cxnSp>
          <p:nvCxnSpPr>
            <p:cNvPr id="5" name="Straight Arrow Connector 4">
              <a:extLst>
                <a:ext uri="{FF2B5EF4-FFF2-40B4-BE49-F238E27FC236}">
                  <a16:creationId xmlns:a16="http://schemas.microsoft.com/office/drawing/2014/main" id="{10300750-58AD-26F1-A4D4-5BA1E22A8EE9}"/>
                </a:ext>
              </a:extLst>
            </p:cNvPr>
            <p:cNvCxnSpPr>
              <a:cxnSpLocks/>
            </p:cNvCxnSpPr>
            <p:nvPr/>
          </p:nvCxnSpPr>
          <p:spPr>
            <a:xfrm>
              <a:off x="6626892" y="945336"/>
              <a:ext cx="598459" cy="6211"/>
            </a:xfrm>
            <a:prstGeom prst="straightConnector1">
              <a:avLst/>
            </a:prstGeom>
            <a:ln>
              <a:solidFill>
                <a:schemeClr val="tx2">
                  <a:lumMod val="75000"/>
                  <a:lumOff val="25000"/>
                </a:schemeClr>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80076340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B66AC6E-D17C-167B-A081-3991BF498E04}"/>
              </a:ext>
            </a:extLst>
          </p:cNvPr>
          <p:cNvSpPr/>
          <p:nvPr/>
        </p:nvSpPr>
        <p:spPr>
          <a:xfrm>
            <a:off x="-105762" y="404705"/>
            <a:ext cx="12192059" cy="517619"/>
          </a:xfrm>
          <a:prstGeom prst="rect">
            <a:avLst/>
          </a:prstGeom>
          <a:solidFill>
            <a:srgbClr val="B6D5F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11" name="Text Placeholder 42">
            <a:extLst>
              <a:ext uri="{FF2B5EF4-FFF2-40B4-BE49-F238E27FC236}">
                <a16:creationId xmlns:a16="http://schemas.microsoft.com/office/drawing/2014/main" id="{69F71DCD-F432-494F-AA60-7F8EFCC47CAB}"/>
              </a:ext>
            </a:extLst>
          </p:cNvPr>
          <p:cNvSpPr txBox="1">
            <a:spLocks/>
          </p:cNvSpPr>
          <p:nvPr/>
        </p:nvSpPr>
        <p:spPr>
          <a:xfrm>
            <a:off x="-68363" y="99035"/>
            <a:ext cx="10656503" cy="530442"/>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400" b="1">
                <a:latin typeface="+mj-lt"/>
              </a:rPr>
              <a:t>PROJECT DESIGN SPECIFICATIONS (PDS)</a:t>
            </a:r>
            <a:endParaRPr lang="en-US" sz="4400"/>
          </a:p>
        </p:txBody>
      </p:sp>
      <p:grpSp>
        <p:nvGrpSpPr>
          <p:cNvPr id="12" name="Group 11">
            <a:extLst>
              <a:ext uri="{FF2B5EF4-FFF2-40B4-BE49-F238E27FC236}">
                <a16:creationId xmlns:a16="http://schemas.microsoft.com/office/drawing/2014/main" id="{606D4D12-18D1-4D38-8DE5-ECEE04CFDD6B}"/>
              </a:ext>
            </a:extLst>
          </p:cNvPr>
          <p:cNvGrpSpPr/>
          <p:nvPr/>
        </p:nvGrpSpPr>
        <p:grpSpPr>
          <a:xfrm>
            <a:off x="3168" y="867717"/>
            <a:ext cx="4162164" cy="2848938"/>
            <a:chOff x="844062" y="2330207"/>
            <a:chExt cx="3607574" cy="2881475"/>
          </a:xfrm>
        </p:grpSpPr>
        <p:sp>
          <p:nvSpPr>
            <p:cNvPr id="41" name="TextBox 58">
              <a:extLst>
                <a:ext uri="{FF2B5EF4-FFF2-40B4-BE49-F238E27FC236}">
                  <a16:creationId xmlns:a16="http://schemas.microsoft.com/office/drawing/2014/main" id="{7D85B4F1-1C09-41A2-B833-7A642BE707A0}"/>
                </a:ext>
              </a:extLst>
            </p:cNvPr>
            <p:cNvSpPr txBox="1"/>
            <p:nvPr/>
          </p:nvSpPr>
          <p:spPr>
            <a:xfrm>
              <a:off x="1870521" y="2330207"/>
              <a:ext cx="1764739" cy="431723"/>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spcBef>
                  <a:spcPts val="1000"/>
                </a:spcBef>
                <a:defRPr/>
              </a:pPr>
              <a:r>
                <a:rPr lang="en-US" sz="2400" b="1" u="sng" baseline="-25000">
                  <a:latin typeface="Aptos"/>
                </a:rPr>
                <a:t>Performance</a:t>
              </a:r>
              <a:endParaRPr lang="en-US" sz="2400" b="1" u="sng">
                <a:latin typeface="Aptos"/>
              </a:endParaRPr>
            </a:p>
          </p:txBody>
        </p:sp>
        <p:sp>
          <p:nvSpPr>
            <p:cNvPr id="42" name="TextBox 59">
              <a:extLst>
                <a:ext uri="{FF2B5EF4-FFF2-40B4-BE49-F238E27FC236}">
                  <a16:creationId xmlns:a16="http://schemas.microsoft.com/office/drawing/2014/main" id="{AE13709F-74A2-41F0-B611-A42F36481ACC}"/>
                </a:ext>
              </a:extLst>
            </p:cNvPr>
            <p:cNvSpPr txBox="1"/>
            <p:nvPr/>
          </p:nvSpPr>
          <p:spPr>
            <a:xfrm>
              <a:off x="1604198" y="2690219"/>
              <a:ext cx="2847438" cy="2521463"/>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Wingdings"/>
                <a:buChar char="§"/>
              </a:pPr>
              <a:r>
                <a:rPr lang="en-IN" baseline="-25000">
                  <a:solidFill>
                    <a:schemeClr val="tx1">
                      <a:lumMod val="75000"/>
                      <a:lumOff val="25000"/>
                    </a:schemeClr>
                  </a:solidFill>
                  <a:ea typeface="+mn-lt"/>
                  <a:cs typeface="+mn-lt"/>
                </a:rPr>
                <a:t>Combine energy sources</a:t>
              </a:r>
              <a:endParaRPr lang="en-US">
                <a:solidFill>
                  <a:schemeClr val="tx1">
                    <a:lumMod val="75000"/>
                    <a:lumOff val="25000"/>
                  </a:schemeClr>
                </a:solidFill>
                <a:ea typeface="+mn-lt"/>
                <a:cs typeface="+mn-lt"/>
              </a:endParaRPr>
            </a:p>
            <a:p>
              <a:pPr marL="285750" indent="-285750">
                <a:buFont typeface="Wingdings"/>
                <a:buChar char="§"/>
              </a:pPr>
              <a:r>
                <a:rPr lang="en-IN" baseline="-25000">
                  <a:solidFill>
                    <a:schemeClr val="tx1">
                      <a:lumMod val="75000"/>
                      <a:lumOff val="25000"/>
                    </a:schemeClr>
                  </a:solidFill>
                  <a:ea typeface="+mn-lt"/>
                  <a:cs typeface="+mn-lt"/>
                </a:rPr>
                <a:t>Control flow to load/storage</a:t>
              </a:r>
              <a:endParaRPr lang="en-US">
                <a:solidFill>
                  <a:schemeClr val="tx1">
                    <a:lumMod val="75000"/>
                    <a:lumOff val="25000"/>
                  </a:schemeClr>
                </a:solidFill>
                <a:ea typeface="+mn-lt"/>
                <a:cs typeface="+mn-lt"/>
              </a:endParaRPr>
            </a:p>
            <a:p>
              <a:pPr marL="285750" indent="-285750">
                <a:buFont typeface="Wingdings"/>
                <a:buChar char="§"/>
              </a:pPr>
              <a:r>
                <a:rPr lang="en-IN" baseline="-25000">
                  <a:solidFill>
                    <a:schemeClr val="tx1">
                      <a:lumMod val="75000"/>
                      <a:lumOff val="25000"/>
                    </a:schemeClr>
                  </a:solidFill>
                  <a:ea typeface="+mn-lt"/>
                  <a:cs typeface="+mn-lt"/>
                </a:rPr>
                <a:t>Maximise efficiency Interoperability </a:t>
              </a:r>
              <a:endParaRPr lang="en-US">
                <a:solidFill>
                  <a:schemeClr val="tx1">
                    <a:lumMod val="75000"/>
                    <a:lumOff val="25000"/>
                  </a:schemeClr>
                </a:solidFill>
                <a:ea typeface="+mn-lt"/>
                <a:cs typeface="+mn-lt"/>
              </a:endParaRPr>
            </a:p>
            <a:p>
              <a:pPr marL="285750" indent="-285750">
                <a:buFont typeface="Wingdings"/>
                <a:buChar char="§"/>
              </a:pPr>
              <a:r>
                <a:rPr lang="en-IN" baseline="-25000">
                  <a:solidFill>
                    <a:schemeClr val="tx1">
                      <a:lumMod val="75000"/>
                      <a:lumOff val="25000"/>
                    </a:schemeClr>
                  </a:solidFill>
                  <a:ea typeface="+mn-lt"/>
                  <a:cs typeface="+mn-lt"/>
                </a:rPr>
                <a:t>Scalability </a:t>
              </a:r>
              <a:endParaRPr lang="en-US">
                <a:solidFill>
                  <a:schemeClr val="tx1">
                    <a:lumMod val="75000"/>
                    <a:lumOff val="25000"/>
                  </a:schemeClr>
                </a:solidFill>
                <a:ea typeface="+mn-lt"/>
                <a:cs typeface="+mn-lt"/>
              </a:endParaRPr>
            </a:p>
            <a:p>
              <a:pPr marL="285750" indent="-285750">
                <a:buFont typeface="Wingdings"/>
                <a:buChar char="§"/>
              </a:pPr>
              <a:r>
                <a:rPr lang="en-IN" baseline="-25000">
                  <a:solidFill>
                    <a:schemeClr val="tx1">
                      <a:lumMod val="75000"/>
                      <a:lumOff val="25000"/>
                    </a:schemeClr>
                  </a:solidFill>
                  <a:ea typeface="+mn-lt"/>
                  <a:cs typeface="+mn-lt"/>
                </a:rPr>
                <a:t>Remote control and monitoring</a:t>
              </a:r>
              <a:endParaRPr lang="en-US">
                <a:solidFill>
                  <a:schemeClr val="tx1">
                    <a:lumMod val="75000"/>
                    <a:lumOff val="25000"/>
                  </a:schemeClr>
                </a:solidFill>
                <a:ea typeface="+mn-lt"/>
                <a:cs typeface="+mn-lt"/>
              </a:endParaRPr>
            </a:p>
            <a:p>
              <a:pPr marL="285750" indent="-285750">
                <a:buFont typeface="Wingdings"/>
                <a:buChar char="§"/>
              </a:pPr>
              <a:r>
                <a:rPr lang="en-IN" baseline="-25000">
                  <a:solidFill>
                    <a:schemeClr val="tx1">
                      <a:lumMod val="75000"/>
                      <a:lumOff val="25000"/>
                    </a:schemeClr>
                  </a:solidFill>
                  <a:ea typeface="+mn-lt"/>
                  <a:cs typeface="+mn-lt"/>
                </a:rPr>
                <a:t>Connectivity </a:t>
              </a:r>
              <a:endParaRPr lang="en-US">
                <a:solidFill>
                  <a:schemeClr val="tx1">
                    <a:lumMod val="75000"/>
                    <a:lumOff val="25000"/>
                  </a:schemeClr>
                </a:solidFill>
              </a:endParaRPr>
            </a:p>
            <a:p>
              <a:pPr marL="171450" indent="-171450">
                <a:buFont typeface="Wingdings"/>
                <a:buChar char="§"/>
              </a:pPr>
              <a:endParaRPr lang="en-IN" baseline="-25000">
                <a:solidFill>
                  <a:schemeClr val="tx1">
                    <a:lumMod val="75000"/>
                    <a:lumOff val="25000"/>
                  </a:schemeClr>
                </a:solidFill>
              </a:endParaRPr>
            </a:p>
            <a:p>
              <a:pPr marL="171450" indent="-171450">
                <a:buFont typeface="Wingdings"/>
                <a:buChar char="§"/>
              </a:pPr>
              <a:endParaRPr lang="en-IN" baseline="-25000">
                <a:solidFill>
                  <a:schemeClr val="tx1">
                    <a:lumMod val="75000"/>
                    <a:lumOff val="25000"/>
                  </a:schemeClr>
                </a:solidFill>
              </a:endParaRPr>
            </a:p>
            <a:p>
              <a:pPr marL="171450" indent="-171450">
                <a:buFont typeface="Wingdings"/>
                <a:buChar char="§"/>
              </a:pPr>
              <a:endParaRPr lang="en-IN" baseline="-25000">
                <a:solidFill>
                  <a:schemeClr val="tx1">
                    <a:lumMod val="75000"/>
                    <a:lumOff val="25000"/>
                  </a:schemeClr>
                </a:solidFill>
              </a:endParaRPr>
            </a:p>
            <a:p>
              <a:pPr marL="171450" indent="-171450">
                <a:buFont typeface="Wingdings"/>
                <a:buChar char="§"/>
              </a:pPr>
              <a:endParaRPr lang="en-IN" baseline="-25000">
                <a:solidFill>
                  <a:schemeClr val="tx1">
                    <a:lumMod val="75000"/>
                    <a:lumOff val="25000"/>
                  </a:schemeClr>
                </a:solidFill>
              </a:endParaRPr>
            </a:p>
          </p:txBody>
        </p:sp>
        <p:sp>
          <p:nvSpPr>
            <p:cNvPr id="43" name="TextBox 38">
              <a:extLst>
                <a:ext uri="{FF2B5EF4-FFF2-40B4-BE49-F238E27FC236}">
                  <a16:creationId xmlns:a16="http://schemas.microsoft.com/office/drawing/2014/main" id="{777DE894-2DAE-4B69-BFBB-C85A83145CFD}"/>
                </a:ext>
              </a:extLst>
            </p:cNvPr>
            <p:cNvSpPr txBox="1"/>
            <p:nvPr/>
          </p:nvSpPr>
          <p:spPr>
            <a:xfrm>
              <a:off x="844062" y="2375647"/>
              <a:ext cx="815492" cy="501227"/>
            </a:xfrm>
            <a:prstGeom prst="rect">
              <a:avLst/>
            </a:prstGeom>
            <a:noFill/>
          </p:spPr>
          <p:txBody>
            <a:bodyPr wrap="square" lIns="91440" tIns="45720" rIns="91440" bIns="4572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spcBef>
                  <a:spcPts val="1000"/>
                </a:spcBef>
                <a:defRPr/>
              </a:pPr>
              <a:r>
                <a:rPr lang="en-US" sz="4400" b="1" baseline="-25000">
                  <a:solidFill>
                    <a:schemeClr val="bg1">
                      <a:lumMod val="85000"/>
                    </a:schemeClr>
                  </a:solidFill>
                  <a:latin typeface="+mj-lt"/>
                </a:rPr>
                <a:t>01</a:t>
              </a:r>
            </a:p>
          </p:txBody>
        </p:sp>
      </p:grpSp>
      <p:grpSp>
        <p:nvGrpSpPr>
          <p:cNvPr id="14" name="Group 13">
            <a:extLst>
              <a:ext uri="{FF2B5EF4-FFF2-40B4-BE49-F238E27FC236}">
                <a16:creationId xmlns:a16="http://schemas.microsoft.com/office/drawing/2014/main" id="{039CCF8B-2975-4DB8-B37F-73973EC8237A}"/>
              </a:ext>
            </a:extLst>
          </p:cNvPr>
          <p:cNvGrpSpPr/>
          <p:nvPr/>
        </p:nvGrpSpPr>
        <p:grpSpPr>
          <a:xfrm>
            <a:off x="4164437" y="863556"/>
            <a:ext cx="4378335" cy="1557371"/>
            <a:chOff x="3359733" y="2489099"/>
            <a:chExt cx="4378335" cy="1557371"/>
          </a:xfrm>
        </p:grpSpPr>
        <p:sp>
          <p:nvSpPr>
            <p:cNvPr id="38" name="TextBox 36">
              <a:extLst>
                <a:ext uri="{FF2B5EF4-FFF2-40B4-BE49-F238E27FC236}">
                  <a16:creationId xmlns:a16="http://schemas.microsoft.com/office/drawing/2014/main" id="{F79BC239-104D-420F-95B5-52D50D2FD46E}"/>
                </a:ext>
              </a:extLst>
            </p:cNvPr>
            <p:cNvSpPr txBox="1"/>
            <p:nvPr/>
          </p:nvSpPr>
          <p:spPr>
            <a:xfrm>
              <a:off x="4592697" y="2489099"/>
              <a:ext cx="1764739" cy="426848"/>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spcBef>
                  <a:spcPts val="1000"/>
                </a:spcBef>
                <a:defRPr/>
              </a:pPr>
              <a:r>
                <a:rPr lang="en-US" sz="2400" b="1" u="sng" baseline="-25000">
                  <a:latin typeface="Aptos"/>
                </a:rPr>
                <a:t>Environment</a:t>
              </a:r>
              <a:endParaRPr lang="en-US" sz="2400" b="1" u="sng">
                <a:latin typeface="Aptos"/>
              </a:endParaRPr>
            </a:p>
          </p:txBody>
        </p:sp>
        <p:sp>
          <p:nvSpPr>
            <p:cNvPr id="39" name="TextBox 37">
              <a:extLst>
                <a:ext uri="{FF2B5EF4-FFF2-40B4-BE49-F238E27FC236}">
                  <a16:creationId xmlns:a16="http://schemas.microsoft.com/office/drawing/2014/main" id="{0D178B18-1DA2-4E34-8324-CD9FF1E0B3E8}"/>
                </a:ext>
              </a:extLst>
            </p:cNvPr>
            <p:cNvSpPr txBox="1"/>
            <p:nvPr/>
          </p:nvSpPr>
          <p:spPr>
            <a:xfrm>
              <a:off x="4294915" y="2846141"/>
              <a:ext cx="3443153" cy="1200329"/>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Wingdings"/>
                <a:buChar char="§"/>
              </a:pPr>
              <a:r>
                <a:rPr lang="en-IN" baseline="-25000">
                  <a:solidFill>
                    <a:schemeClr val="tx1">
                      <a:lumMod val="75000"/>
                      <a:lumOff val="25000"/>
                    </a:schemeClr>
                  </a:solidFill>
                  <a:ea typeface="+mn-lt"/>
                  <a:cs typeface="+mn-lt"/>
                </a:rPr>
                <a:t>Operating temperature</a:t>
              </a:r>
              <a:endParaRPr lang="en-US">
                <a:solidFill>
                  <a:schemeClr val="tx1">
                    <a:lumMod val="75000"/>
                    <a:lumOff val="25000"/>
                  </a:schemeClr>
                </a:solidFill>
                <a:ea typeface="+mn-lt"/>
                <a:cs typeface="+mn-lt"/>
              </a:endParaRPr>
            </a:p>
            <a:p>
              <a:pPr marL="285750" indent="-285750">
                <a:buFont typeface="Wingdings"/>
                <a:buChar char="§"/>
              </a:pPr>
              <a:r>
                <a:rPr lang="en-IN" baseline="-25000">
                  <a:solidFill>
                    <a:schemeClr val="tx1">
                      <a:lumMod val="75000"/>
                      <a:lumOff val="25000"/>
                    </a:schemeClr>
                  </a:solidFill>
                  <a:ea typeface="+mn-lt"/>
                  <a:cs typeface="+mn-lt"/>
                </a:rPr>
                <a:t>Noise</a:t>
              </a:r>
              <a:endParaRPr lang="en-US">
                <a:solidFill>
                  <a:schemeClr val="tx1">
                    <a:lumMod val="75000"/>
                    <a:lumOff val="25000"/>
                  </a:schemeClr>
                </a:solidFill>
                <a:ea typeface="+mn-lt"/>
                <a:cs typeface="+mn-lt"/>
              </a:endParaRPr>
            </a:p>
            <a:p>
              <a:pPr marL="285750" indent="-285750">
                <a:buFont typeface="Wingdings"/>
                <a:buChar char="§"/>
              </a:pPr>
              <a:r>
                <a:rPr lang="en-IN" baseline="-25000">
                  <a:solidFill>
                    <a:schemeClr val="tx1">
                      <a:lumMod val="75000"/>
                      <a:lumOff val="25000"/>
                    </a:schemeClr>
                  </a:solidFill>
                  <a:ea typeface="+mn-lt"/>
                  <a:cs typeface="+mn-lt"/>
                </a:rPr>
                <a:t>Minimise impact on wildlife</a:t>
              </a:r>
              <a:endParaRPr lang="en-US">
                <a:solidFill>
                  <a:schemeClr val="tx1">
                    <a:lumMod val="75000"/>
                    <a:lumOff val="25000"/>
                  </a:schemeClr>
                </a:solidFill>
                <a:ea typeface="+mn-lt"/>
                <a:cs typeface="+mn-lt"/>
              </a:endParaRPr>
            </a:p>
            <a:p>
              <a:pPr marL="285750" indent="-285750">
                <a:buFont typeface="Wingdings"/>
                <a:buChar char="§"/>
              </a:pPr>
              <a:r>
                <a:rPr lang="en-IN" baseline="-25000">
                  <a:solidFill>
                    <a:schemeClr val="tx1">
                      <a:lumMod val="75000"/>
                      <a:lumOff val="25000"/>
                    </a:schemeClr>
                  </a:solidFill>
                  <a:ea typeface="+mn-lt"/>
                  <a:cs typeface="+mn-lt"/>
                </a:rPr>
                <a:t>Material sourcing</a:t>
              </a:r>
              <a:endParaRPr lang="en-US">
                <a:solidFill>
                  <a:schemeClr val="tx1">
                    <a:lumMod val="75000"/>
                    <a:lumOff val="25000"/>
                  </a:schemeClr>
                </a:solidFill>
              </a:endParaRPr>
            </a:p>
          </p:txBody>
        </p:sp>
        <p:sp>
          <p:nvSpPr>
            <p:cNvPr id="40" name="TextBox 46">
              <a:extLst>
                <a:ext uri="{FF2B5EF4-FFF2-40B4-BE49-F238E27FC236}">
                  <a16:creationId xmlns:a16="http://schemas.microsoft.com/office/drawing/2014/main" id="{2374B260-C985-406D-8B1D-A6A931123BAF}"/>
                </a:ext>
              </a:extLst>
            </p:cNvPr>
            <p:cNvSpPr txBox="1"/>
            <p:nvPr/>
          </p:nvSpPr>
          <p:spPr>
            <a:xfrm>
              <a:off x="3359733" y="2579971"/>
              <a:ext cx="923151" cy="501227"/>
            </a:xfrm>
            <a:prstGeom prst="rect">
              <a:avLst/>
            </a:prstGeom>
            <a:noFill/>
          </p:spPr>
          <p:txBody>
            <a:bodyPr wrap="square" lIns="91440" tIns="45720" rIns="91440" bIns="4572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spcBef>
                  <a:spcPts val="1000"/>
                </a:spcBef>
                <a:defRPr/>
              </a:pPr>
              <a:r>
                <a:rPr lang="en-US" sz="4400" b="1" baseline="-25000">
                  <a:solidFill>
                    <a:schemeClr val="bg1">
                      <a:lumMod val="85000"/>
                    </a:schemeClr>
                  </a:solidFill>
                  <a:latin typeface="+mj-lt"/>
                </a:rPr>
                <a:t>02</a:t>
              </a:r>
            </a:p>
          </p:txBody>
        </p:sp>
      </p:grpSp>
      <p:grpSp>
        <p:nvGrpSpPr>
          <p:cNvPr id="15" name="Group 14">
            <a:extLst>
              <a:ext uri="{FF2B5EF4-FFF2-40B4-BE49-F238E27FC236}">
                <a16:creationId xmlns:a16="http://schemas.microsoft.com/office/drawing/2014/main" id="{6B9FC535-A032-4FF3-8E6C-F11A243A8E76}"/>
              </a:ext>
            </a:extLst>
          </p:cNvPr>
          <p:cNvGrpSpPr/>
          <p:nvPr/>
        </p:nvGrpSpPr>
        <p:grpSpPr>
          <a:xfrm>
            <a:off x="-139775" y="2790326"/>
            <a:ext cx="8422927" cy="1580217"/>
            <a:chOff x="-7621133" y="707879"/>
            <a:chExt cx="8422927" cy="1580217"/>
          </a:xfrm>
        </p:grpSpPr>
        <p:sp>
          <p:nvSpPr>
            <p:cNvPr id="35" name="TextBox 50">
              <a:extLst>
                <a:ext uri="{FF2B5EF4-FFF2-40B4-BE49-F238E27FC236}">
                  <a16:creationId xmlns:a16="http://schemas.microsoft.com/office/drawing/2014/main" id="{710F8532-DF07-4286-A20E-158613BAD544}"/>
                </a:ext>
              </a:extLst>
            </p:cNvPr>
            <p:cNvSpPr txBox="1"/>
            <p:nvPr/>
          </p:nvSpPr>
          <p:spPr>
            <a:xfrm>
              <a:off x="-2322398" y="804058"/>
              <a:ext cx="1764739" cy="426848"/>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spcBef>
                  <a:spcPts val="1000"/>
                </a:spcBef>
                <a:defRPr/>
              </a:pPr>
              <a:r>
                <a:rPr lang="en-US" sz="2400" b="1" u="sng" baseline="-25000">
                  <a:latin typeface="Aptos"/>
                </a:rPr>
                <a:t>Resilience</a:t>
              </a:r>
              <a:endParaRPr lang="en-US" sz="2400" b="1" u="sng">
                <a:latin typeface="Aptos"/>
              </a:endParaRPr>
            </a:p>
          </p:txBody>
        </p:sp>
        <p:sp>
          <p:nvSpPr>
            <p:cNvPr id="36" name="TextBox 51">
              <a:extLst>
                <a:ext uri="{FF2B5EF4-FFF2-40B4-BE49-F238E27FC236}">
                  <a16:creationId xmlns:a16="http://schemas.microsoft.com/office/drawing/2014/main" id="{1A43C71C-BD55-4C6A-8340-A4038AD20F6E}"/>
                </a:ext>
              </a:extLst>
            </p:cNvPr>
            <p:cNvSpPr txBox="1"/>
            <p:nvPr/>
          </p:nvSpPr>
          <p:spPr>
            <a:xfrm>
              <a:off x="-2365510" y="1241656"/>
              <a:ext cx="3167304" cy="104644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Wingdings"/>
                <a:buChar char="§"/>
              </a:pPr>
              <a:r>
                <a:rPr lang="en-IN" baseline="-25000">
                  <a:ea typeface="+mn-lt"/>
                  <a:cs typeface="+mn-lt"/>
                </a:rPr>
                <a:t>Fault tolerance</a:t>
              </a:r>
              <a:endParaRPr lang="en-US">
                <a:ea typeface="+mn-lt"/>
                <a:cs typeface="+mn-lt"/>
              </a:endParaRPr>
            </a:p>
            <a:p>
              <a:pPr marL="285750" indent="-285750">
                <a:buFont typeface="Wingdings"/>
                <a:buChar char="§"/>
              </a:pPr>
              <a:r>
                <a:rPr lang="en-IN" baseline="-25000">
                  <a:ea typeface="+mn-lt"/>
                  <a:cs typeface="+mn-lt"/>
                </a:rPr>
                <a:t>Safety </a:t>
              </a:r>
              <a:endParaRPr lang="en-US">
                <a:ea typeface="+mn-lt"/>
                <a:cs typeface="+mn-lt"/>
              </a:endParaRPr>
            </a:p>
            <a:p>
              <a:pPr marL="285750" indent="-285750">
                <a:buFont typeface="Wingdings"/>
                <a:buChar char="§"/>
              </a:pPr>
              <a:r>
                <a:rPr lang="en-IN" baseline="-25000">
                  <a:ea typeface="+mn-lt"/>
                  <a:cs typeface="+mn-lt"/>
                </a:rPr>
                <a:t>Security</a:t>
              </a:r>
              <a:endParaRPr lang="en-US">
                <a:ea typeface="+mn-lt"/>
                <a:cs typeface="+mn-lt"/>
              </a:endParaRPr>
            </a:p>
            <a:p>
              <a:pPr marL="171450" indent="-171450">
                <a:buFont typeface="Wingdings"/>
                <a:buChar char="§"/>
              </a:pPr>
              <a:endParaRPr lang="en-IN" sz="1200" baseline="-25000">
                <a:solidFill>
                  <a:schemeClr val="tx1">
                    <a:lumMod val="75000"/>
                    <a:lumOff val="25000"/>
                  </a:schemeClr>
                </a:solidFill>
              </a:endParaRPr>
            </a:p>
          </p:txBody>
        </p:sp>
        <p:sp>
          <p:nvSpPr>
            <p:cNvPr id="37" name="TextBox 52">
              <a:extLst>
                <a:ext uri="{FF2B5EF4-FFF2-40B4-BE49-F238E27FC236}">
                  <a16:creationId xmlns:a16="http://schemas.microsoft.com/office/drawing/2014/main" id="{C6582D77-0DAF-4D8B-A74A-54E3DCA78529}"/>
                </a:ext>
              </a:extLst>
            </p:cNvPr>
            <p:cNvSpPr txBox="1"/>
            <p:nvPr/>
          </p:nvSpPr>
          <p:spPr>
            <a:xfrm>
              <a:off x="-7621133" y="707879"/>
              <a:ext cx="1039558" cy="501227"/>
            </a:xfrm>
            <a:prstGeom prst="rect">
              <a:avLst/>
            </a:prstGeom>
            <a:noFill/>
          </p:spPr>
          <p:txBody>
            <a:bodyPr wrap="square" lIns="91440" tIns="45720" rIns="91440" bIns="4572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spcBef>
                  <a:spcPts val="1000"/>
                </a:spcBef>
                <a:defRPr/>
              </a:pPr>
              <a:r>
                <a:rPr lang="en-US" sz="4400" b="1" baseline="-25000">
                  <a:solidFill>
                    <a:schemeClr val="bg1">
                      <a:lumMod val="85000"/>
                    </a:schemeClr>
                  </a:solidFill>
                  <a:latin typeface="+mj-lt"/>
                </a:rPr>
                <a:t>03</a:t>
              </a:r>
            </a:p>
          </p:txBody>
        </p:sp>
      </p:grpSp>
      <p:grpSp>
        <p:nvGrpSpPr>
          <p:cNvPr id="16" name="Group 15">
            <a:extLst>
              <a:ext uri="{FF2B5EF4-FFF2-40B4-BE49-F238E27FC236}">
                <a16:creationId xmlns:a16="http://schemas.microsoft.com/office/drawing/2014/main" id="{966A1135-B47C-4CDF-850F-6CD310609FF1}"/>
              </a:ext>
            </a:extLst>
          </p:cNvPr>
          <p:cNvGrpSpPr/>
          <p:nvPr/>
        </p:nvGrpSpPr>
        <p:grpSpPr>
          <a:xfrm>
            <a:off x="1200167" y="2799245"/>
            <a:ext cx="6388057" cy="2583139"/>
            <a:chOff x="711788" y="3871092"/>
            <a:chExt cx="6388057" cy="2583139"/>
          </a:xfrm>
        </p:grpSpPr>
        <p:sp>
          <p:nvSpPr>
            <p:cNvPr id="32" name="TextBox 54">
              <a:extLst>
                <a:ext uri="{FF2B5EF4-FFF2-40B4-BE49-F238E27FC236}">
                  <a16:creationId xmlns:a16="http://schemas.microsoft.com/office/drawing/2014/main" id="{60F2FBCB-594F-471A-9AD0-DBC4E9DFD447}"/>
                </a:ext>
              </a:extLst>
            </p:cNvPr>
            <p:cNvSpPr txBox="1"/>
            <p:nvPr/>
          </p:nvSpPr>
          <p:spPr>
            <a:xfrm>
              <a:off x="711788" y="3925791"/>
              <a:ext cx="1764739" cy="426848"/>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spcBef>
                  <a:spcPts val="1000"/>
                </a:spcBef>
                <a:defRPr/>
              </a:pPr>
              <a:r>
                <a:rPr lang="en-US" sz="2400" b="1" u="sng" baseline="-25000">
                  <a:latin typeface="Aptos"/>
                </a:rPr>
                <a:t>Materials</a:t>
              </a:r>
              <a:endParaRPr lang="en-US" sz="2400" b="1" u="sng">
                <a:latin typeface="Aptos"/>
              </a:endParaRPr>
            </a:p>
          </p:txBody>
        </p:sp>
        <p:sp>
          <p:nvSpPr>
            <p:cNvPr id="33" name="TextBox 55">
              <a:extLst>
                <a:ext uri="{FF2B5EF4-FFF2-40B4-BE49-F238E27FC236}">
                  <a16:creationId xmlns:a16="http://schemas.microsoft.com/office/drawing/2014/main" id="{FFD33973-0299-478B-9049-BC85FCCB397F}"/>
                </a:ext>
              </a:extLst>
            </p:cNvPr>
            <p:cNvSpPr txBox="1"/>
            <p:nvPr/>
          </p:nvSpPr>
          <p:spPr>
            <a:xfrm>
              <a:off x="4641826" y="5992566"/>
              <a:ext cx="2458019" cy="46166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Wingdings"/>
                <a:buChar char="§"/>
              </a:pPr>
              <a:r>
                <a:rPr lang="en-IN" baseline="-25000">
                  <a:solidFill>
                    <a:schemeClr val="tx1">
                      <a:lumMod val="75000"/>
                      <a:lumOff val="25000"/>
                    </a:schemeClr>
                  </a:solidFill>
                  <a:ea typeface="+mn-lt"/>
                  <a:cs typeface="+mn-lt"/>
                </a:rPr>
                <a:t>Transportation</a:t>
              </a:r>
              <a:endParaRPr lang="en-US" baseline="-25000">
                <a:solidFill>
                  <a:schemeClr val="tx1">
                    <a:lumMod val="75000"/>
                    <a:lumOff val="25000"/>
                  </a:schemeClr>
                </a:solidFill>
                <a:latin typeface="Aptos"/>
                <a:ea typeface="+mn-lt"/>
                <a:cs typeface="Arial"/>
              </a:endParaRPr>
            </a:p>
            <a:p>
              <a:pPr marL="285750" indent="-285750">
                <a:buFont typeface="Wingdings"/>
                <a:buChar char="§"/>
              </a:pPr>
              <a:r>
                <a:rPr lang="en-IN" baseline="-25000">
                  <a:solidFill>
                    <a:schemeClr val="tx1">
                      <a:lumMod val="75000"/>
                      <a:lumOff val="25000"/>
                    </a:schemeClr>
                  </a:solidFill>
                  <a:ea typeface="+mn-lt"/>
                  <a:cs typeface="+mn-lt"/>
                </a:rPr>
                <a:t>Training</a:t>
              </a:r>
              <a:endParaRPr lang="en-US" baseline="-25000">
                <a:solidFill>
                  <a:schemeClr val="tx1">
                    <a:lumMod val="75000"/>
                    <a:lumOff val="25000"/>
                  </a:schemeClr>
                </a:solidFill>
                <a:latin typeface="Aptos"/>
                <a:cs typeface="Arial"/>
              </a:endParaRPr>
            </a:p>
          </p:txBody>
        </p:sp>
        <p:sp>
          <p:nvSpPr>
            <p:cNvPr id="34" name="TextBox 56">
              <a:extLst>
                <a:ext uri="{FF2B5EF4-FFF2-40B4-BE49-F238E27FC236}">
                  <a16:creationId xmlns:a16="http://schemas.microsoft.com/office/drawing/2014/main" id="{CB9F6B3E-3F17-454A-8E27-A43914C0B2EC}"/>
                </a:ext>
              </a:extLst>
            </p:cNvPr>
            <p:cNvSpPr txBox="1"/>
            <p:nvPr/>
          </p:nvSpPr>
          <p:spPr>
            <a:xfrm>
              <a:off x="3587289" y="3871092"/>
              <a:ext cx="1006912" cy="501227"/>
            </a:xfrm>
            <a:prstGeom prst="rect">
              <a:avLst/>
            </a:prstGeom>
            <a:noFill/>
          </p:spPr>
          <p:txBody>
            <a:bodyPr wrap="square" lIns="91440" tIns="45720" rIns="91440" bIns="4572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spcBef>
                  <a:spcPts val="1000"/>
                </a:spcBef>
                <a:defRPr/>
              </a:pPr>
              <a:r>
                <a:rPr lang="en-US" sz="4400" b="1" baseline="-25000">
                  <a:solidFill>
                    <a:schemeClr val="bg1">
                      <a:lumMod val="85000"/>
                    </a:schemeClr>
                  </a:solidFill>
                  <a:latin typeface="+mj-lt"/>
                </a:rPr>
                <a:t>04</a:t>
              </a:r>
            </a:p>
          </p:txBody>
        </p:sp>
      </p:grpSp>
      <p:grpSp>
        <p:nvGrpSpPr>
          <p:cNvPr id="17" name="Group 16">
            <a:extLst>
              <a:ext uri="{FF2B5EF4-FFF2-40B4-BE49-F238E27FC236}">
                <a16:creationId xmlns:a16="http://schemas.microsoft.com/office/drawing/2014/main" id="{52983F50-DA3C-4540-B35E-757EB553A877}"/>
              </a:ext>
            </a:extLst>
          </p:cNvPr>
          <p:cNvGrpSpPr/>
          <p:nvPr/>
        </p:nvGrpSpPr>
        <p:grpSpPr>
          <a:xfrm>
            <a:off x="-136049" y="4371654"/>
            <a:ext cx="3805759" cy="1097832"/>
            <a:chOff x="730510" y="4966191"/>
            <a:chExt cx="3805759" cy="1097832"/>
          </a:xfrm>
        </p:grpSpPr>
        <p:sp>
          <p:nvSpPr>
            <p:cNvPr id="29" name="TextBox 60">
              <a:extLst>
                <a:ext uri="{FF2B5EF4-FFF2-40B4-BE49-F238E27FC236}">
                  <a16:creationId xmlns:a16="http://schemas.microsoft.com/office/drawing/2014/main" id="{A65FCF46-B867-4C5D-B7A5-54D7B2056930}"/>
                </a:ext>
              </a:extLst>
            </p:cNvPr>
            <p:cNvSpPr txBox="1"/>
            <p:nvPr/>
          </p:nvSpPr>
          <p:spPr>
            <a:xfrm>
              <a:off x="1851569" y="5003127"/>
              <a:ext cx="1764739" cy="426848"/>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spcBef>
                  <a:spcPts val="1000"/>
                </a:spcBef>
                <a:defRPr/>
              </a:pPr>
              <a:r>
                <a:rPr lang="en-US" sz="2400" b="1" u="sng" baseline="-25000">
                  <a:latin typeface="Aptos"/>
                </a:rPr>
                <a:t>Lifespan</a:t>
              </a:r>
              <a:endParaRPr lang="en-US" sz="2400" b="1" u="sng">
                <a:latin typeface="Aptos"/>
              </a:endParaRPr>
            </a:p>
          </p:txBody>
        </p:sp>
        <p:sp>
          <p:nvSpPr>
            <p:cNvPr id="30" name="TextBox 61">
              <a:extLst>
                <a:ext uri="{FF2B5EF4-FFF2-40B4-BE49-F238E27FC236}">
                  <a16:creationId xmlns:a16="http://schemas.microsoft.com/office/drawing/2014/main" id="{8A6EBCEA-FCA1-4FB3-AC81-2A316E993059}"/>
                </a:ext>
              </a:extLst>
            </p:cNvPr>
            <p:cNvSpPr txBox="1"/>
            <p:nvPr/>
          </p:nvSpPr>
          <p:spPr>
            <a:xfrm>
              <a:off x="1773854" y="5417692"/>
              <a:ext cx="2762415" cy="646331"/>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Wingdings"/>
                <a:buChar char="§"/>
              </a:pPr>
              <a:r>
                <a:rPr lang="en-IN" baseline="-25000">
                  <a:solidFill>
                    <a:schemeClr val="tx1">
                      <a:lumMod val="75000"/>
                      <a:lumOff val="25000"/>
                    </a:schemeClr>
                  </a:solidFill>
                  <a:ea typeface="+mn-lt"/>
                  <a:cs typeface="+mn-lt"/>
                </a:rPr>
                <a:t>In service time</a:t>
              </a:r>
              <a:endParaRPr lang="en-US">
                <a:solidFill>
                  <a:schemeClr val="tx1">
                    <a:lumMod val="75000"/>
                    <a:lumOff val="25000"/>
                  </a:schemeClr>
                </a:solidFill>
                <a:ea typeface="+mn-lt"/>
                <a:cs typeface="+mn-lt"/>
              </a:endParaRPr>
            </a:p>
            <a:p>
              <a:pPr marL="285750" indent="-285750">
                <a:buFont typeface="Wingdings"/>
                <a:buChar char="§"/>
              </a:pPr>
              <a:r>
                <a:rPr lang="en-IN" baseline="-25000">
                  <a:solidFill>
                    <a:schemeClr val="tx1">
                      <a:lumMod val="75000"/>
                      <a:lumOff val="25000"/>
                    </a:schemeClr>
                  </a:solidFill>
                  <a:ea typeface="+mn-lt"/>
                  <a:cs typeface="+mn-lt"/>
                </a:rPr>
                <a:t>Use regularity</a:t>
              </a:r>
              <a:endParaRPr lang="en-US">
                <a:solidFill>
                  <a:schemeClr val="tx1">
                    <a:lumMod val="75000"/>
                    <a:lumOff val="25000"/>
                  </a:schemeClr>
                </a:solidFill>
              </a:endParaRPr>
            </a:p>
          </p:txBody>
        </p:sp>
        <p:sp>
          <p:nvSpPr>
            <p:cNvPr id="31" name="TextBox 62">
              <a:extLst>
                <a:ext uri="{FF2B5EF4-FFF2-40B4-BE49-F238E27FC236}">
                  <a16:creationId xmlns:a16="http://schemas.microsoft.com/office/drawing/2014/main" id="{A5554B36-0C29-4C03-A116-ACC1234C872F}"/>
                </a:ext>
              </a:extLst>
            </p:cNvPr>
            <p:cNvSpPr txBox="1"/>
            <p:nvPr/>
          </p:nvSpPr>
          <p:spPr>
            <a:xfrm>
              <a:off x="730510" y="4966191"/>
              <a:ext cx="1039558" cy="501227"/>
            </a:xfrm>
            <a:prstGeom prst="rect">
              <a:avLst/>
            </a:prstGeom>
            <a:noFill/>
          </p:spPr>
          <p:txBody>
            <a:bodyPr wrap="square" lIns="91440" tIns="45720" rIns="91440" bIns="4572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spcBef>
                  <a:spcPts val="1000"/>
                </a:spcBef>
                <a:defRPr/>
              </a:pPr>
              <a:r>
                <a:rPr lang="en-US" sz="4400" b="1" baseline="-25000">
                  <a:solidFill>
                    <a:schemeClr val="bg1">
                      <a:lumMod val="85000"/>
                    </a:schemeClr>
                  </a:solidFill>
                  <a:latin typeface="+mj-lt"/>
                </a:rPr>
                <a:t>05</a:t>
              </a:r>
            </a:p>
          </p:txBody>
        </p:sp>
      </p:grpSp>
      <p:grpSp>
        <p:nvGrpSpPr>
          <p:cNvPr id="18" name="Group 17">
            <a:extLst>
              <a:ext uri="{FF2B5EF4-FFF2-40B4-BE49-F238E27FC236}">
                <a16:creationId xmlns:a16="http://schemas.microsoft.com/office/drawing/2014/main" id="{DA48BAD7-B53F-459D-89D1-BE4D1992FF0E}"/>
              </a:ext>
            </a:extLst>
          </p:cNvPr>
          <p:cNvGrpSpPr/>
          <p:nvPr/>
        </p:nvGrpSpPr>
        <p:grpSpPr>
          <a:xfrm>
            <a:off x="904951" y="3261744"/>
            <a:ext cx="6074170" cy="1665189"/>
            <a:chOff x="393676" y="4065142"/>
            <a:chExt cx="6074170" cy="1665189"/>
          </a:xfrm>
        </p:grpSpPr>
        <p:sp>
          <p:nvSpPr>
            <p:cNvPr id="26" name="TextBox 64">
              <a:extLst>
                <a:ext uri="{FF2B5EF4-FFF2-40B4-BE49-F238E27FC236}">
                  <a16:creationId xmlns:a16="http://schemas.microsoft.com/office/drawing/2014/main" id="{CD208EBB-5155-437F-8E67-3D04E34E154D}"/>
                </a:ext>
              </a:extLst>
            </p:cNvPr>
            <p:cNvSpPr txBox="1"/>
            <p:nvPr/>
          </p:nvSpPr>
          <p:spPr>
            <a:xfrm>
              <a:off x="4703107" y="5230505"/>
              <a:ext cx="1764739" cy="426848"/>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spcBef>
                  <a:spcPts val="1000"/>
                </a:spcBef>
                <a:defRPr/>
              </a:pPr>
              <a:r>
                <a:rPr lang="en-US" sz="2400" b="1" u="sng" baseline="-25000">
                  <a:latin typeface="Aptos"/>
                </a:rPr>
                <a:t>Maintenance</a:t>
              </a:r>
              <a:endParaRPr lang="en-US" sz="2400" b="1" u="sng">
                <a:latin typeface="Aptos"/>
              </a:endParaRPr>
            </a:p>
          </p:txBody>
        </p:sp>
        <p:sp>
          <p:nvSpPr>
            <p:cNvPr id="27" name="TextBox 65">
              <a:extLst>
                <a:ext uri="{FF2B5EF4-FFF2-40B4-BE49-F238E27FC236}">
                  <a16:creationId xmlns:a16="http://schemas.microsoft.com/office/drawing/2014/main" id="{1B2948B1-5EF7-4A1F-911F-E48252BC0362}"/>
                </a:ext>
              </a:extLst>
            </p:cNvPr>
            <p:cNvSpPr txBox="1"/>
            <p:nvPr/>
          </p:nvSpPr>
          <p:spPr>
            <a:xfrm>
              <a:off x="393676" y="4065142"/>
              <a:ext cx="2922160" cy="1200329"/>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Wingdings"/>
                <a:buChar char="§"/>
              </a:pPr>
              <a:r>
                <a:rPr lang="en-IN" baseline="-25000">
                  <a:solidFill>
                    <a:schemeClr val="tx1">
                      <a:lumMod val="75000"/>
                      <a:lumOff val="25000"/>
                    </a:schemeClr>
                  </a:solidFill>
                  <a:ea typeface="+mn-lt"/>
                  <a:cs typeface="+mn-lt"/>
                </a:rPr>
                <a:t>Electromagnetic compatibility </a:t>
              </a:r>
              <a:endParaRPr lang="en-US">
                <a:solidFill>
                  <a:schemeClr val="tx1">
                    <a:lumMod val="75000"/>
                    <a:lumOff val="25000"/>
                  </a:schemeClr>
                </a:solidFill>
                <a:ea typeface="+mn-lt"/>
                <a:cs typeface="+mn-lt"/>
              </a:endParaRPr>
            </a:p>
            <a:p>
              <a:pPr marL="285750" indent="-285750">
                <a:buFont typeface="Wingdings"/>
                <a:buChar char="§"/>
              </a:pPr>
              <a:r>
                <a:rPr lang="en-IN" baseline="-25000">
                  <a:solidFill>
                    <a:schemeClr val="tx1">
                      <a:lumMod val="75000"/>
                      <a:lumOff val="25000"/>
                    </a:schemeClr>
                  </a:solidFill>
                  <a:ea typeface="+mn-lt"/>
                  <a:cs typeface="+mn-lt"/>
                </a:rPr>
                <a:t>Corrosion resistance</a:t>
              </a:r>
              <a:endParaRPr lang="en-US">
                <a:solidFill>
                  <a:schemeClr val="tx1">
                    <a:lumMod val="75000"/>
                    <a:lumOff val="25000"/>
                  </a:schemeClr>
                </a:solidFill>
                <a:ea typeface="+mn-lt"/>
                <a:cs typeface="+mn-lt"/>
              </a:endParaRPr>
            </a:p>
            <a:p>
              <a:pPr marL="285750" indent="-285750">
                <a:buFont typeface="Wingdings"/>
                <a:buChar char="§"/>
              </a:pPr>
              <a:r>
                <a:rPr lang="en-IN" baseline="-25000">
                  <a:solidFill>
                    <a:schemeClr val="tx1">
                      <a:lumMod val="75000"/>
                      <a:lumOff val="25000"/>
                    </a:schemeClr>
                  </a:solidFill>
                  <a:ea typeface="+mn-lt"/>
                  <a:cs typeface="+mn-lt"/>
                </a:rPr>
                <a:t>Waterproofing</a:t>
              </a:r>
              <a:endParaRPr lang="en-US">
                <a:solidFill>
                  <a:schemeClr val="tx1">
                    <a:lumMod val="75000"/>
                    <a:lumOff val="25000"/>
                  </a:schemeClr>
                </a:solidFill>
                <a:ea typeface="+mn-lt"/>
                <a:cs typeface="+mn-lt"/>
              </a:endParaRPr>
            </a:p>
            <a:p>
              <a:pPr marL="285750" indent="-285750">
                <a:buFont typeface="Wingdings"/>
                <a:buChar char="§"/>
              </a:pPr>
              <a:r>
                <a:rPr lang="en-IN" baseline="-25000">
                  <a:solidFill>
                    <a:schemeClr val="tx1">
                      <a:lumMod val="75000"/>
                      <a:lumOff val="25000"/>
                    </a:schemeClr>
                  </a:solidFill>
                  <a:ea typeface="+mn-lt"/>
                  <a:cs typeface="+mn-lt"/>
                </a:rPr>
                <a:t>Environmentally friendly </a:t>
              </a:r>
              <a:endParaRPr lang="en-US">
                <a:solidFill>
                  <a:schemeClr val="tx1">
                    <a:lumMod val="75000"/>
                    <a:lumOff val="25000"/>
                  </a:schemeClr>
                </a:solidFill>
              </a:endParaRPr>
            </a:p>
          </p:txBody>
        </p:sp>
        <p:sp>
          <p:nvSpPr>
            <p:cNvPr id="28" name="TextBox 66">
              <a:extLst>
                <a:ext uri="{FF2B5EF4-FFF2-40B4-BE49-F238E27FC236}">
                  <a16:creationId xmlns:a16="http://schemas.microsoft.com/office/drawing/2014/main" id="{68BB2733-6867-471F-865F-3BC08E8B30A2}"/>
                </a:ext>
              </a:extLst>
            </p:cNvPr>
            <p:cNvSpPr txBox="1"/>
            <p:nvPr/>
          </p:nvSpPr>
          <p:spPr>
            <a:xfrm>
              <a:off x="3568239" y="5229104"/>
              <a:ext cx="1006912" cy="501227"/>
            </a:xfrm>
            <a:prstGeom prst="rect">
              <a:avLst/>
            </a:prstGeom>
            <a:noFill/>
          </p:spPr>
          <p:txBody>
            <a:bodyPr wrap="square" lIns="91440" tIns="45720" rIns="91440" bIns="4572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spcBef>
                  <a:spcPts val="1000"/>
                </a:spcBef>
                <a:defRPr/>
              </a:pPr>
              <a:r>
                <a:rPr lang="en-US" sz="4400" b="1" baseline="-25000">
                  <a:solidFill>
                    <a:schemeClr val="bg1">
                      <a:lumMod val="85000"/>
                    </a:schemeClr>
                  </a:solidFill>
                  <a:latin typeface="+mj-lt"/>
                </a:rPr>
                <a:t>06</a:t>
              </a:r>
            </a:p>
          </p:txBody>
        </p:sp>
      </p:grpSp>
      <p:grpSp>
        <p:nvGrpSpPr>
          <p:cNvPr id="46" name="Group 45">
            <a:extLst>
              <a:ext uri="{FF2B5EF4-FFF2-40B4-BE49-F238E27FC236}">
                <a16:creationId xmlns:a16="http://schemas.microsoft.com/office/drawing/2014/main" id="{58AA1C60-0D1E-4F3B-90D9-0B9C43C35DB0}"/>
              </a:ext>
            </a:extLst>
          </p:cNvPr>
          <p:cNvGrpSpPr/>
          <p:nvPr/>
        </p:nvGrpSpPr>
        <p:grpSpPr>
          <a:xfrm>
            <a:off x="-134021" y="5465931"/>
            <a:ext cx="3655111" cy="1093631"/>
            <a:chOff x="619997" y="4686374"/>
            <a:chExt cx="3655111" cy="1093631"/>
          </a:xfrm>
        </p:grpSpPr>
        <p:sp>
          <p:nvSpPr>
            <p:cNvPr id="47" name="TextBox 60">
              <a:extLst>
                <a:ext uri="{FF2B5EF4-FFF2-40B4-BE49-F238E27FC236}">
                  <a16:creationId xmlns:a16="http://schemas.microsoft.com/office/drawing/2014/main" id="{401D2347-77A8-2178-848F-45D8569360A1}"/>
                </a:ext>
              </a:extLst>
            </p:cNvPr>
            <p:cNvSpPr txBox="1"/>
            <p:nvPr/>
          </p:nvSpPr>
          <p:spPr>
            <a:xfrm>
              <a:off x="1763123" y="4686374"/>
              <a:ext cx="1764739" cy="426848"/>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spcBef>
                  <a:spcPts val="1000"/>
                </a:spcBef>
                <a:defRPr/>
              </a:pPr>
              <a:r>
                <a:rPr lang="en-US" sz="2400" b="1" u="sng" baseline="-25000">
                  <a:latin typeface="Aptos"/>
                </a:rPr>
                <a:t>Size &amp; Weight</a:t>
              </a:r>
              <a:endParaRPr lang="en-US" sz="2400" b="1" u="sng">
                <a:latin typeface="Aptos"/>
              </a:endParaRPr>
            </a:p>
          </p:txBody>
        </p:sp>
        <p:sp>
          <p:nvSpPr>
            <p:cNvPr id="48" name="TextBox 61">
              <a:extLst>
                <a:ext uri="{FF2B5EF4-FFF2-40B4-BE49-F238E27FC236}">
                  <a16:creationId xmlns:a16="http://schemas.microsoft.com/office/drawing/2014/main" id="{59545224-4F8C-F5D6-51BC-19DEB4768D2B}"/>
                </a:ext>
              </a:extLst>
            </p:cNvPr>
            <p:cNvSpPr txBox="1"/>
            <p:nvPr/>
          </p:nvSpPr>
          <p:spPr>
            <a:xfrm>
              <a:off x="1659554" y="5133674"/>
              <a:ext cx="2615554" cy="646331"/>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Wingdings"/>
                <a:buChar char="§"/>
              </a:pPr>
              <a:r>
                <a:rPr lang="en-IN" baseline="-25000">
                  <a:solidFill>
                    <a:schemeClr val="tx1">
                      <a:lumMod val="75000"/>
                      <a:lumOff val="25000"/>
                    </a:schemeClr>
                  </a:solidFill>
                  <a:ea typeface="+mn-lt"/>
                  <a:cs typeface="+mn-lt"/>
                </a:rPr>
                <a:t>Dimensions</a:t>
              </a:r>
              <a:endParaRPr lang="en-US">
                <a:solidFill>
                  <a:schemeClr val="tx1">
                    <a:lumMod val="75000"/>
                    <a:lumOff val="25000"/>
                  </a:schemeClr>
                </a:solidFill>
                <a:ea typeface="+mn-lt"/>
                <a:cs typeface="+mn-lt"/>
              </a:endParaRPr>
            </a:p>
            <a:p>
              <a:pPr marL="285750" indent="-285750">
                <a:buFont typeface="Wingdings"/>
                <a:buChar char="§"/>
              </a:pPr>
              <a:r>
                <a:rPr lang="en-IN" baseline="-25000">
                  <a:solidFill>
                    <a:schemeClr val="tx1">
                      <a:lumMod val="75000"/>
                      <a:lumOff val="25000"/>
                    </a:schemeClr>
                  </a:solidFill>
                  <a:ea typeface="+mn-lt"/>
                  <a:cs typeface="+mn-lt"/>
                </a:rPr>
                <a:t>Weight</a:t>
              </a:r>
              <a:endParaRPr lang="en-US">
                <a:solidFill>
                  <a:schemeClr val="tx1">
                    <a:lumMod val="75000"/>
                    <a:lumOff val="25000"/>
                  </a:schemeClr>
                </a:solidFill>
                <a:ea typeface="+mn-lt"/>
                <a:cs typeface="+mn-lt"/>
              </a:endParaRPr>
            </a:p>
          </p:txBody>
        </p:sp>
        <p:sp>
          <p:nvSpPr>
            <p:cNvPr id="49" name="TextBox 62">
              <a:extLst>
                <a:ext uri="{FF2B5EF4-FFF2-40B4-BE49-F238E27FC236}">
                  <a16:creationId xmlns:a16="http://schemas.microsoft.com/office/drawing/2014/main" id="{C2E2F5E3-EFC8-23B1-D394-DFDD8B3CB666}"/>
                </a:ext>
              </a:extLst>
            </p:cNvPr>
            <p:cNvSpPr txBox="1"/>
            <p:nvPr/>
          </p:nvSpPr>
          <p:spPr>
            <a:xfrm>
              <a:off x="619997" y="4868187"/>
              <a:ext cx="1039558" cy="501227"/>
            </a:xfrm>
            <a:prstGeom prst="rect">
              <a:avLst/>
            </a:prstGeom>
            <a:noFill/>
          </p:spPr>
          <p:txBody>
            <a:bodyPr wrap="square" lIns="91440" tIns="45720" rIns="91440" bIns="4572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spcBef>
                  <a:spcPts val="1000"/>
                </a:spcBef>
                <a:defRPr/>
              </a:pPr>
              <a:r>
                <a:rPr lang="en-US" sz="4400" b="1" baseline="-25000">
                  <a:solidFill>
                    <a:schemeClr val="bg1">
                      <a:lumMod val="85000"/>
                    </a:schemeClr>
                  </a:solidFill>
                  <a:latin typeface="+mj-lt"/>
                </a:rPr>
                <a:t>07</a:t>
              </a:r>
            </a:p>
          </p:txBody>
        </p:sp>
      </p:grpSp>
      <p:grpSp>
        <p:nvGrpSpPr>
          <p:cNvPr id="50" name="Group 49">
            <a:extLst>
              <a:ext uri="{FF2B5EF4-FFF2-40B4-BE49-F238E27FC236}">
                <a16:creationId xmlns:a16="http://schemas.microsoft.com/office/drawing/2014/main" id="{1B888C06-3FB2-90F5-0A33-766C2C2102E3}"/>
              </a:ext>
            </a:extLst>
          </p:cNvPr>
          <p:cNvGrpSpPr/>
          <p:nvPr/>
        </p:nvGrpSpPr>
        <p:grpSpPr>
          <a:xfrm>
            <a:off x="4076922" y="5465416"/>
            <a:ext cx="3725834" cy="1052593"/>
            <a:chOff x="3587289" y="4744730"/>
            <a:chExt cx="3725834" cy="1052593"/>
          </a:xfrm>
        </p:grpSpPr>
        <p:sp>
          <p:nvSpPr>
            <p:cNvPr id="51" name="TextBox 64">
              <a:extLst>
                <a:ext uri="{FF2B5EF4-FFF2-40B4-BE49-F238E27FC236}">
                  <a16:creationId xmlns:a16="http://schemas.microsoft.com/office/drawing/2014/main" id="{3F8F43DA-58D4-692E-2CA0-F9ADB0E71806}"/>
                </a:ext>
              </a:extLst>
            </p:cNvPr>
            <p:cNvSpPr txBox="1"/>
            <p:nvPr/>
          </p:nvSpPr>
          <p:spPr>
            <a:xfrm>
              <a:off x="4769438" y="4744730"/>
              <a:ext cx="1764739" cy="426848"/>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spcBef>
                  <a:spcPts val="1000"/>
                </a:spcBef>
                <a:defRPr/>
              </a:pPr>
              <a:r>
                <a:rPr lang="en-US" sz="2400" b="1" u="sng" baseline="-25000">
                  <a:latin typeface="Aptos"/>
                </a:rPr>
                <a:t>Cost</a:t>
              </a:r>
              <a:endParaRPr lang="en-US" sz="2400" b="1" u="sng">
                <a:latin typeface="Aptos"/>
              </a:endParaRPr>
            </a:p>
          </p:txBody>
        </p:sp>
        <p:sp>
          <p:nvSpPr>
            <p:cNvPr id="52" name="TextBox 65">
              <a:extLst>
                <a:ext uri="{FF2B5EF4-FFF2-40B4-BE49-F238E27FC236}">
                  <a16:creationId xmlns:a16="http://schemas.microsoft.com/office/drawing/2014/main" id="{CE52DDEF-7E68-390C-084E-76B1BF14514E}"/>
                </a:ext>
              </a:extLst>
            </p:cNvPr>
            <p:cNvSpPr txBox="1"/>
            <p:nvPr/>
          </p:nvSpPr>
          <p:spPr>
            <a:xfrm>
              <a:off x="4594201" y="5150992"/>
              <a:ext cx="2718922" cy="646331"/>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Wingdings"/>
                <a:buChar char="§"/>
              </a:pPr>
              <a:r>
                <a:rPr lang="en-IN" baseline="-25000">
                  <a:solidFill>
                    <a:schemeClr val="tx1">
                      <a:lumMod val="75000"/>
                      <a:lumOff val="25000"/>
                    </a:schemeClr>
                  </a:solidFill>
                  <a:ea typeface="+mn-lt"/>
                  <a:cs typeface="+mn-lt"/>
                </a:rPr>
                <a:t>Cost-effective control methods </a:t>
              </a:r>
              <a:endParaRPr lang="en-US">
                <a:solidFill>
                  <a:schemeClr val="tx1">
                    <a:lumMod val="75000"/>
                    <a:lumOff val="25000"/>
                  </a:schemeClr>
                </a:solidFill>
                <a:ea typeface="+mn-lt"/>
                <a:cs typeface="+mn-lt"/>
              </a:endParaRPr>
            </a:p>
            <a:p>
              <a:pPr marL="285750" indent="-285750">
                <a:buFont typeface="Wingdings"/>
                <a:buChar char="§"/>
              </a:pPr>
              <a:r>
                <a:rPr lang="en-IN" baseline="-25000">
                  <a:solidFill>
                    <a:schemeClr val="tx1">
                      <a:lumMod val="75000"/>
                      <a:lumOff val="25000"/>
                    </a:schemeClr>
                  </a:solidFill>
                  <a:ea typeface="+mn-lt"/>
                  <a:cs typeface="+mn-lt"/>
                </a:rPr>
                <a:t>Cheapest suitable materials</a:t>
              </a:r>
              <a:endParaRPr lang="en-US">
                <a:solidFill>
                  <a:schemeClr val="tx1">
                    <a:lumMod val="75000"/>
                    <a:lumOff val="25000"/>
                  </a:schemeClr>
                </a:solidFill>
              </a:endParaRPr>
            </a:p>
          </p:txBody>
        </p:sp>
        <p:sp>
          <p:nvSpPr>
            <p:cNvPr id="53" name="TextBox 66">
              <a:extLst>
                <a:ext uri="{FF2B5EF4-FFF2-40B4-BE49-F238E27FC236}">
                  <a16:creationId xmlns:a16="http://schemas.microsoft.com/office/drawing/2014/main" id="{EFEA2A4A-A659-0F4F-0456-4871E94669FA}"/>
                </a:ext>
              </a:extLst>
            </p:cNvPr>
            <p:cNvSpPr txBox="1"/>
            <p:nvPr/>
          </p:nvSpPr>
          <p:spPr>
            <a:xfrm>
              <a:off x="3587289" y="4931075"/>
              <a:ext cx="1006912" cy="501227"/>
            </a:xfrm>
            <a:prstGeom prst="rect">
              <a:avLst/>
            </a:prstGeom>
            <a:noFill/>
          </p:spPr>
          <p:txBody>
            <a:bodyPr wrap="square" lIns="91440" tIns="45720" rIns="91440" bIns="4572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0000"/>
                </a:lnSpc>
                <a:spcBef>
                  <a:spcPts val="1000"/>
                </a:spcBef>
                <a:defRPr/>
              </a:pPr>
              <a:r>
                <a:rPr lang="en-US" sz="4400" b="1" baseline="-25000">
                  <a:solidFill>
                    <a:schemeClr val="bg1">
                      <a:lumMod val="85000"/>
                    </a:schemeClr>
                  </a:solidFill>
                  <a:latin typeface="+mj-lt"/>
                </a:rPr>
                <a:t>08</a:t>
              </a:r>
            </a:p>
          </p:txBody>
        </p:sp>
      </p:grpSp>
      <p:grpSp>
        <p:nvGrpSpPr>
          <p:cNvPr id="5" name="Group 4">
            <a:extLst>
              <a:ext uri="{FF2B5EF4-FFF2-40B4-BE49-F238E27FC236}">
                <a16:creationId xmlns:a16="http://schemas.microsoft.com/office/drawing/2014/main" id="{425CCFE9-ECF3-A1B6-DA83-0ED808A20C51}"/>
              </a:ext>
            </a:extLst>
          </p:cNvPr>
          <p:cNvGrpSpPr/>
          <p:nvPr/>
        </p:nvGrpSpPr>
        <p:grpSpPr>
          <a:xfrm>
            <a:off x="7862539" y="1650967"/>
            <a:ext cx="3700193" cy="3814449"/>
            <a:chOff x="8358970" y="3122513"/>
            <a:chExt cx="3581085" cy="3579133"/>
          </a:xfrm>
        </p:grpSpPr>
        <p:sp>
          <p:nvSpPr>
            <p:cNvPr id="3" name="Oval 2">
              <a:extLst>
                <a:ext uri="{FF2B5EF4-FFF2-40B4-BE49-F238E27FC236}">
                  <a16:creationId xmlns:a16="http://schemas.microsoft.com/office/drawing/2014/main" id="{997AE6E5-E189-391E-B8BF-86C1815B078F}"/>
                </a:ext>
              </a:extLst>
            </p:cNvPr>
            <p:cNvSpPr>
              <a:spLocks noChangeArrowheads="1"/>
            </p:cNvSpPr>
            <p:nvPr/>
          </p:nvSpPr>
          <p:spPr bwMode="auto">
            <a:xfrm>
              <a:off x="8860681" y="3664882"/>
              <a:ext cx="2556437" cy="2474485"/>
            </a:xfrm>
            <a:prstGeom prst="ellips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txBody>
            <a:bodyPr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baseline="-25000"/>
            </a:p>
          </p:txBody>
        </p:sp>
        <p:sp>
          <p:nvSpPr>
            <p:cNvPr id="54" name="Freeform 9">
              <a:extLst>
                <a:ext uri="{FF2B5EF4-FFF2-40B4-BE49-F238E27FC236}">
                  <a16:creationId xmlns:a16="http://schemas.microsoft.com/office/drawing/2014/main" id="{EBD9D7E4-A319-07CD-651E-51B424575029}"/>
                </a:ext>
              </a:extLst>
            </p:cNvPr>
            <p:cNvSpPr>
              <a:spLocks/>
            </p:cNvSpPr>
            <p:nvPr/>
          </p:nvSpPr>
          <p:spPr bwMode="auto">
            <a:xfrm rot="1860000">
              <a:off x="9077699" y="3201529"/>
              <a:ext cx="913425" cy="856723"/>
            </a:xfrm>
            <a:custGeom>
              <a:avLst/>
              <a:gdLst>
                <a:gd name="T0" fmla="*/ 382 w 602"/>
                <a:gd name="T1" fmla="*/ 0 h 551"/>
                <a:gd name="T2" fmla="*/ 331 w 602"/>
                <a:gd name="T3" fmla="*/ 89 h 551"/>
                <a:gd name="T4" fmla="*/ 602 w 602"/>
                <a:gd name="T5" fmla="*/ 244 h 551"/>
                <a:gd name="T6" fmla="*/ 422 w 602"/>
                <a:gd name="T7" fmla="*/ 551 h 551"/>
                <a:gd name="T8" fmla="*/ 152 w 602"/>
                <a:gd name="T9" fmla="*/ 398 h 551"/>
                <a:gd name="T10" fmla="*/ 101 w 602"/>
                <a:gd name="T11" fmla="*/ 487 h 551"/>
                <a:gd name="T12" fmla="*/ 0 w 602"/>
                <a:gd name="T13" fmla="*/ 104 h 551"/>
                <a:gd name="T14" fmla="*/ 382 w 602"/>
                <a:gd name="T15" fmla="*/ 0 h 551"/>
                <a:gd name="T16" fmla="*/ 382 w 602"/>
                <a:gd name="T17" fmla="*/ 0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2" h="551">
                  <a:moveTo>
                    <a:pt x="382" y="0"/>
                  </a:moveTo>
                  <a:lnTo>
                    <a:pt x="331" y="89"/>
                  </a:lnTo>
                  <a:lnTo>
                    <a:pt x="602" y="244"/>
                  </a:lnTo>
                  <a:lnTo>
                    <a:pt x="422" y="551"/>
                  </a:lnTo>
                  <a:lnTo>
                    <a:pt x="152" y="398"/>
                  </a:lnTo>
                  <a:lnTo>
                    <a:pt x="101" y="487"/>
                  </a:lnTo>
                  <a:lnTo>
                    <a:pt x="0" y="104"/>
                  </a:lnTo>
                  <a:lnTo>
                    <a:pt x="382" y="0"/>
                  </a:lnTo>
                  <a:lnTo>
                    <a:pt x="382" y="0"/>
                  </a:lnTo>
                  <a:close/>
                </a:path>
              </a:pathLst>
            </a:custGeom>
            <a:solidFill>
              <a:schemeClr val="accent2"/>
            </a:solidFill>
            <a:ln w="9525">
              <a:noFill/>
              <a:round/>
              <a:headEnd/>
              <a:tailEnd/>
            </a:ln>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baseline="-25000"/>
            </a:p>
          </p:txBody>
        </p:sp>
        <p:sp>
          <p:nvSpPr>
            <p:cNvPr id="56" name="Freeform 5">
              <a:extLst>
                <a:ext uri="{FF2B5EF4-FFF2-40B4-BE49-F238E27FC236}">
                  <a16:creationId xmlns:a16="http://schemas.microsoft.com/office/drawing/2014/main" id="{6B339F76-8EB7-9234-6557-F7AA44203467}"/>
                </a:ext>
              </a:extLst>
            </p:cNvPr>
            <p:cNvSpPr>
              <a:spLocks/>
            </p:cNvSpPr>
            <p:nvPr/>
          </p:nvSpPr>
          <p:spPr bwMode="auto">
            <a:xfrm rot="19920000">
              <a:off x="10357379" y="5772869"/>
              <a:ext cx="859597" cy="910551"/>
            </a:xfrm>
            <a:custGeom>
              <a:avLst/>
              <a:gdLst>
                <a:gd name="T0" fmla="*/ 0 w 564"/>
                <a:gd name="T1" fmla="*/ 311 h 589"/>
                <a:gd name="T2" fmla="*/ 102 w 564"/>
                <a:gd name="T3" fmla="*/ 311 h 589"/>
                <a:gd name="T4" fmla="*/ 102 w 564"/>
                <a:gd name="T5" fmla="*/ 0 h 589"/>
                <a:gd name="T6" fmla="*/ 461 w 564"/>
                <a:gd name="T7" fmla="*/ 0 h 589"/>
                <a:gd name="T8" fmla="*/ 461 w 564"/>
                <a:gd name="T9" fmla="*/ 311 h 589"/>
                <a:gd name="T10" fmla="*/ 564 w 564"/>
                <a:gd name="T11" fmla="*/ 311 h 589"/>
                <a:gd name="T12" fmla="*/ 283 w 564"/>
                <a:gd name="T13" fmla="*/ 589 h 589"/>
                <a:gd name="T14" fmla="*/ 0 w 564"/>
                <a:gd name="T15" fmla="*/ 311 h 589"/>
                <a:gd name="T16" fmla="*/ 0 w 564"/>
                <a:gd name="T17" fmla="*/ 311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4" h="589">
                  <a:moveTo>
                    <a:pt x="0" y="311"/>
                  </a:moveTo>
                  <a:lnTo>
                    <a:pt x="102" y="311"/>
                  </a:lnTo>
                  <a:lnTo>
                    <a:pt x="102" y="0"/>
                  </a:lnTo>
                  <a:lnTo>
                    <a:pt x="461" y="0"/>
                  </a:lnTo>
                  <a:lnTo>
                    <a:pt x="461" y="311"/>
                  </a:lnTo>
                  <a:lnTo>
                    <a:pt x="564" y="311"/>
                  </a:lnTo>
                  <a:lnTo>
                    <a:pt x="283" y="589"/>
                  </a:lnTo>
                  <a:lnTo>
                    <a:pt x="0" y="311"/>
                  </a:lnTo>
                  <a:lnTo>
                    <a:pt x="0" y="311"/>
                  </a:ln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baseline="-25000"/>
            </a:p>
          </p:txBody>
        </p:sp>
        <p:sp>
          <p:nvSpPr>
            <p:cNvPr id="58" name="Freeform 5">
              <a:extLst>
                <a:ext uri="{FF2B5EF4-FFF2-40B4-BE49-F238E27FC236}">
                  <a16:creationId xmlns:a16="http://schemas.microsoft.com/office/drawing/2014/main" id="{9D1B2C19-F5D1-1A09-E9AD-BB9E7493F3E5}"/>
                </a:ext>
              </a:extLst>
            </p:cNvPr>
            <p:cNvSpPr>
              <a:spLocks/>
            </p:cNvSpPr>
            <p:nvPr/>
          </p:nvSpPr>
          <p:spPr bwMode="auto">
            <a:xfrm rot="12420000">
              <a:off x="10310714" y="3122513"/>
              <a:ext cx="859597" cy="910551"/>
            </a:xfrm>
            <a:custGeom>
              <a:avLst/>
              <a:gdLst>
                <a:gd name="T0" fmla="*/ 0 w 564"/>
                <a:gd name="T1" fmla="*/ 311 h 589"/>
                <a:gd name="T2" fmla="*/ 102 w 564"/>
                <a:gd name="T3" fmla="*/ 311 h 589"/>
                <a:gd name="T4" fmla="*/ 102 w 564"/>
                <a:gd name="T5" fmla="*/ 0 h 589"/>
                <a:gd name="T6" fmla="*/ 461 w 564"/>
                <a:gd name="T7" fmla="*/ 0 h 589"/>
                <a:gd name="T8" fmla="*/ 461 w 564"/>
                <a:gd name="T9" fmla="*/ 311 h 589"/>
                <a:gd name="T10" fmla="*/ 564 w 564"/>
                <a:gd name="T11" fmla="*/ 311 h 589"/>
                <a:gd name="T12" fmla="*/ 283 w 564"/>
                <a:gd name="T13" fmla="*/ 589 h 589"/>
                <a:gd name="T14" fmla="*/ 0 w 564"/>
                <a:gd name="T15" fmla="*/ 311 h 589"/>
                <a:gd name="T16" fmla="*/ 0 w 564"/>
                <a:gd name="T17" fmla="*/ 311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4" h="589">
                  <a:moveTo>
                    <a:pt x="0" y="311"/>
                  </a:moveTo>
                  <a:lnTo>
                    <a:pt x="102" y="311"/>
                  </a:lnTo>
                  <a:lnTo>
                    <a:pt x="102" y="0"/>
                  </a:lnTo>
                  <a:lnTo>
                    <a:pt x="461" y="0"/>
                  </a:lnTo>
                  <a:lnTo>
                    <a:pt x="461" y="311"/>
                  </a:lnTo>
                  <a:lnTo>
                    <a:pt x="564" y="311"/>
                  </a:lnTo>
                  <a:lnTo>
                    <a:pt x="283" y="589"/>
                  </a:lnTo>
                  <a:lnTo>
                    <a:pt x="0" y="311"/>
                  </a:lnTo>
                  <a:lnTo>
                    <a:pt x="0" y="311"/>
                  </a:ln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baseline="-25000"/>
            </a:p>
          </p:txBody>
        </p:sp>
        <p:sp>
          <p:nvSpPr>
            <p:cNvPr id="60" name="Freeform 6">
              <a:extLst>
                <a:ext uri="{FF2B5EF4-FFF2-40B4-BE49-F238E27FC236}">
                  <a16:creationId xmlns:a16="http://schemas.microsoft.com/office/drawing/2014/main" id="{8CDCFCA4-012B-93C0-126D-BBF54C7ABC8D}"/>
                </a:ext>
              </a:extLst>
            </p:cNvPr>
            <p:cNvSpPr>
              <a:spLocks/>
            </p:cNvSpPr>
            <p:nvPr/>
          </p:nvSpPr>
          <p:spPr bwMode="auto">
            <a:xfrm rot="10260000">
              <a:off x="8358970" y="3969016"/>
              <a:ext cx="911006" cy="859142"/>
            </a:xfrm>
            <a:custGeom>
              <a:avLst/>
              <a:gdLst>
                <a:gd name="T0" fmla="*/ 218 w 601"/>
                <a:gd name="T1" fmla="*/ 552 h 552"/>
                <a:gd name="T2" fmla="*/ 270 w 601"/>
                <a:gd name="T3" fmla="*/ 463 h 552"/>
                <a:gd name="T4" fmla="*/ 0 w 601"/>
                <a:gd name="T5" fmla="*/ 309 h 552"/>
                <a:gd name="T6" fmla="*/ 179 w 601"/>
                <a:gd name="T7" fmla="*/ 0 h 552"/>
                <a:gd name="T8" fmla="*/ 448 w 601"/>
                <a:gd name="T9" fmla="*/ 156 h 552"/>
                <a:gd name="T10" fmla="*/ 499 w 601"/>
                <a:gd name="T11" fmla="*/ 67 h 552"/>
                <a:gd name="T12" fmla="*/ 601 w 601"/>
                <a:gd name="T13" fmla="*/ 449 h 552"/>
                <a:gd name="T14" fmla="*/ 218 w 601"/>
                <a:gd name="T15" fmla="*/ 552 h 552"/>
                <a:gd name="T16" fmla="*/ 218 w 601"/>
                <a:gd name="T17" fmla="*/ 552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1" h="552">
                  <a:moveTo>
                    <a:pt x="218" y="552"/>
                  </a:moveTo>
                  <a:lnTo>
                    <a:pt x="270" y="463"/>
                  </a:lnTo>
                  <a:lnTo>
                    <a:pt x="0" y="309"/>
                  </a:lnTo>
                  <a:lnTo>
                    <a:pt x="179" y="0"/>
                  </a:lnTo>
                  <a:lnTo>
                    <a:pt x="448" y="156"/>
                  </a:lnTo>
                  <a:lnTo>
                    <a:pt x="499" y="67"/>
                  </a:lnTo>
                  <a:lnTo>
                    <a:pt x="601" y="449"/>
                  </a:lnTo>
                  <a:lnTo>
                    <a:pt x="218" y="552"/>
                  </a:lnTo>
                  <a:lnTo>
                    <a:pt x="218" y="552"/>
                  </a:lnTo>
                  <a:close/>
                </a:path>
              </a:pathLst>
            </a:custGeom>
            <a:solidFill>
              <a:schemeClr val="accent1"/>
            </a:solidFill>
            <a:ln w="9525">
              <a:noFill/>
              <a:round/>
              <a:headEnd/>
              <a:tailEnd/>
            </a:ln>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baseline="-25000"/>
            </a:p>
          </p:txBody>
        </p:sp>
        <p:sp>
          <p:nvSpPr>
            <p:cNvPr id="62" name="Freeform 7">
              <a:extLst>
                <a:ext uri="{FF2B5EF4-FFF2-40B4-BE49-F238E27FC236}">
                  <a16:creationId xmlns:a16="http://schemas.microsoft.com/office/drawing/2014/main" id="{F9E1970C-F314-6E1C-99E5-0DAE566CAB18}"/>
                </a:ext>
              </a:extLst>
            </p:cNvPr>
            <p:cNvSpPr>
              <a:spLocks/>
            </p:cNvSpPr>
            <p:nvPr/>
          </p:nvSpPr>
          <p:spPr bwMode="auto">
            <a:xfrm rot="10800000">
              <a:off x="8422680" y="5000087"/>
              <a:ext cx="911006" cy="856723"/>
            </a:xfrm>
            <a:custGeom>
              <a:avLst/>
              <a:gdLst>
                <a:gd name="T0" fmla="*/ 499 w 601"/>
                <a:gd name="T1" fmla="*/ 487 h 551"/>
                <a:gd name="T2" fmla="*/ 448 w 601"/>
                <a:gd name="T3" fmla="*/ 398 h 551"/>
                <a:gd name="T4" fmla="*/ 179 w 601"/>
                <a:gd name="T5" fmla="*/ 551 h 551"/>
                <a:gd name="T6" fmla="*/ 0 w 601"/>
                <a:gd name="T7" fmla="*/ 244 h 551"/>
                <a:gd name="T8" fmla="*/ 270 w 601"/>
                <a:gd name="T9" fmla="*/ 89 h 551"/>
                <a:gd name="T10" fmla="*/ 218 w 601"/>
                <a:gd name="T11" fmla="*/ 0 h 551"/>
                <a:gd name="T12" fmla="*/ 601 w 601"/>
                <a:gd name="T13" fmla="*/ 104 h 551"/>
                <a:gd name="T14" fmla="*/ 499 w 601"/>
                <a:gd name="T15" fmla="*/ 487 h 551"/>
                <a:gd name="T16" fmla="*/ 499 w 601"/>
                <a:gd name="T17" fmla="*/ 487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1" h="551">
                  <a:moveTo>
                    <a:pt x="499" y="487"/>
                  </a:moveTo>
                  <a:lnTo>
                    <a:pt x="448" y="398"/>
                  </a:lnTo>
                  <a:lnTo>
                    <a:pt x="179" y="551"/>
                  </a:lnTo>
                  <a:lnTo>
                    <a:pt x="0" y="244"/>
                  </a:lnTo>
                  <a:lnTo>
                    <a:pt x="270" y="89"/>
                  </a:lnTo>
                  <a:lnTo>
                    <a:pt x="218" y="0"/>
                  </a:lnTo>
                  <a:lnTo>
                    <a:pt x="601" y="104"/>
                  </a:lnTo>
                  <a:lnTo>
                    <a:pt x="499" y="487"/>
                  </a:lnTo>
                  <a:lnTo>
                    <a:pt x="499" y="487"/>
                  </a:lnTo>
                  <a:close/>
                </a:path>
              </a:pathLst>
            </a:custGeom>
            <a:solidFill>
              <a:schemeClr val="bg1">
                <a:lumMod val="75000"/>
              </a:schemeClr>
            </a:solidFill>
            <a:ln w="9525">
              <a:noFill/>
              <a:round/>
              <a:headEnd/>
              <a:tailEnd/>
            </a:ln>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baseline="-25000"/>
            </a:p>
          </p:txBody>
        </p:sp>
        <p:sp>
          <p:nvSpPr>
            <p:cNvPr id="64" name="Freeform 8">
              <a:extLst>
                <a:ext uri="{FF2B5EF4-FFF2-40B4-BE49-F238E27FC236}">
                  <a16:creationId xmlns:a16="http://schemas.microsoft.com/office/drawing/2014/main" id="{7E44B96C-B02E-A2D3-5F19-48A87A7CA77D}"/>
                </a:ext>
              </a:extLst>
            </p:cNvPr>
            <p:cNvSpPr>
              <a:spLocks/>
            </p:cNvSpPr>
            <p:nvPr/>
          </p:nvSpPr>
          <p:spPr bwMode="auto">
            <a:xfrm rot="12180000">
              <a:off x="9188777" y="5786408"/>
              <a:ext cx="859597" cy="915238"/>
            </a:xfrm>
            <a:custGeom>
              <a:avLst/>
              <a:gdLst>
                <a:gd name="T0" fmla="*/ 564 w 564"/>
                <a:gd name="T1" fmla="*/ 278 h 587"/>
                <a:gd name="T2" fmla="*/ 461 w 564"/>
                <a:gd name="T3" fmla="*/ 278 h 587"/>
                <a:gd name="T4" fmla="*/ 461 w 564"/>
                <a:gd name="T5" fmla="*/ 587 h 587"/>
                <a:gd name="T6" fmla="*/ 102 w 564"/>
                <a:gd name="T7" fmla="*/ 587 h 587"/>
                <a:gd name="T8" fmla="*/ 102 w 564"/>
                <a:gd name="T9" fmla="*/ 278 h 587"/>
                <a:gd name="T10" fmla="*/ 0 w 564"/>
                <a:gd name="T11" fmla="*/ 278 h 587"/>
                <a:gd name="T12" fmla="*/ 283 w 564"/>
                <a:gd name="T13" fmla="*/ 0 h 587"/>
                <a:gd name="T14" fmla="*/ 564 w 564"/>
                <a:gd name="T15" fmla="*/ 278 h 587"/>
                <a:gd name="T16" fmla="*/ 564 w 564"/>
                <a:gd name="T17" fmla="*/ 278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4" h="587">
                  <a:moveTo>
                    <a:pt x="564" y="278"/>
                  </a:moveTo>
                  <a:lnTo>
                    <a:pt x="461" y="278"/>
                  </a:lnTo>
                  <a:lnTo>
                    <a:pt x="461" y="587"/>
                  </a:lnTo>
                  <a:lnTo>
                    <a:pt x="102" y="587"/>
                  </a:lnTo>
                  <a:lnTo>
                    <a:pt x="102" y="278"/>
                  </a:lnTo>
                  <a:lnTo>
                    <a:pt x="0" y="278"/>
                  </a:lnTo>
                  <a:lnTo>
                    <a:pt x="283" y="0"/>
                  </a:lnTo>
                  <a:lnTo>
                    <a:pt x="564" y="278"/>
                  </a:lnTo>
                  <a:lnTo>
                    <a:pt x="564" y="278"/>
                  </a:lnTo>
                  <a:close/>
                </a:path>
              </a:pathLst>
            </a:custGeom>
            <a:solidFill>
              <a:schemeClr val="accent1">
                <a:lumMod val="60000"/>
                <a:lumOff val="40000"/>
              </a:schemeClr>
            </a:solidFill>
            <a:ln w="9525">
              <a:noFill/>
              <a:round/>
              <a:headEnd/>
              <a:tailEnd/>
            </a:ln>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baseline="-25000"/>
            </a:p>
          </p:txBody>
        </p:sp>
        <p:sp>
          <p:nvSpPr>
            <p:cNvPr id="66" name="Freeform 9">
              <a:extLst>
                <a:ext uri="{FF2B5EF4-FFF2-40B4-BE49-F238E27FC236}">
                  <a16:creationId xmlns:a16="http://schemas.microsoft.com/office/drawing/2014/main" id="{175F1B04-4A5E-DD4F-DA76-EA8089D8A617}"/>
                </a:ext>
              </a:extLst>
            </p:cNvPr>
            <p:cNvSpPr>
              <a:spLocks/>
            </p:cNvSpPr>
            <p:nvPr/>
          </p:nvSpPr>
          <p:spPr bwMode="auto">
            <a:xfrm rot="10800000">
              <a:off x="11001055" y="5072467"/>
              <a:ext cx="913425" cy="856723"/>
            </a:xfrm>
            <a:custGeom>
              <a:avLst/>
              <a:gdLst>
                <a:gd name="T0" fmla="*/ 382 w 602"/>
                <a:gd name="T1" fmla="*/ 0 h 551"/>
                <a:gd name="T2" fmla="*/ 331 w 602"/>
                <a:gd name="T3" fmla="*/ 89 h 551"/>
                <a:gd name="T4" fmla="*/ 602 w 602"/>
                <a:gd name="T5" fmla="*/ 244 h 551"/>
                <a:gd name="T6" fmla="*/ 422 w 602"/>
                <a:gd name="T7" fmla="*/ 551 h 551"/>
                <a:gd name="T8" fmla="*/ 152 w 602"/>
                <a:gd name="T9" fmla="*/ 398 h 551"/>
                <a:gd name="T10" fmla="*/ 101 w 602"/>
                <a:gd name="T11" fmla="*/ 487 h 551"/>
                <a:gd name="T12" fmla="*/ 0 w 602"/>
                <a:gd name="T13" fmla="*/ 104 h 551"/>
                <a:gd name="T14" fmla="*/ 382 w 602"/>
                <a:gd name="T15" fmla="*/ 0 h 551"/>
                <a:gd name="T16" fmla="*/ 382 w 602"/>
                <a:gd name="T17" fmla="*/ 0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2" h="551">
                  <a:moveTo>
                    <a:pt x="382" y="0"/>
                  </a:moveTo>
                  <a:lnTo>
                    <a:pt x="331" y="89"/>
                  </a:lnTo>
                  <a:lnTo>
                    <a:pt x="602" y="244"/>
                  </a:lnTo>
                  <a:lnTo>
                    <a:pt x="422" y="551"/>
                  </a:lnTo>
                  <a:lnTo>
                    <a:pt x="152" y="398"/>
                  </a:lnTo>
                  <a:lnTo>
                    <a:pt x="101" y="487"/>
                  </a:lnTo>
                  <a:lnTo>
                    <a:pt x="0" y="104"/>
                  </a:lnTo>
                  <a:lnTo>
                    <a:pt x="382" y="0"/>
                  </a:lnTo>
                  <a:lnTo>
                    <a:pt x="382" y="0"/>
                  </a:lnTo>
                  <a:close/>
                </a:path>
              </a:pathLst>
            </a:custGeom>
            <a:solidFill>
              <a:schemeClr val="accent6">
                <a:lumMod val="50000"/>
              </a:schemeClr>
            </a:solidFill>
            <a:ln w="9525">
              <a:noFill/>
              <a:round/>
              <a:headEnd/>
              <a:tailEnd/>
            </a:ln>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baseline="-25000"/>
            </a:p>
          </p:txBody>
        </p:sp>
        <p:sp>
          <p:nvSpPr>
            <p:cNvPr id="68" name="Freeform 10">
              <a:extLst>
                <a:ext uri="{FF2B5EF4-FFF2-40B4-BE49-F238E27FC236}">
                  <a16:creationId xmlns:a16="http://schemas.microsoft.com/office/drawing/2014/main" id="{C593921F-2073-E030-7C35-3F6DAB8BBF31}"/>
                </a:ext>
              </a:extLst>
            </p:cNvPr>
            <p:cNvSpPr>
              <a:spLocks/>
            </p:cNvSpPr>
            <p:nvPr/>
          </p:nvSpPr>
          <p:spPr bwMode="auto">
            <a:xfrm rot="11040000">
              <a:off x="11026630" y="3943794"/>
              <a:ext cx="913425" cy="859142"/>
            </a:xfrm>
            <a:custGeom>
              <a:avLst/>
              <a:gdLst>
                <a:gd name="T0" fmla="*/ 101 w 602"/>
                <a:gd name="T1" fmla="*/ 67 h 552"/>
                <a:gd name="T2" fmla="*/ 152 w 602"/>
                <a:gd name="T3" fmla="*/ 156 h 552"/>
                <a:gd name="T4" fmla="*/ 422 w 602"/>
                <a:gd name="T5" fmla="*/ 0 h 552"/>
                <a:gd name="T6" fmla="*/ 602 w 602"/>
                <a:gd name="T7" fmla="*/ 309 h 552"/>
                <a:gd name="T8" fmla="*/ 331 w 602"/>
                <a:gd name="T9" fmla="*/ 463 h 552"/>
                <a:gd name="T10" fmla="*/ 382 w 602"/>
                <a:gd name="T11" fmla="*/ 552 h 552"/>
                <a:gd name="T12" fmla="*/ 0 w 602"/>
                <a:gd name="T13" fmla="*/ 449 h 552"/>
                <a:gd name="T14" fmla="*/ 101 w 602"/>
                <a:gd name="T15" fmla="*/ 67 h 552"/>
                <a:gd name="T16" fmla="*/ 101 w 602"/>
                <a:gd name="T17" fmla="*/ 67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2" h="552">
                  <a:moveTo>
                    <a:pt x="101" y="67"/>
                  </a:moveTo>
                  <a:lnTo>
                    <a:pt x="152" y="156"/>
                  </a:lnTo>
                  <a:lnTo>
                    <a:pt x="422" y="0"/>
                  </a:lnTo>
                  <a:lnTo>
                    <a:pt x="602" y="309"/>
                  </a:lnTo>
                  <a:lnTo>
                    <a:pt x="331" y="463"/>
                  </a:lnTo>
                  <a:lnTo>
                    <a:pt x="382" y="552"/>
                  </a:lnTo>
                  <a:lnTo>
                    <a:pt x="0" y="449"/>
                  </a:lnTo>
                  <a:lnTo>
                    <a:pt x="101" y="67"/>
                  </a:lnTo>
                  <a:lnTo>
                    <a:pt x="101" y="67"/>
                  </a:lnTo>
                  <a:close/>
                </a:path>
              </a:pathLst>
            </a:custGeom>
            <a:solidFill>
              <a:schemeClr val="accent3"/>
            </a:solidFill>
            <a:ln w="9525">
              <a:noFill/>
              <a:round/>
              <a:headEnd/>
              <a:tailEnd/>
            </a:ln>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baseline="-25000"/>
            </a:p>
          </p:txBody>
        </p:sp>
        <p:sp>
          <p:nvSpPr>
            <p:cNvPr id="70" name="Oval 69">
              <a:extLst>
                <a:ext uri="{FF2B5EF4-FFF2-40B4-BE49-F238E27FC236}">
                  <a16:creationId xmlns:a16="http://schemas.microsoft.com/office/drawing/2014/main" id="{A5217FB2-4942-7BEE-C3E4-7280DACD9705}"/>
                </a:ext>
              </a:extLst>
            </p:cNvPr>
            <p:cNvSpPr/>
            <p:nvPr/>
          </p:nvSpPr>
          <p:spPr>
            <a:xfrm>
              <a:off x="9713112" y="4474733"/>
              <a:ext cx="866775" cy="885825"/>
            </a:xfrm>
            <a:prstGeom prst="ellipse">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baseline="-25000"/>
            </a:p>
          </p:txBody>
        </p:sp>
        <p:pic>
          <p:nvPicPr>
            <p:cNvPr id="72" name="SlideBazzar_Icons_132043639189525367">
              <a:extLst>
                <a:ext uri="{FF2B5EF4-FFF2-40B4-BE49-F238E27FC236}">
                  <a16:creationId xmlns:a16="http://schemas.microsoft.com/office/drawing/2014/main" id="{EE004264-819B-E6ED-4E6F-F9446D67F693}"/>
                </a:ext>
              </a:extLst>
            </p:cNvPr>
            <p:cNvPicPr>
              <a:picLocks/>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569175" y="3518004"/>
              <a:ext cx="284954" cy="294479"/>
            </a:xfrm>
            <a:prstGeom prst="rect">
              <a:avLst/>
            </a:prstGeom>
          </p:spPr>
        </p:pic>
        <p:pic>
          <p:nvPicPr>
            <p:cNvPr id="74" name="SlideBazzar_Icons_132043639328947954">
              <a:extLst>
                <a:ext uri="{FF2B5EF4-FFF2-40B4-BE49-F238E27FC236}">
                  <a16:creationId xmlns:a16="http://schemas.microsoft.com/office/drawing/2014/main" id="{2C6F9EF8-4D83-4C17-CD32-9FF898494AA9}"/>
                </a:ext>
              </a:extLst>
            </p:cNvPr>
            <p:cNvPicPr>
              <a:picLocks/>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708804" y="5280583"/>
              <a:ext cx="284954" cy="294479"/>
            </a:xfrm>
            <a:prstGeom prst="rect">
              <a:avLst/>
            </a:prstGeom>
          </p:spPr>
        </p:pic>
        <p:pic>
          <p:nvPicPr>
            <p:cNvPr id="76" name="SlideBazzar_Icons_132043639522663455">
              <a:extLst>
                <a:ext uri="{FF2B5EF4-FFF2-40B4-BE49-F238E27FC236}">
                  <a16:creationId xmlns:a16="http://schemas.microsoft.com/office/drawing/2014/main" id="{D583EC1C-B6C0-8BCC-D047-D6FE34A9688B}"/>
                </a:ext>
              </a:extLst>
            </p:cNvPr>
            <p:cNvPicPr>
              <a:picLocks/>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1335236" y="5354416"/>
              <a:ext cx="284954" cy="294479"/>
            </a:xfrm>
            <a:prstGeom prst="rect">
              <a:avLst/>
            </a:prstGeom>
          </p:spPr>
        </p:pic>
        <p:pic>
          <p:nvPicPr>
            <p:cNvPr id="78" name="SlideBazzar_Icons_132043640312774282">
              <a:extLst>
                <a:ext uri="{FF2B5EF4-FFF2-40B4-BE49-F238E27FC236}">
                  <a16:creationId xmlns:a16="http://schemas.microsoft.com/office/drawing/2014/main" id="{D114DCBC-6638-CE45-FA30-0219E90F9A5C}"/>
                </a:ext>
              </a:extLst>
            </p:cNvPr>
            <p:cNvPicPr>
              <a:picLocks/>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909883" y="4665091"/>
              <a:ext cx="466303" cy="475828"/>
            </a:xfrm>
            <a:prstGeom prst="rect">
              <a:avLst/>
            </a:prstGeom>
          </p:spPr>
        </p:pic>
        <p:pic>
          <p:nvPicPr>
            <p:cNvPr id="80" name="SlideBazzar_Icons_132043640387044561">
              <a:extLst>
                <a:ext uri="{FF2B5EF4-FFF2-40B4-BE49-F238E27FC236}">
                  <a16:creationId xmlns:a16="http://schemas.microsoft.com/office/drawing/2014/main" id="{0BD8C53C-D798-D564-38ED-CDCB81DB3DD2}"/>
                </a:ext>
              </a:extLst>
            </p:cNvPr>
            <p:cNvPicPr>
              <a:picLocks/>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9379652" y="3426624"/>
              <a:ext cx="284954" cy="294479"/>
            </a:xfrm>
            <a:prstGeom prst="rect">
              <a:avLst/>
            </a:prstGeom>
          </p:spPr>
        </p:pic>
        <p:pic>
          <p:nvPicPr>
            <p:cNvPr id="82" name="SlideBazzar_Icons_132043640418858983">
              <a:extLst>
                <a:ext uri="{FF2B5EF4-FFF2-40B4-BE49-F238E27FC236}">
                  <a16:creationId xmlns:a16="http://schemas.microsoft.com/office/drawing/2014/main" id="{7214966F-80EE-C887-9A89-035A45ADEEC1}"/>
                </a:ext>
              </a:extLst>
            </p:cNvPr>
            <p:cNvPicPr>
              <a:picLocks/>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8678911" y="4233299"/>
              <a:ext cx="284954" cy="294479"/>
            </a:xfrm>
            <a:prstGeom prst="rect">
              <a:avLst/>
            </a:prstGeom>
          </p:spPr>
        </p:pic>
        <p:pic>
          <p:nvPicPr>
            <p:cNvPr id="84" name="Graphic 21" descr="Tools outline">
              <a:extLst>
                <a:ext uri="{FF2B5EF4-FFF2-40B4-BE49-F238E27FC236}">
                  <a16:creationId xmlns:a16="http://schemas.microsoft.com/office/drawing/2014/main" id="{CA279B0A-E56A-7C44-A752-261E9E344FD4}"/>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11271641" y="4198574"/>
              <a:ext cx="427254" cy="426270"/>
            </a:xfrm>
            <a:prstGeom prst="rect">
              <a:avLst/>
            </a:prstGeom>
          </p:spPr>
        </p:pic>
        <p:pic>
          <p:nvPicPr>
            <p:cNvPr id="86" name="Graphic 1" descr="Alarm clock with solid fill">
              <a:extLst>
                <a:ext uri="{FF2B5EF4-FFF2-40B4-BE49-F238E27FC236}">
                  <a16:creationId xmlns:a16="http://schemas.microsoft.com/office/drawing/2014/main" id="{163C25E8-340D-97D3-6B74-102702810D81}"/>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10544979" y="5952058"/>
              <a:ext cx="439993" cy="442657"/>
            </a:xfrm>
            <a:prstGeom prst="rect">
              <a:avLst/>
            </a:prstGeom>
          </p:spPr>
        </p:pic>
        <p:pic>
          <p:nvPicPr>
            <p:cNvPr id="88" name="Graphic 54" descr="Inventory with solid fill">
              <a:extLst>
                <a:ext uri="{FF2B5EF4-FFF2-40B4-BE49-F238E27FC236}">
                  <a16:creationId xmlns:a16="http://schemas.microsoft.com/office/drawing/2014/main" id="{83404753-C8BD-05CD-6E3F-42700D207E67}"/>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9372558" y="5901530"/>
              <a:ext cx="509742" cy="509742"/>
            </a:xfrm>
            <a:prstGeom prst="rect">
              <a:avLst/>
            </a:prstGeom>
          </p:spPr>
        </p:pic>
      </p:grpSp>
    </p:spTree>
    <p:extLst>
      <p:ext uri="{BB962C8B-B14F-4D97-AF65-F5344CB8AC3E}">
        <p14:creationId xmlns:p14="http://schemas.microsoft.com/office/powerpoint/2010/main" val="79891025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extLst>
    <p:ext uri="{6950BFC3-D8DA-4A85-94F7-54DA5524770B}">
      <p188:commentRel xmlns:p188="http://schemas.microsoft.com/office/powerpoint/2018/8/main" r:id="rId2"/>
    </p:ext>
  </p:extLs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CF6F670-156D-1C5E-A27E-B9DE493E56DB}"/>
              </a:ext>
            </a:extLst>
          </p:cNvPr>
          <p:cNvSpPr/>
          <p:nvPr/>
        </p:nvSpPr>
        <p:spPr>
          <a:xfrm>
            <a:off x="0" y="258690"/>
            <a:ext cx="11366914" cy="475963"/>
          </a:xfrm>
          <a:prstGeom prst="rect">
            <a:avLst/>
          </a:prstGeom>
          <a:solidFill>
            <a:srgbClr val="B6D5F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2" name="Title 1">
            <a:extLst>
              <a:ext uri="{FF2B5EF4-FFF2-40B4-BE49-F238E27FC236}">
                <a16:creationId xmlns:a16="http://schemas.microsoft.com/office/drawing/2014/main" id="{03C2EB46-1CFF-6B46-D711-0CAB39687895}"/>
              </a:ext>
            </a:extLst>
          </p:cNvPr>
          <p:cNvSpPr>
            <a:spLocks noGrp="1"/>
          </p:cNvSpPr>
          <p:nvPr>
            <p:ph type="title"/>
          </p:nvPr>
        </p:nvSpPr>
        <p:spPr>
          <a:xfrm>
            <a:off x="111633" y="-282956"/>
            <a:ext cx="10515600" cy="1325563"/>
          </a:xfrm>
        </p:spPr>
        <p:txBody>
          <a:bodyPr/>
          <a:lstStyle/>
          <a:p>
            <a:r>
              <a:rPr lang="en-US" b="1">
                <a:ea typeface="+mj-lt"/>
                <a:cs typeface="+mj-lt"/>
              </a:rPr>
              <a:t>PROJECT DESIGN SPECIFICATIONS (PDS)</a:t>
            </a:r>
            <a:endParaRPr lang="en-US">
              <a:solidFill>
                <a:srgbClr val="808080"/>
              </a:solidFill>
              <a:ea typeface="+mj-lt"/>
              <a:cs typeface="+mj-lt"/>
            </a:endParaRPr>
          </a:p>
        </p:txBody>
      </p:sp>
      <p:graphicFrame>
        <p:nvGraphicFramePr>
          <p:cNvPr id="5" name="Content Placeholder 4">
            <a:extLst>
              <a:ext uri="{FF2B5EF4-FFF2-40B4-BE49-F238E27FC236}">
                <a16:creationId xmlns:a16="http://schemas.microsoft.com/office/drawing/2014/main" id="{35C4ED2C-2B78-FFF0-758F-48098FD5102F}"/>
              </a:ext>
            </a:extLst>
          </p:cNvPr>
          <p:cNvGraphicFramePr>
            <a:graphicFrameLocks noGrp="1"/>
          </p:cNvGraphicFramePr>
          <p:nvPr>
            <p:ph idx="1"/>
            <p:extLst>
              <p:ext uri="{D42A27DB-BD31-4B8C-83A1-F6EECF244321}">
                <p14:modId xmlns:p14="http://schemas.microsoft.com/office/powerpoint/2010/main" val="1390782790"/>
              </p:ext>
            </p:extLst>
          </p:nvPr>
        </p:nvGraphicFramePr>
        <p:xfrm>
          <a:off x="0" y="904875"/>
          <a:ext cx="12169827" cy="6832215"/>
        </p:xfrm>
        <a:graphic>
          <a:graphicData uri="http://schemas.openxmlformats.org/drawingml/2006/table">
            <a:tbl>
              <a:tblPr bandRow="1">
                <a:tableStyleId>{5C22544A-7EE6-4342-B048-85BDC9FD1C3A}</a:tableStyleId>
              </a:tblPr>
              <a:tblGrid>
                <a:gridCol w="2011409">
                  <a:extLst>
                    <a:ext uri="{9D8B030D-6E8A-4147-A177-3AD203B41FA5}">
                      <a16:colId xmlns:a16="http://schemas.microsoft.com/office/drawing/2014/main" val="2609619593"/>
                    </a:ext>
                  </a:extLst>
                </a:gridCol>
                <a:gridCol w="3410857">
                  <a:extLst>
                    <a:ext uri="{9D8B030D-6E8A-4147-A177-3AD203B41FA5}">
                      <a16:colId xmlns:a16="http://schemas.microsoft.com/office/drawing/2014/main" val="259664717"/>
                    </a:ext>
                  </a:extLst>
                </a:gridCol>
                <a:gridCol w="6747561">
                  <a:extLst>
                    <a:ext uri="{9D8B030D-6E8A-4147-A177-3AD203B41FA5}">
                      <a16:colId xmlns:a16="http://schemas.microsoft.com/office/drawing/2014/main" val="836430202"/>
                    </a:ext>
                  </a:extLst>
                </a:gridCol>
              </a:tblGrid>
              <a:tr h="350238">
                <a:tc>
                  <a:txBody>
                    <a:bodyPr/>
                    <a:lstStyle/>
                    <a:p>
                      <a:pPr algn="l" rtl="0" fontAlgn="base"/>
                      <a:r>
                        <a:rPr lang="en-US" sz="1800" b="1" i="0">
                          <a:solidFill>
                            <a:srgbClr val="FFFFFF"/>
                          </a:solidFill>
                          <a:effectLst/>
                          <a:latin typeface="Aptos"/>
                        </a:rPr>
                        <a:t>Aspect</a:t>
                      </a:r>
                      <a:endParaRPr lang="en-US" b="1" i="0">
                        <a:solidFill>
                          <a:srgbClr val="FFFFFF"/>
                        </a:solidFill>
                        <a:effectLst/>
                        <a:latin typeface="Aptos"/>
                      </a:endParaRP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156082"/>
                    </a:solidFill>
                  </a:tcPr>
                </a:tc>
                <a:tc>
                  <a:txBody>
                    <a:bodyPr/>
                    <a:lstStyle/>
                    <a:p>
                      <a:pPr algn="l" rtl="0" fontAlgn="base"/>
                      <a:r>
                        <a:rPr lang="en-US" sz="1800" b="1" i="0">
                          <a:solidFill>
                            <a:srgbClr val="FFFFFF"/>
                          </a:solidFill>
                          <a:effectLst/>
                          <a:latin typeface="Aptos"/>
                        </a:rPr>
                        <a:t>Objective</a:t>
                      </a:r>
                      <a:endParaRPr lang="en-US" b="1" i="0">
                        <a:solidFill>
                          <a:srgbClr val="FFFFFF"/>
                        </a:solidFill>
                        <a:effectLst/>
                        <a:latin typeface="Aptos"/>
                      </a:endParaRP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156082"/>
                    </a:solidFill>
                  </a:tcPr>
                </a:tc>
                <a:tc>
                  <a:txBody>
                    <a:bodyPr/>
                    <a:lstStyle/>
                    <a:p>
                      <a:pPr algn="l" rtl="0" fontAlgn="base"/>
                      <a:r>
                        <a:rPr lang="en-US" sz="1800" b="1" i="0">
                          <a:solidFill>
                            <a:srgbClr val="FFFFFF"/>
                          </a:solidFill>
                          <a:effectLst/>
                          <a:latin typeface="Aptos"/>
                        </a:rPr>
                        <a:t>Criteria</a:t>
                      </a:r>
                      <a:endParaRPr lang="en-US" b="1" i="0">
                        <a:solidFill>
                          <a:srgbClr val="FFFFFF"/>
                        </a:solidFill>
                        <a:effectLst/>
                        <a:latin typeface="Aptos"/>
                      </a:endParaRP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156082"/>
                    </a:solidFill>
                  </a:tcPr>
                </a:tc>
                <a:extLst>
                  <a:ext uri="{0D108BD9-81ED-4DB2-BD59-A6C34878D82A}">
                    <a16:rowId xmlns:a16="http://schemas.microsoft.com/office/drawing/2014/main" val="418367894"/>
                  </a:ext>
                </a:extLst>
              </a:tr>
              <a:tr h="350238">
                <a:tc>
                  <a:txBody>
                    <a:bodyPr/>
                    <a:lstStyle/>
                    <a:p>
                      <a:pPr algn="l" rtl="0" fontAlgn="base"/>
                      <a:r>
                        <a:rPr lang="en-US" sz="1800" b="1" i="0">
                          <a:solidFill>
                            <a:srgbClr val="000000"/>
                          </a:solidFill>
                          <a:effectLst/>
                          <a:latin typeface="Aptos"/>
                        </a:rPr>
                        <a:t>Performance</a:t>
                      </a:r>
                      <a:endParaRPr lang="en-US" b="0" i="0">
                        <a:solidFill>
                          <a:srgbClr val="000000"/>
                        </a:solidFill>
                        <a:effectLst/>
                        <a:latin typeface="Aptos"/>
                      </a:endParaRP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CD2D8"/>
                    </a:solidFill>
                  </a:tcPr>
                </a:tc>
                <a:tc>
                  <a:txBody>
                    <a:bodyPr/>
                    <a:lstStyle/>
                    <a:p>
                      <a:pPr algn="l" rtl="0" fontAlgn="base"/>
                      <a:r>
                        <a:rPr lang="en-US" sz="1800" b="0" i="0" u="none" strike="noStrike">
                          <a:solidFill>
                            <a:srgbClr val="000000"/>
                          </a:solidFill>
                          <a:effectLst/>
                          <a:latin typeface="Aptos"/>
                        </a:rPr>
                        <a:t>Combine energy sources</a:t>
                      </a:r>
                      <a:endParaRPr lang="en-US" b="0" i="0">
                        <a:solidFill>
                          <a:srgbClr val="000000"/>
                        </a:solidFill>
                        <a:effectLst/>
                        <a:latin typeface="Aptos"/>
                      </a:endParaRP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CD2D8"/>
                    </a:solidFill>
                  </a:tcPr>
                </a:tc>
                <a:tc>
                  <a:txBody>
                    <a:bodyPr/>
                    <a:lstStyle/>
                    <a:p>
                      <a:pPr lvl="0" algn="l">
                        <a:buNone/>
                      </a:pPr>
                      <a:r>
                        <a:rPr lang="en-US" sz="1800" b="0" i="0" u="none" strike="noStrike" noProof="0">
                          <a:solidFill>
                            <a:schemeClr val="tx1"/>
                          </a:solidFill>
                          <a:effectLst/>
                        </a:rPr>
                        <a:t>Power Oring control method using MOSFETs</a:t>
                      </a:r>
                      <a:endParaRPr lang="en-US">
                        <a:solidFill>
                          <a:schemeClr val="tx1"/>
                        </a:solidFill>
                      </a:endParaRP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CD2D8"/>
                    </a:solidFill>
                  </a:tcPr>
                </a:tc>
                <a:extLst>
                  <a:ext uri="{0D108BD9-81ED-4DB2-BD59-A6C34878D82A}">
                    <a16:rowId xmlns:a16="http://schemas.microsoft.com/office/drawing/2014/main" val="3235930731"/>
                  </a:ext>
                </a:extLst>
              </a:tr>
              <a:tr h="577891">
                <a:tc>
                  <a:txBody>
                    <a:bodyPr/>
                    <a:lstStyle/>
                    <a:p>
                      <a:pPr algn="l" rtl="0" fontAlgn="auto"/>
                      <a:endParaRPr lang="en-US" sz="1800" b="0" i="0">
                        <a:solidFill>
                          <a:srgbClr val="808080"/>
                        </a:solidFill>
                        <a:effectLst/>
                        <a:latin typeface="Aptos" panose="020B0004020202020204" pitchFamily="34" charset="0"/>
                      </a:endParaRP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7EAED"/>
                    </a:solidFill>
                  </a:tcPr>
                </a:tc>
                <a:tc>
                  <a:txBody>
                    <a:bodyPr/>
                    <a:lstStyle/>
                    <a:p>
                      <a:pPr algn="l" rtl="0" fontAlgn="base"/>
                      <a:r>
                        <a:rPr lang="en-US" sz="1800" b="0" i="0" u="none" strike="noStrike">
                          <a:solidFill>
                            <a:srgbClr val="000000"/>
                          </a:solidFill>
                          <a:effectLst/>
                          <a:latin typeface="Aptos"/>
                        </a:rPr>
                        <a:t>Control flow to load/storage </a:t>
                      </a:r>
                      <a:endParaRPr lang="en-US" b="0" i="0">
                        <a:solidFill>
                          <a:srgbClr val="000000"/>
                        </a:solidFill>
                        <a:effectLst/>
                        <a:latin typeface="Aptos"/>
                      </a:endParaRP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7EAED"/>
                    </a:solidFill>
                  </a:tcPr>
                </a:tc>
                <a:tc>
                  <a:txBody>
                    <a:bodyPr/>
                    <a:lstStyle/>
                    <a:p>
                      <a:pPr lvl="0" algn="l">
                        <a:buNone/>
                      </a:pPr>
                      <a:r>
                        <a:rPr lang="en-US" sz="1800" b="0" i="0" u="none" strike="noStrike" noProof="0">
                          <a:solidFill>
                            <a:schemeClr val="tx1"/>
                          </a:solidFill>
                          <a:effectLst/>
                        </a:rPr>
                        <a:t>MPC using NOEMS algorithm controls flow to load or battery for storage</a:t>
                      </a:r>
                      <a:endParaRPr lang="en-US">
                        <a:solidFill>
                          <a:schemeClr val="tx1"/>
                        </a:solidFill>
                      </a:endParaRP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7EAED"/>
                    </a:solidFill>
                  </a:tcPr>
                </a:tc>
                <a:extLst>
                  <a:ext uri="{0D108BD9-81ED-4DB2-BD59-A6C34878D82A}">
                    <a16:rowId xmlns:a16="http://schemas.microsoft.com/office/drawing/2014/main" val="4042779862"/>
                  </a:ext>
                </a:extLst>
              </a:tr>
              <a:tr h="350238">
                <a:tc>
                  <a:txBody>
                    <a:bodyPr/>
                    <a:lstStyle/>
                    <a:p>
                      <a:pPr algn="l" rtl="0" fontAlgn="auto"/>
                      <a:endParaRPr lang="en-US" sz="1800" b="0" i="0">
                        <a:solidFill>
                          <a:srgbClr val="808080"/>
                        </a:solidFill>
                        <a:effectLst/>
                        <a:latin typeface="Aptos" panose="020B0004020202020204" pitchFamily="34" charset="0"/>
                      </a:endParaRP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CD2D8"/>
                    </a:solidFill>
                  </a:tcPr>
                </a:tc>
                <a:tc>
                  <a:txBody>
                    <a:bodyPr/>
                    <a:lstStyle/>
                    <a:p>
                      <a:pPr algn="l" rtl="0" fontAlgn="base"/>
                      <a:r>
                        <a:rPr lang="en-US" sz="1800" b="0" i="0" u="none" strike="noStrike">
                          <a:solidFill>
                            <a:srgbClr val="000000"/>
                          </a:solidFill>
                          <a:effectLst/>
                          <a:latin typeface="Aptos"/>
                        </a:rPr>
                        <a:t>Maximise efficiency</a:t>
                      </a:r>
                      <a:endParaRPr lang="en-US" b="0" i="0">
                        <a:solidFill>
                          <a:srgbClr val="000000"/>
                        </a:solidFill>
                        <a:effectLst/>
                        <a:latin typeface="Aptos"/>
                      </a:endParaRP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CD2D8"/>
                    </a:solidFill>
                  </a:tcPr>
                </a:tc>
                <a:tc>
                  <a:txBody>
                    <a:bodyPr/>
                    <a:lstStyle/>
                    <a:p>
                      <a:pPr lvl="0" algn="l">
                        <a:buNone/>
                      </a:pPr>
                      <a:r>
                        <a:rPr lang="en-US" sz="1800" b="0" i="0" u="none" strike="noStrike" noProof="0">
                          <a:solidFill>
                            <a:schemeClr val="tx1"/>
                          </a:solidFill>
                          <a:effectLst/>
                        </a:rPr>
                        <a:t>MPPT to increase efficiency of each RES</a:t>
                      </a:r>
                      <a:endParaRPr lang="en-US">
                        <a:solidFill>
                          <a:schemeClr val="tx1"/>
                        </a:solidFill>
                      </a:endParaRP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CD2D8"/>
                    </a:solidFill>
                  </a:tcPr>
                </a:tc>
                <a:extLst>
                  <a:ext uri="{0D108BD9-81ED-4DB2-BD59-A6C34878D82A}">
                    <a16:rowId xmlns:a16="http://schemas.microsoft.com/office/drawing/2014/main" val="1219953007"/>
                  </a:ext>
                </a:extLst>
              </a:tr>
              <a:tr h="577891">
                <a:tc>
                  <a:txBody>
                    <a:bodyPr/>
                    <a:lstStyle/>
                    <a:p>
                      <a:pPr algn="l" rtl="0" fontAlgn="auto"/>
                      <a:endParaRPr lang="en-US" sz="1800" b="0" i="0">
                        <a:solidFill>
                          <a:srgbClr val="808080"/>
                        </a:solidFill>
                        <a:effectLst/>
                        <a:latin typeface="Aptos" panose="020B0004020202020204" pitchFamily="34" charset="0"/>
                      </a:endParaRP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7EAED"/>
                    </a:solidFill>
                  </a:tcPr>
                </a:tc>
                <a:tc>
                  <a:txBody>
                    <a:bodyPr/>
                    <a:lstStyle/>
                    <a:p>
                      <a:pPr algn="l" rtl="0" fontAlgn="base"/>
                      <a:r>
                        <a:rPr lang="en-US" sz="1800" b="0" i="0" u="none" strike="noStrike">
                          <a:solidFill>
                            <a:srgbClr val="000000"/>
                          </a:solidFill>
                          <a:effectLst/>
                          <a:latin typeface="Aptos"/>
                        </a:rPr>
                        <a:t>Interoperability</a:t>
                      </a:r>
                      <a:endParaRPr lang="en-US" b="0" i="0">
                        <a:solidFill>
                          <a:srgbClr val="000000"/>
                        </a:solidFill>
                        <a:effectLst/>
                        <a:latin typeface="Aptos"/>
                      </a:endParaRP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7EAED"/>
                    </a:solidFill>
                  </a:tcPr>
                </a:tc>
                <a:tc>
                  <a:txBody>
                    <a:bodyPr/>
                    <a:lstStyle/>
                    <a:p>
                      <a:pPr lvl="0" algn="l">
                        <a:buNone/>
                      </a:pPr>
                      <a:r>
                        <a:rPr lang="en-US" sz="1800" b="0" i="0" u="none" strike="noStrike" noProof="0">
                          <a:solidFill>
                            <a:schemeClr val="tx1"/>
                          </a:solidFill>
                          <a:effectLst/>
                        </a:rPr>
                        <a:t>Control strategy with Standardised Comms Protocol System (Modbus/CAN) - Wired</a:t>
                      </a:r>
                      <a:endParaRPr lang="en-US">
                        <a:solidFill>
                          <a:schemeClr val="tx1"/>
                        </a:solidFill>
                      </a:endParaRP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7EAED"/>
                    </a:solidFill>
                  </a:tcPr>
                </a:tc>
                <a:extLst>
                  <a:ext uri="{0D108BD9-81ED-4DB2-BD59-A6C34878D82A}">
                    <a16:rowId xmlns:a16="http://schemas.microsoft.com/office/drawing/2014/main" val="1571787828"/>
                  </a:ext>
                </a:extLst>
              </a:tr>
              <a:tr h="350238">
                <a:tc>
                  <a:txBody>
                    <a:bodyPr/>
                    <a:lstStyle/>
                    <a:p>
                      <a:pPr algn="l" rtl="0" fontAlgn="auto"/>
                      <a:endParaRPr lang="en-US" sz="1800" b="0" i="0">
                        <a:solidFill>
                          <a:srgbClr val="808080"/>
                        </a:solidFill>
                        <a:effectLst/>
                        <a:latin typeface="Aptos" panose="020B0004020202020204" pitchFamily="34" charset="0"/>
                      </a:endParaRP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CD2D8"/>
                    </a:solidFill>
                  </a:tcPr>
                </a:tc>
                <a:tc>
                  <a:txBody>
                    <a:bodyPr/>
                    <a:lstStyle/>
                    <a:p>
                      <a:pPr algn="l" rtl="0" fontAlgn="base"/>
                      <a:r>
                        <a:rPr lang="en-US" sz="1800" b="0" i="0" u="none" strike="noStrike">
                          <a:solidFill>
                            <a:srgbClr val="000000"/>
                          </a:solidFill>
                          <a:effectLst/>
                          <a:latin typeface="Aptos"/>
                        </a:rPr>
                        <a:t>Scalability </a:t>
                      </a:r>
                      <a:endParaRPr lang="en-US" b="0" i="0">
                        <a:solidFill>
                          <a:srgbClr val="000000"/>
                        </a:solidFill>
                        <a:effectLst/>
                        <a:latin typeface="Aptos"/>
                      </a:endParaRP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CD2D8"/>
                    </a:solidFill>
                  </a:tcPr>
                </a:tc>
                <a:tc>
                  <a:txBody>
                    <a:bodyPr/>
                    <a:lstStyle/>
                    <a:p>
                      <a:pPr lvl="0" algn="l">
                        <a:buNone/>
                      </a:pPr>
                      <a:r>
                        <a:rPr lang="en-US" sz="1800" b="0" i="0" u="none" strike="noStrike" noProof="0">
                          <a:solidFill>
                            <a:schemeClr val="tx1"/>
                          </a:solidFill>
                          <a:effectLst/>
                        </a:rPr>
                        <a:t>Modular System Architecture to allow scalability</a:t>
                      </a:r>
                      <a:endParaRPr lang="en-US">
                        <a:solidFill>
                          <a:schemeClr val="tx1"/>
                        </a:solidFill>
                      </a:endParaRP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CD2D8"/>
                    </a:solidFill>
                  </a:tcPr>
                </a:tc>
                <a:extLst>
                  <a:ext uri="{0D108BD9-81ED-4DB2-BD59-A6C34878D82A}">
                    <a16:rowId xmlns:a16="http://schemas.microsoft.com/office/drawing/2014/main" val="2152035175"/>
                  </a:ext>
                </a:extLst>
              </a:tr>
              <a:tr h="647939">
                <a:tc>
                  <a:txBody>
                    <a:bodyPr/>
                    <a:lstStyle/>
                    <a:p>
                      <a:pPr algn="l" rtl="0" fontAlgn="auto"/>
                      <a:endParaRPr lang="en-US" sz="1800" b="0" i="0">
                        <a:solidFill>
                          <a:srgbClr val="808080"/>
                        </a:solidFill>
                        <a:effectLst/>
                        <a:latin typeface="Aptos" panose="020B0004020202020204" pitchFamily="34" charset="0"/>
                      </a:endParaRP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7EAED"/>
                    </a:solidFill>
                  </a:tcPr>
                </a:tc>
                <a:tc>
                  <a:txBody>
                    <a:bodyPr/>
                    <a:lstStyle/>
                    <a:p>
                      <a:pPr algn="l" rtl="0" fontAlgn="base"/>
                      <a:r>
                        <a:rPr lang="en-US" sz="1800" b="0" i="0" u="none" strike="noStrike">
                          <a:solidFill>
                            <a:srgbClr val="000000"/>
                          </a:solidFill>
                          <a:effectLst/>
                          <a:latin typeface="Aptos"/>
                        </a:rPr>
                        <a:t>Remote control and monitoring</a:t>
                      </a:r>
                      <a:endParaRPr lang="en-US" b="0" i="0">
                        <a:solidFill>
                          <a:srgbClr val="000000"/>
                        </a:solidFill>
                        <a:effectLst/>
                        <a:latin typeface="Aptos"/>
                      </a:endParaRP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7EAED"/>
                    </a:solidFill>
                  </a:tcPr>
                </a:tc>
                <a:tc>
                  <a:txBody>
                    <a:bodyPr/>
                    <a:lstStyle/>
                    <a:p>
                      <a:pPr lvl="0" algn="l">
                        <a:buNone/>
                      </a:pPr>
                      <a:r>
                        <a:rPr lang="en-US" sz="1800" b="0" i="0" u="none" strike="noStrike" noProof="0">
                          <a:solidFill>
                            <a:schemeClr val="tx1"/>
                          </a:solidFill>
                          <a:effectLst/>
                        </a:rPr>
                        <a:t>Wireless access to allow Real Time Data and Security Audits, Fault Detection &amp; Diagnostics</a:t>
                      </a:r>
                      <a:endParaRPr lang="en-US">
                        <a:solidFill>
                          <a:schemeClr val="tx1"/>
                        </a:solidFill>
                      </a:endParaRP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7EAED"/>
                    </a:solidFill>
                  </a:tcPr>
                </a:tc>
                <a:extLst>
                  <a:ext uri="{0D108BD9-81ED-4DB2-BD59-A6C34878D82A}">
                    <a16:rowId xmlns:a16="http://schemas.microsoft.com/office/drawing/2014/main" val="3161805739"/>
                  </a:ext>
                </a:extLst>
              </a:tr>
              <a:tr h="577891">
                <a:tc>
                  <a:txBody>
                    <a:bodyPr/>
                    <a:lstStyle/>
                    <a:p>
                      <a:pPr algn="l" rtl="0" fontAlgn="auto"/>
                      <a:endParaRPr lang="en-US" sz="1800" b="0" i="0">
                        <a:solidFill>
                          <a:srgbClr val="808080"/>
                        </a:solidFill>
                        <a:effectLst/>
                        <a:latin typeface="Aptos" panose="020B0004020202020204" pitchFamily="34" charset="0"/>
                      </a:endParaRP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CD2D8"/>
                    </a:solidFill>
                  </a:tcPr>
                </a:tc>
                <a:tc>
                  <a:txBody>
                    <a:bodyPr/>
                    <a:lstStyle/>
                    <a:p>
                      <a:pPr algn="l" rtl="0" fontAlgn="base"/>
                      <a:r>
                        <a:rPr lang="en-US" sz="1800" b="0" i="0" u="none" strike="noStrike">
                          <a:solidFill>
                            <a:srgbClr val="000000"/>
                          </a:solidFill>
                          <a:effectLst/>
                          <a:latin typeface="Aptos"/>
                        </a:rPr>
                        <a:t>Connectivity </a:t>
                      </a:r>
                      <a:endParaRPr lang="en-US" b="0" i="0">
                        <a:solidFill>
                          <a:srgbClr val="000000"/>
                        </a:solidFill>
                        <a:effectLst/>
                        <a:latin typeface="Aptos"/>
                      </a:endParaRP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CD2D8"/>
                    </a:solidFill>
                  </a:tcPr>
                </a:tc>
                <a:tc>
                  <a:txBody>
                    <a:bodyPr/>
                    <a:lstStyle/>
                    <a:p>
                      <a:pPr lvl="0" algn="l">
                        <a:buNone/>
                      </a:pPr>
                      <a:r>
                        <a:rPr lang="en-US" sz="1800" b="0" i="0" u="none" strike="noStrike" noProof="0">
                          <a:solidFill>
                            <a:schemeClr val="tx1"/>
                          </a:solidFill>
                          <a:effectLst/>
                        </a:rPr>
                        <a:t>MPC to use Wireless (Cellular or RF), Wired between sources and MPC</a:t>
                      </a:r>
                      <a:endParaRPr lang="en-US">
                        <a:solidFill>
                          <a:schemeClr val="tx1"/>
                        </a:solidFill>
                      </a:endParaRP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CD2D8"/>
                    </a:solidFill>
                  </a:tcPr>
                </a:tc>
                <a:extLst>
                  <a:ext uri="{0D108BD9-81ED-4DB2-BD59-A6C34878D82A}">
                    <a16:rowId xmlns:a16="http://schemas.microsoft.com/office/drawing/2014/main" val="2264518978"/>
                  </a:ext>
                </a:extLst>
              </a:tr>
              <a:tr h="350238">
                <a:tc>
                  <a:txBody>
                    <a:bodyPr/>
                    <a:lstStyle/>
                    <a:p>
                      <a:pPr algn="l" rtl="0" fontAlgn="base"/>
                      <a:r>
                        <a:rPr lang="en-US" sz="1800" b="1" i="0">
                          <a:solidFill>
                            <a:srgbClr val="000000"/>
                          </a:solidFill>
                          <a:effectLst/>
                          <a:latin typeface="Aptos"/>
                        </a:rPr>
                        <a:t>Resilience</a:t>
                      </a:r>
                      <a:endParaRPr lang="en-US" b="0" i="0">
                        <a:solidFill>
                          <a:srgbClr val="000000"/>
                        </a:solidFill>
                        <a:effectLst/>
                        <a:latin typeface="Aptos"/>
                      </a:endParaRP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7EAED"/>
                    </a:solidFill>
                  </a:tcPr>
                </a:tc>
                <a:tc>
                  <a:txBody>
                    <a:bodyPr/>
                    <a:lstStyle/>
                    <a:p>
                      <a:pPr algn="l" rtl="0" fontAlgn="base"/>
                      <a:r>
                        <a:rPr lang="en-US" sz="1800" b="0" i="0">
                          <a:solidFill>
                            <a:srgbClr val="000000"/>
                          </a:solidFill>
                          <a:effectLst/>
                          <a:latin typeface="Aptos"/>
                        </a:rPr>
                        <a:t>Fault Tolerance</a:t>
                      </a:r>
                      <a:endParaRPr lang="en-US" b="0" i="0">
                        <a:solidFill>
                          <a:srgbClr val="000000"/>
                        </a:solidFill>
                        <a:effectLst/>
                        <a:latin typeface="Aptos"/>
                      </a:endParaRP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7EAED"/>
                    </a:solidFill>
                  </a:tcPr>
                </a:tc>
                <a:tc>
                  <a:txBody>
                    <a:bodyPr/>
                    <a:lstStyle/>
                    <a:p>
                      <a:pPr lvl="0" algn="l">
                        <a:buNone/>
                      </a:pPr>
                      <a:r>
                        <a:rPr lang="en-US" sz="1800" b="0" i="0" u="none" strike="noStrike" noProof="0">
                          <a:solidFill>
                            <a:schemeClr val="tx1"/>
                          </a:solidFill>
                          <a:effectLst/>
                        </a:rPr>
                        <a:t>Isolation of Failures using modularity. Automated Recovery Process</a:t>
                      </a:r>
                      <a:endParaRPr lang="en-US">
                        <a:solidFill>
                          <a:schemeClr val="tx1"/>
                        </a:solidFill>
                      </a:endParaRP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7EAED"/>
                    </a:solidFill>
                  </a:tcPr>
                </a:tc>
                <a:extLst>
                  <a:ext uri="{0D108BD9-81ED-4DB2-BD59-A6C34878D82A}">
                    <a16:rowId xmlns:a16="http://schemas.microsoft.com/office/drawing/2014/main" val="3351340638"/>
                  </a:ext>
                </a:extLst>
              </a:tr>
              <a:tr h="350238">
                <a:tc>
                  <a:txBody>
                    <a:bodyPr/>
                    <a:lstStyle/>
                    <a:p>
                      <a:pPr algn="l" rtl="0" fontAlgn="auto"/>
                      <a:endParaRPr lang="en-US" sz="1800" b="0" i="0">
                        <a:solidFill>
                          <a:srgbClr val="808080"/>
                        </a:solidFill>
                        <a:effectLst/>
                        <a:latin typeface="Aptos" panose="020B0004020202020204" pitchFamily="34" charset="0"/>
                      </a:endParaRP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CD2D8"/>
                    </a:solidFill>
                  </a:tcPr>
                </a:tc>
                <a:tc>
                  <a:txBody>
                    <a:bodyPr/>
                    <a:lstStyle/>
                    <a:p>
                      <a:pPr algn="l" rtl="0" fontAlgn="base"/>
                      <a:r>
                        <a:rPr lang="en-US" sz="1800" b="0" i="0">
                          <a:solidFill>
                            <a:srgbClr val="000000"/>
                          </a:solidFill>
                          <a:effectLst/>
                          <a:latin typeface="Aptos"/>
                        </a:rPr>
                        <a:t>Safety</a:t>
                      </a:r>
                      <a:endParaRPr lang="en-US" b="0" i="0">
                        <a:solidFill>
                          <a:srgbClr val="000000"/>
                        </a:solidFill>
                        <a:effectLst/>
                        <a:latin typeface="Aptos"/>
                      </a:endParaRP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CD2D8"/>
                    </a:solidFill>
                  </a:tcPr>
                </a:tc>
                <a:tc>
                  <a:txBody>
                    <a:bodyPr/>
                    <a:lstStyle/>
                    <a:p>
                      <a:pPr lvl="0" algn="l">
                        <a:buNone/>
                      </a:pPr>
                      <a:r>
                        <a:rPr lang="en-US" sz="1800" b="0" i="0" u="none" strike="noStrike" noProof="0">
                          <a:solidFill>
                            <a:schemeClr val="tx1"/>
                          </a:solidFill>
                          <a:effectLst/>
                        </a:rPr>
                        <a:t>Physical Access Control</a:t>
                      </a:r>
                      <a:endParaRPr lang="en-US">
                        <a:solidFill>
                          <a:schemeClr val="tx1"/>
                        </a:solidFill>
                      </a:endParaRP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CD2D8"/>
                    </a:solidFill>
                  </a:tcPr>
                </a:tc>
                <a:extLst>
                  <a:ext uri="{0D108BD9-81ED-4DB2-BD59-A6C34878D82A}">
                    <a16:rowId xmlns:a16="http://schemas.microsoft.com/office/drawing/2014/main" val="2009692756"/>
                  </a:ext>
                </a:extLst>
              </a:tr>
              <a:tr h="350238">
                <a:tc>
                  <a:txBody>
                    <a:bodyPr/>
                    <a:lstStyle/>
                    <a:p>
                      <a:pPr algn="l" rtl="0" fontAlgn="auto"/>
                      <a:endParaRPr lang="en-US" sz="1800" b="0" i="0">
                        <a:solidFill>
                          <a:srgbClr val="808080"/>
                        </a:solidFill>
                        <a:effectLst/>
                        <a:latin typeface="Aptos" panose="020B0004020202020204" pitchFamily="34" charset="0"/>
                      </a:endParaRP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7EAED"/>
                    </a:solidFill>
                  </a:tcPr>
                </a:tc>
                <a:tc>
                  <a:txBody>
                    <a:bodyPr/>
                    <a:lstStyle/>
                    <a:p>
                      <a:pPr algn="l" rtl="0" fontAlgn="base"/>
                      <a:r>
                        <a:rPr lang="en-US" sz="1800" b="0" i="0">
                          <a:solidFill>
                            <a:srgbClr val="000000"/>
                          </a:solidFill>
                          <a:effectLst/>
                          <a:latin typeface="Aptos"/>
                        </a:rPr>
                        <a:t>Security</a:t>
                      </a:r>
                      <a:endParaRPr lang="en-US" b="0" i="0">
                        <a:solidFill>
                          <a:srgbClr val="000000"/>
                        </a:solidFill>
                        <a:effectLst/>
                        <a:latin typeface="Aptos"/>
                      </a:endParaRP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7EAED"/>
                    </a:solidFill>
                  </a:tcPr>
                </a:tc>
                <a:tc>
                  <a:txBody>
                    <a:bodyPr/>
                    <a:lstStyle/>
                    <a:p>
                      <a:pPr lvl="0" algn="l">
                        <a:buNone/>
                      </a:pPr>
                      <a:r>
                        <a:rPr lang="en-US" sz="1800" b="0" i="0" u="none" strike="noStrike" noProof="0">
                          <a:solidFill>
                            <a:schemeClr val="tx1"/>
                          </a:solidFill>
                          <a:effectLst/>
                        </a:rPr>
                        <a:t>Online Access Control, Encryption of Data, Intrusion Detection System (IDS)</a:t>
                      </a:r>
                      <a:endParaRPr lang="en-US">
                        <a:solidFill>
                          <a:schemeClr val="tx1"/>
                        </a:solidFill>
                      </a:endParaRP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7EAED"/>
                    </a:solidFill>
                  </a:tcPr>
                </a:tc>
                <a:extLst>
                  <a:ext uri="{0D108BD9-81ED-4DB2-BD59-A6C34878D82A}">
                    <a16:rowId xmlns:a16="http://schemas.microsoft.com/office/drawing/2014/main" val="1336425613"/>
                  </a:ext>
                </a:extLst>
              </a:tr>
              <a:tr h="350238">
                <a:tc>
                  <a:txBody>
                    <a:bodyPr/>
                    <a:lstStyle/>
                    <a:p>
                      <a:pPr algn="l" rtl="0" fontAlgn="base"/>
                      <a:r>
                        <a:rPr lang="en-US" sz="1800" b="1" i="0">
                          <a:solidFill>
                            <a:srgbClr val="000000"/>
                          </a:solidFill>
                          <a:effectLst/>
                          <a:latin typeface="Aptos"/>
                        </a:rPr>
                        <a:t>Size</a:t>
                      </a:r>
                      <a:endParaRPr lang="en-US" b="0" i="0">
                        <a:solidFill>
                          <a:srgbClr val="000000"/>
                        </a:solidFill>
                        <a:effectLst/>
                        <a:latin typeface="Aptos"/>
                      </a:endParaRP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CD2D8"/>
                    </a:solidFill>
                  </a:tcPr>
                </a:tc>
                <a:tc>
                  <a:txBody>
                    <a:bodyPr/>
                    <a:lstStyle/>
                    <a:p>
                      <a:pPr algn="l" rtl="0" fontAlgn="base"/>
                      <a:r>
                        <a:rPr lang="en-US" sz="1800" b="0" i="0">
                          <a:solidFill>
                            <a:srgbClr val="000000"/>
                          </a:solidFill>
                          <a:effectLst/>
                          <a:latin typeface="Aptos"/>
                        </a:rPr>
                        <a:t>Dimensions</a:t>
                      </a:r>
                      <a:endParaRPr lang="en-US" b="0" i="0">
                        <a:solidFill>
                          <a:srgbClr val="000000"/>
                        </a:solidFill>
                        <a:effectLst/>
                        <a:latin typeface="Aptos"/>
                      </a:endParaRP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CD2D8"/>
                    </a:solidFill>
                  </a:tcPr>
                </a:tc>
                <a:tc>
                  <a:txBody>
                    <a:bodyPr/>
                    <a:lstStyle/>
                    <a:p>
                      <a:pPr lvl="0" algn="l">
                        <a:buNone/>
                      </a:pPr>
                      <a:r>
                        <a:rPr lang="en-US" sz="1800" b="0" i="0" u="none" strike="noStrike" noProof="0">
                          <a:solidFill>
                            <a:schemeClr val="tx1"/>
                          </a:solidFill>
                          <a:effectLst/>
                        </a:rPr>
                        <a:t>2x1x1m </a:t>
                      </a:r>
                      <a:endParaRPr lang="en-US">
                        <a:solidFill>
                          <a:schemeClr val="tx1"/>
                        </a:solidFill>
                      </a:endParaRP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CD2D8"/>
                    </a:solidFill>
                  </a:tcPr>
                </a:tc>
                <a:extLst>
                  <a:ext uri="{0D108BD9-81ED-4DB2-BD59-A6C34878D82A}">
                    <a16:rowId xmlns:a16="http://schemas.microsoft.com/office/drawing/2014/main" val="2926091635"/>
                  </a:ext>
                </a:extLst>
              </a:tr>
              <a:tr h="350238">
                <a:tc>
                  <a:txBody>
                    <a:bodyPr/>
                    <a:lstStyle/>
                    <a:p>
                      <a:pPr algn="l" rtl="0" fontAlgn="auto"/>
                      <a:endParaRPr lang="en-US" sz="1800" b="1" i="0">
                        <a:solidFill>
                          <a:srgbClr val="808080"/>
                        </a:solidFill>
                        <a:effectLst/>
                        <a:latin typeface="Aptos" panose="020B0004020202020204" pitchFamily="34" charset="0"/>
                      </a:endParaRP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7EAED"/>
                    </a:solidFill>
                  </a:tcPr>
                </a:tc>
                <a:tc>
                  <a:txBody>
                    <a:bodyPr/>
                    <a:lstStyle/>
                    <a:p>
                      <a:pPr algn="l" rtl="0" fontAlgn="base"/>
                      <a:r>
                        <a:rPr lang="en-US" sz="1800" b="0" i="0">
                          <a:solidFill>
                            <a:srgbClr val="000000"/>
                          </a:solidFill>
                          <a:effectLst/>
                          <a:latin typeface="Aptos"/>
                        </a:rPr>
                        <a:t>Weight</a:t>
                      </a:r>
                      <a:endParaRPr lang="en-US" b="0" i="0">
                        <a:solidFill>
                          <a:srgbClr val="000000"/>
                        </a:solidFill>
                        <a:effectLst/>
                        <a:latin typeface="Aptos"/>
                      </a:endParaRP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7EAED"/>
                    </a:solidFill>
                  </a:tcPr>
                </a:tc>
                <a:tc>
                  <a:txBody>
                    <a:bodyPr/>
                    <a:lstStyle/>
                    <a:p>
                      <a:pPr lvl="0" algn="l">
                        <a:buNone/>
                      </a:pPr>
                      <a:r>
                        <a:rPr lang="en-US" sz="1800" b="0" i="0" u="none" strike="noStrike" noProof="0">
                          <a:solidFill>
                            <a:schemeClr val="tx1"/>
                          </a:solidFill>
                          <a:effectLst/>
                        </a:rPr>
                        <a:t>≤500kg</a:t>
                      </a:r>
                      <a:endParaRPr lang="en-US">
                        <a:solidFill>
                          <a:schemeClr val="tx1"/>
                        </a:solidFill>
                      </a:endParaRP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7EAED"/>
                    </a:solidFill>
                  </a:tcPr>
                </a:tc>
                <a:extLst>
                  <a:ext uri="{0D108BD9-81ED-4DB2-BD59-A6C34878D82A}">
                    <a16:rowId xmlns:a16="http://schemas.microsoft.com/office/drawing/2014/main" val="1572586109"/>
                  </a:ext>
                </a:extLst>
              </a:tr>
              <a:tr h="399142">
                <a:tc>
                  <a:txBody>
                    <a:bodyPr/>
                    <a:lstStyle/>
                    <a:p>
                      <a:pPr algn="l" rtl="0" fontAlgn="base"/>
                      <a:r>
                        <a:rPr lang="en-US" sz="1800" b="1" i="0">
                          <a:solidFill>
                            <a:srgbClr val="000000"/>
                          </a:solidFill>
                          <a:effectLst/>
                          <a:latin typeface="Aptos"/>
                        </a:rPr>
                        <a:t>Cost</a:t>
                      </a:r>
                      <a:endParaRPr lang="en-US" b="0" i="0">
                        <a:solidFill>
                          <a:srgbClr val="000000"/>
                        </a:solidFill>
                        <a:effectLst/>
                        <a:latin typeface="Aptos"/>
                      </a:endParaRP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CD2D8"/>
                    </a:solidFill>
                  </a:tcPr>
                </a:tc>
                <a:tc>
                  <a:txBody>
                    <a:bodyPr/>
                    <a:lstStyle/>
                    <a:p>
                      <a:pPr algn="l" rtl="0" fontAlgn="base"/>
                      <a:r>
                        <a:rPr lang="en-US" sz="1800" b="0" i="0" u="none" strike="noStrike">
                          <a:solidFill>
                            <a:srgbClr val="000000"/>
                          </a:solidFill>
                          <a:effectLst/>
                          <a:latin typeface="Aptos"/>
                        </a:rPr>
                        <a:t>Cost-effective control methods</a:t>
                      </a:r>
                      <a:endParaRPr lang="en-US" b="0" i="0">
                        <a:solidFill>
                          <a:srgbClr val="000000"/>
                        </a:solidFill>
                        <a:effectLst/>
                        <a:latin typeface="Aptos"/>
                      </a:endParaRP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CD2D8"/>
                    </a:solidFill>
                  </a:tcPr>
                </a:tc>
                <a:tc>
                  <a:txBody>
                    <a:bodyPr/>
                    <a:lstStyle/>
                    <a:p>
                      <a:pPr lvl="0" algn="l">
                        <a:buNone/>
                      </a:pPr>
                      <a:r>
                        <a:rPr lang="en-US" sz="1800" b="0" i="0" u="none" strike="noStrike" noProof="0">
                          <a:solidFill>
                            <a:schemeClr val="tx1"/>
                          </a:solidFill>
                          <a:effectLst/>
                        </a:rPr>
                        <a:t>EMS - MPPTs &amp; MPC with remote monitoring and control</a:t>
                      </a:r>
                      <a:endParaRPr lang="en-US">
                        <a:solidFill>
                          <a:schemeClr val="tx1"/>
                        </a:solidFill>
                      </a:endParaRP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CD2D8"/>
                    </a:solidFill>
                  </a:tcPr>
                </a:tc>
                <a:extLst>
                  <a:ext uri="{0D108BD9-81ED-4DB2-BD59-A6C34878D82A}">
                    <a16:rowId xmlns:a16="http://schemas.microsoft.com/office/drawing/2014/main" val="1914766610"/>
                  </a:ext>
                </a:extLst>
              </a:tr>
              <a:tr h="350238">
                <a:tc>
                  <a:txBody>
                    <a:bodyPr/>
                    <a:lstStyle/>
                    <a:p>
                      <a:pPr algn="l" rtl="0" fontAlgn="auto"/>
                      <a:endParaRPr lang="en-US" sz="1800" b="0" i="0">
                        <a:solidFill>
                          <a:srgbClr val="808080"/>
                        </a:solidFill>
                        <a:effectLst/>
                        <a:latin typeface="Aptos" panose="020B0004020202020204" pitchFamily="34" charset="0"/>
                      </a:endParaRP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7EAED"/>
                    </a:solidFill>
                  </a:tcPr>
                </a:tc>
                <a:tc>
                  <a:txBody>
                    <a:bodyPr/>
                    <a:lstStyle/>
                    <a:p>
                      <a:pPr algn="l" rtl="0" fontAlgn="base"/>
                      <a:r>
                        <a:rPr lang="en-US" sz="1800" b="0" i="0" u="none" strike="noStrike">
                          <a:solidFill>
                            <a:srgbClr val="000000"/>
                          </a:solidFill>
                          <a:effectLst/>
                          <a:latin typeface="Aptos"/>
                        </a:rPr>
                        <a:t>Cheapest suitable materials</a:t>
                      </a:r>
                      <a:endParaRPr lang="en-US" b="0" i="0">
                        <a:solidFill>
                          <a:srgbClr val="000000"/>
                        </a:solidFill>
                        <a:effectLst/>
                        <a:latin typeface="Aptos"/>
                      </a:endParaRP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7EAED"/>
                    </a:solidFill>
                  </a:tcPr>
                </a:tc>
                <a:tc>
                  <a:txBody>
                    <a:bodyPr/>
                    <a:lstStyle/>
                    <a:p>
                      <a:pPr lvl="0" algn="l">
                        <a:buNone/>
                      </a:pPr>
                      <a:r>
                        <a:rPr lang="en-US" sz="1800" b="0" i="0" u="none" strike="noStrike" noProof="0">
                          <a:solidFill>
                            <a:schemeClr val="tx1"/>
                          </a:solidFill>
                          <a:effectLst/>
                        </a:rPr>
                        <a:t>Fibre-glass Reinforced Plastic (recycled), ceramics or concrete, glass</a:t>
                      </a:r>
                      <a:endParaRPr lang="en-US">
                        <a:solidFill>
                          <a:schemeClr val="tx1"/>
                        </a:solidFill>
                      </a:endParaRP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7EAED"/>
                    </a:solidFill>
                  </a:tcPr>
                </a:tc>
                <a:extLst>
                  <a:ext uri="{0D108BD9-81ED-4DB2-BD59-A6C34878D82A}">
                    <a16:rowId xmlns:a16="http://schemas.microsoft.com/office/drawing/2014/main" val="4148895634"/>
                  </a:ext>
                </a:extLst>
              </a:tr>
            </a:tbl>
          </a:graphicData>
        </a:graphic>
      </p:graphicFrame>
    </p:spTree>
    <p:extLst>
      <p:ext uri="{BB962C8B-B14F-4D97-AF65-F5344CB8AC3E}">
        <p14:creationId xmlns:p14="http://schemas.microsoft.com/office/powerpoint/2010/main" val="127290284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CF6F670-156D-1C5E-A27E-B9DE493E56DB}"/>
              </a:ext>
            </a:extLst>
          </p:cNvPr>
          <p:cNvSpPr/>
          <p:nvPr/>
        </p:nvSpPr>
        <p:spPr>
          <a:xfrm>
            <a:off x="-923" y="323061"/>
            <a:ext cx="12016483" cy="521320"/>
          </a:xfrm>
          <a:prstGeom prst="rect">
            <a:avLst/>
          </a:prstGeom>
          <a:solidFill>
            <a:srgbClr val="B6D5F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2" name="Title 1">
            <a:extLst>
              <a:ext uri="{FF2B5EF4-FFF2-40B4-BE49-F238E27FC236}">
                <a16:creationId xmlns:a16="http://schemas.microsoft.com/office/drawing/2014/main" id="{03C2EB46-1CFF-6B46-D711-0CAB39687895}"/>
              </a:ext>
            </a:extLst>
          </p:cNvPr>
          <p:cNvSpPr>
            <a:spLocks noGrp="1"/>
          </p:cNvSpPr>
          <p:nvPr>
            <p:ph type="title"/>
          </p:nvPr>
        </p:nvSpPr>
        <p:spPr>
          <a:xfrm>
            <a:off x="22173" y="-226931"/>
            <a:ext cx="12341698" cy="1325563"/>
          </a:xfrm>
        </p:spPr>
        <p:txBody>
          <a:bodyPr/>
          <a:lstStyle/>
          <a:p>
            <a:r>
              <a:rPr lang="en-US" b="1">
                <a:ea typeface="+mj-lt"/>
                <a:cs typeface="+mj-lt"/>
              </a:rPr>
              <a:t>PROJECT DESIGN SPECIFICATIONS (PDS) CONT.</a:t>
            </a:r>
            <a:endParaRPr lang="en-US">
              <a:solidFill>
                <a:srgbClr val="808080"/>
              </a:solidFill>
              <a:ea typeface="+mj-lt"/>
              <a:cs typeface="+mj-lt"/>
            </a:endParaRPr>
          </a:p>
        </p:txBody>
      </p:sp>
      <p:graphicFrame>
        <p:nvGraphicFramePr>
          <p:cNvPr id="5" name="Content Placeholder 4">
            <a:extLst>
              <a:ext uri="{FF2B5EF4-FFF2-40B4-BE49-F238E27FC236}">
                <a16:creationId xmlns:a16="http://schemas.microsoft.com/office/drawing/2014/main" id="{35C4ED2C-2B78-FFF0-758F-48098FD5102F}"/>
              </a:ext>
            </a:extLst>
          </p:cNvPr>
          <p:cNvGraphicFramePr>
            <a:graphicFrameLocks noGrp="1"/>
          </p:cNvGraphicFramePr>
          <p:nvPr>
            <p:ph idx="1"/>
            <p:extLst>
              <p:ext uri="{D42A27DB-BD31-4B8C-83A1-F6EECF244321}">
                <p14:modId xmlns:p14="http://schemas.microsoft.com/office/powerpoint/2010/main" val="2611226259"/>
              </p:ext>
            </p:extLst>
          </p:nvPr>
        </p:nvGraphicFramePr>
        <p:xfrm>
          <a:off x="0" y="904875"/>
          <a:ext cx="12169827" cy="6830875"/>
        </p:xfrm>
        <a:graphic>
          <a:graphicData uri="http://schemas.openxmlformats.org/drawingml/2006/table">
            <a:tbl>
              <a:tblPr bandRow="1">
                <a:tableStyleId>{5C22544A-7EE6-4342-B048-85BDC9FD1C3A}</a:tableStyleId>
              </a:tblPr>
              <a:tblGrid>
                <a:gridCol w="2011409">
                  <a:extLst>
                    <a:ext uri="{9D8B030D-6E8A-4147-A177-3AD203B41FA5}">
                      <a16:colId xmlns:a16="http://schemas.microsoft.com/office/drawing/2014/main" val="2609619593"/>
                    </a:ext>
                  </a:extLst>
                </a:gridCol>
                <a:gridCol w="3410857">
                  <a:extLst>
                    <a:ext uri="{9D8B030D-6E8A-4147-A177-3AD203B41FA5}">
                      <a16:colId xmlns:a16="http://schemas.microsoft.com/office/drawing/2014/main" val="259664717"/>
                    </a:ext>
                  </a:extLst>
                </a:gridCol>
                <a:gridCol w="6747561">
                  <a:extLst>
                    <a:ext uri="{9D8B030D-6E8A-4147-A177-3AD203B41FA5}">
                      <a16:colId xmlns:a16="http://schemas.microsoft.com/office/drawing/2014/main" val="836430202"/>
                    </a:ext>
                  </a:extLst>
                </a:gridCol>
              </a:tblGrid>
              <a:tr h="350238">
                <a:tc>
                  <a:txBody>
                    <a:bodyPr/>
                    <a:lstStyle/>
                    <a:p>
                      <a:pPr algn="l" rtl="0" fontAlgn="base"/>
                      <a:r>
                        <a:rPr lang="en-US" sz="1800" b="1" i="0">
                          <a:solidFill>
                            <a:srgbClr val="FFFFFF"/>
                          </a:solidFill>
                          <a:effectLst/>
                          <a:latin typeface="Aptos"/>
                        </a:rPr>
                        <a:t>Aspect</a:t>
                      </a:r>
                      <a:endParaRPr lang="en-US" b="1" i="0">
                        <a:solidFill>
                          <a:srgbClr val="FFFFFF"/>
                        </a:solidFill>
                        <a:effectLst/>
                        <a:latin typeface="Aptos"/>
                      </a:endParaRP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156082"/>
                    </a:solidFill>
                  </a:tcPr>
                </a:tc>
                <a:tc>
                  <a:txBody>
                    <a:bodyPr/>
                    <a:lstStyle/>
                    <a:p>
                      <a:pPr algn="l" rtl="0" fontAlgn="base"/>
                      <a:r>
                        <a:rPr lang="en-US" sz="1800" b="1" i="0">
                          <a:solidFill>
                            <a:srgbClr val="FFFFFF"/>
                          </a:solidFill>
                          <a:effectLst/>
                          <a:latin typeface="Aptos"/>
                        </a:rPr>
                        <a:t>Objective</a:t>
                      </a:r>
                      <a:endParaRPr lang="en-US" b="1" i="0">
                        <a:solidFill>
                          <a:srgbClr val="FFFFFF"/>
                        </a:solidFill>
                        <a:effectLst/>
                        <a:latin typeface="Aptos"/>
                      </a:endParaRP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156082"/>
                    </a:solidFill>
                  </a:tcPr>
                </a:tc>
                <a:tc>
                  <a:txBody>
                    <a:bodyPr/>
                    <a:lstStyle/>
                    <a:p>
                      <a:pPr algn="l" rtl="0" fontAlgn="base"/>
                      <a:r>
                        <a:rPr lang="en-US" sz="1800" b="1" i="0">
                          <a:solidFill>
                            <a:srgbClr val="FFFFFF"/>
                          </a:solidFill>
                          <a:effectLst/>
                          <a:latin typeface="Aptos"/>
                        </a:rPr>
                        <a:t>Criteria</a:t>
                      </a:r>
                      <a:endParaRPr lang="en-US" b="1" i="0">
                        <a:solidFill>
                          <a:srgbClr val="FFFFFF"/>
                        </a:solidFill>
                        <a:effectLst/>
                        <a:latin typeface="Aptos"/>
                      </a:endParaRP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156082"/>
                    </a:solidFill>
                  </a:tcPr>
                </a:tc>
                <a:extLst>
                  <a:ext uri="{0D108BD9-81ED-4DB2-BD59-A6C34878D82A}">
                    <a16:rowId xmlns:a16="http://schemas.microsoft.com/office/drawing/2014/main" val="418367894"/>
                  </a:ext>
                </a:extLst>
              </a:tr>
              <a:tr h="350238">
                <a:tc>
                  <a:txBody>
                    <a:bodyPr/>
                    <a:lstStyle/>
                    <a:p>
                      <a:pPr algn="l" rtl="0" fontAlgn="base"/>
                      <a:r>
                        <a:rPr lang="en-US" sz="1800" b="1" i="0">
                          <a:solidFill>
                            <a:srgbClr val="000000"/>
                          </a:solidFill>
                          <a:effectLst/>
                          <a:latin typeface="Aptos"/>
                        </a:rPr>
                        <a:t>Materials</a:t>
                      </a: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CD2D8"/>
                    </a:solidFill>
                  </a:tcPr>
                </a:tc>
                <a:tc>
                  <a:txBody>
                    <a:bodyPr/>
                    <a:lstStyle/>
                    <a:p>
                      <a:pPr lvl="0" algn="l">
                        <a:buNone/>
                      </a:pPr>
                      <a:r>
                        <a:rPr lang="en-US" sz="1800" b="0" i="0" u="none" strike="noStrike" noProof="0">
                          <a:solidFill>
                            <a:srgbClr val="000000"/>
                          </a:solidFill>
                          <a:effectLst/>
                        </a:rPr>
                        <a:t>Electromagnetic compatibility </a:t>
                      </a: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CD2D8"/>
                    </a:solidFill>
                  </a:tcPr>
                </a:tc>
                <a:tc>
                  <a:txBody>
                    <a:bodyPr/>
                    <a:lstStyle/>
                    <a:p>
                      <a:pPr lvl="0" algn="l">
                        <a:buNone/>
                      </a:pPr>
                      <a:r>
                        <a:rPr lang="en-US" sz="1800" b="0" i="0" u="none" strike="noStrike" noProof="0">
                          <a:solidFill>
                            <a:schemeClr val="tx1"/>
                          </a:solidFill>
                          <a:effectLst/>
                          <a:latin typeface="Aptos"/>
                        </a:rPr>
                        <a:t>Fibre Optic for Wired Comms</a:t>
                      </a:r>
                      <a:endParaRPr lang="en-US"/>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CD2D8"/>
                    </a:solidFill>
                  </a:tcPr>
                </a:tc>
                <a:extLst>
                  <a:ext uri="{0D108BD9-81ED-4DB2-BD59-A6C34878D82A}">
                    <a16:rowId xmlns:a16="http://schemas.microsoft.com/office/drawing/2014/main" val="3235930731"/>
                  </a:ext>
                </a:extLst>
              </a:tr>
              <a:tr h="577891">
                <a:tc>
                  <a:txBody>
                    <a:bodyPr/>
                    <a:lstStyle/>
                    <a:p>
                      <a:pPr algn="l" rtl="0" fontAlgn="auto"/>
                      <a:endParaRPr lang="en-US" sz="1800" b="0" i="0">
                        <a:solidFill>
                          <a:srgbClr val="808080"/>
                        </a:solidFill>
                        <a:effectLst/>
                        <a:latin typeface="Aptos" panose="020B0004020202020204" pitchFamily="34" charset="0"/>
                      </a:endParaRP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7EAED"/>
                    </a:solidFill>
                  </a:tcPr>
                </a:tc>
                <a:tc>
                  <a:txBody>
                    <a:bodyPr/>
                    <a:lstStyle/>
                    <a:p>
                      <a:pPr lvl="0" algn="l">
                        <a:buNone/>
                      </a:pPr>
                      <a:r>
                        <a:rPr lang="en-US" sz="1800" b="0" i="0" u="none" strike="noStrike" noProof="0">
                          <a:solidFill>
                            <a:srgbClr val="000000"/>
                          </a:solidFill>
                          <a:effectLst/>
                        </a:rPr>
                        <a:t>Corrosion resistance</a:t>
                      </a:r>
                      <a:endParaRPr lang="en-US"/>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7EAED"/>
                    </a:solidFill>
                  </a:tcPr>
                </a:tc>
                <a:tc>
                  <a:txBody>
                    <a:bodyPr/>
                    <a:lstStyle/>
                    <a:p>
                      <a:pPr lvl="0" algn="l">
                        <a:buNone/>
                      </a:pPr>
                      <a:r>
                        <a:rPr lang="en-US" sz="1800" b="0" i="0" u="none" strike="noStrike" noProof="0">
                          <a:solidFill>
                            <a:schemeClr val="tx1"/>
                          </a:solidFill>
                          <a:effectLst/>
                          <a:latin typeface="Aptos"/>
                        </a:rPr>
                        <a:t>Stainless or Galvanised Steel, Aluminium</a:t>
                      </a: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7EAED"/>
                    </a:solidFill>
                  </a:tcPr>
                </a:tc>
                <a:extLst>
                  <a:ext uri="{0D108BD9-81ED-4DB2-BD59-A6C34878D82A}">
                    <a16:rowId xmlns:a16="http://schemas.microsoft.com/office/drawing/2014/main" val="4042779862"/>
                  </a:ext>
                </a:extLst>
              </a:tr>
              <a:tr h="350238">
                <a:tc>
                  <a:txBody>
                    <a:bodyPr/>
                    <a:lstStyle/>
                    <a:p>
                      <a:pPr algn="l" rtl="0" fontAlgn="auto"/>
                      <a:endParaRPr lang="en-US" sz="1800" b="0" i="0">
                        <a:solidFill>
                          <a:srgbClr val="808080"/>
                        </a:solidFill>
                        <a:effectLst/>
                        <a:latin typeface="Aptos" panose="020B0004020202020204" pitchFamily="34" charset="0"/>
                      </a:endParaRP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CD2D8"/>
                    </a:solidFill>
                  </a:tcPr>
                </a:tc>
                <a:tc>
                  <a:txBody>
                    <a:bodyPr/>
                    <a:lstStyle/>
                    <a:p>
                      <a:pPr lvl="0" algn="l">
                        <a:buNone/>
                      </a:pPr>
                      <a:r>
                        <a:rPr lang="en-US" sz="1800" b="0" i="0" u="none" strike="noStrike" noProof="0">
                          <a:solidFill>
                            <a:srgbClr val="000000"/>
                          </a:solidFill>
                          <a:effectLst/>
                        </a:rPr>
                        <a:t>Waterproofing</a:t>
                      </a:r>
                      <a:endParaRPr lang="en-US"/>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CD2D8"/>
                    </a:solidFill>
                  </a:tcPr>
                </a:tc>
                <a:tc>
                  <a:txBody>
                    <a:bodyPr/>
                    <a:lstStyle/>
                    <a:p>
                      <a:pPr lvl="0" algn="l">
                        <a:buNone/>
                      </a:pPr>
                      <a:r>
                        <a:rPr lang="en-US" sz="1800" b="0" i="0" u="none" strike="noStrike" noProof="0">
                          <a:solidFill>
                            <a:schemeClr val="tx1"/>
                          </a:solidFill>
                          <a:effectLst/>
                          <a:latin typeface="Aptos"/>
                        </a:rPr>
                        <a:t>&gt;IP68 rating</a:t>
                      </a:r>
                      <a:endParaRPr lang="en-US"/>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CD2D8"/>
                    </a:solidFill>
                  </a:tcPr>
                </a:tc>
                <a:extLst>
                  <a:ext uri="{0D108BD9-81ED-4DB2-BD59-A6C34878D82A}">
                    <a16:rowId xmlns:a16="http://schemas.microsoft.com/office/drawing/2014/main" val="1219953007"/>
                  </a:ext>
                </a:extLst>
              </a:tr>
              <a:tr h="577891">
                <a:tc>
                  <a:txBody>
                    <a:bodyPr/>
                    <a:lstStyle/>
                    <a:p>
                      <a:pPr algn="l" rtl="0" fontAlgn="auto"/>
                      <a:endParaRPr lang="en-US" sz="1800" b="0" i="0">
                        <a:solidFill>
                          <a:srgbClr val="808080"/>
                        </a:solidFill>
                        <a:effectLst/>
                        <a:latin typeface="Aptos" panose="020B0004020202020204" pitchFamily="34" charset="0"/>
                      </a:endParaRP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7EAED"/>
                    </a:solidFill>
                  </a:tcPr>
                </a:tc>
                <a:tc>
                  <a:txBody>
                    <a:bodyPr/>
                    <a:lstStyle/>
                    <a:p>
                      <a:pPr lvl="0" algn="l">
                        <a:buNone/>
                      </a:pPr>
                      <a:r>
                        <a:rPr lang="en-US" sz="1800" b="0" i="0" u="none" strike="noStrike" noProof="0">
                          <a:solidFill>
                            <a:srgbClr val="000000"/>
                          </a:solidFill>
                          <a:effectLst/>
                        </a:rPr>
                        <a:t>Environmentally friendly </a:t>
                      </a:r>
                      <a:endParaRPr lang="en-US"/>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7EAED"/>
                    </a:solidFill>
                  </a:tcPr>
                </a:tc>
                <a:tc>
                  <a:txBody>
                    <a:bodyPr/>
                    <a:lstStyle/>
                    <a:p>
                      <a:pPr lvl="0" algn="l">
                        <a:buNone/>
                      </a:pPr>
                      <a:r>
                        <a:rPr lang="en-US" sz="1800" b="0" i="0" u="none" strike="noStrike" noProof="0">
                          <a:solidFill>
                            <a:srgbClr val="000000"/>
                          </a:solidFill>
                          <a:effectLst/>
                          <a:latin typeface="Aptos"/>
                        </a:rPr>
                        <a:t>Non-Toxic to life underwater, Natural</a:t>
                      </a:r>
                      <a:endParaRPr lang="en-US" sz="1800"/>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7EAED"/>
                    </a:solidFill>
                  </a:tcPr>
                </a:tc>
                <a:extLst>
                  <a:ext uri="{0D108BD9-81ED-4DB2-BD59-A6C34878D82A}">
                    <a16:rowId xmlns:a16="http://schemas.microsoft.com/office/drawing/2014/main" val="1571787828"/>
                  </a:ext>
                </a:extLst>
              </a:tr>
              <a:tr h="350238">
                <a:tc>
                  <a:txBody>
                    <a:bodyPr/>
                    <a:lstStyle/>
                    <a:p>
                      <a:pPr algn="l" rtl="0" fontAlgn="auto"/>
                      <a:r>
                        <a:rPr lang="en-US" sz="1800" b="1" i="0">
                          <a:solidFill>
                            <a:schemeClr val="tx1"/>
                          </a:solidFill>
                          <a:effectLst/>
                          <a:latin typeface="Aptos"/>
                        </a:rPr>
                        <a:t>Lifespan</a:t>
                      </a:r>
                      <a:endParaRPr lang="en-US" sz="1800" b="1" i="0">
                        <a:solidFill>
                          <a:schemeClr val="tx1"/>
                        </a:solidFill>
                        <a:effectLst/>
                        <a:latin typeface="Aptos" panose="020B0004020202020204" pitchFamily="34" charset="0"/>
                      </a:endParaRP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CD2D8"/>
                    </a:solidFill>
                  </a:tcPr>
                </a:tc>
                <a:tc>
                  <a:txBody>
                    <a:bodyPr/>
                    <a:lstStyle/>
                    <a:p>
                      <a:pPr algn="l" rtl="0" fontAlgn="base"/>
                      <a:r>
                        <a:rPr lang="en-US" sz="1800" b="0" i="0" u="none" strike="noStrike">
                          <a:solidFill>
                            <a:srgbClr val="000000"/>
                          </a:solidFill>
                          <a:effectLst/>
                          <a:latin typeface="Aptos"/>
                        </a:rPr>
                        <a:t>In-service time</a:t>
                      </a: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CD2D8"/>
                    </a:solidFill>
                  </a:tcPr>
                </a:tc>
                <a:tc>
                  <a:txBody>
                    <a:bodyPr/>
                    <a:lstStyle/>
                    <a:p>
                      <a:pPr lvl="0" algn="l">
                        <a:buNone/>
                      </a:pPr>
                      <a:r>
                        <a:rPr lang="en-US" sz="1800" b="0" i="0" u="none" strike="noStrike" noProof="0">
                          <a:solidFill>
                            <a:schemeClr val="tx1"/>
                          </a:solidFill>
                          <a:effectLst/>
                          <a:latin typeface="Aptos"/>
                        </a:rPr>
                        <a:t>MPC up to 10 years, MPPTs up to 20 years</a:t>
                      </a:r>
                      <a:endParaRPr lang="en-US"/>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CD2D8"/>
                    </a:solidFill>
                  </a:tcPr>
                </a:tc>
                <a:extLst>
                  <a:ext uri="{0D108BD9-81ED-4DB2-BD59-A6C34878D82A}">
                    <a16:rowId xmlns:a16="http://schemas.microsoft.com/office/drawing/2014/main" val="2152035175"/>
                  </a:ext>
                </a:extLst>
              </a:tr>
              <a:tr h="647939">
                <a:tc>
                  <a:txBody>
                    <a:bodyPr/>
                    <a:lstStyle/>
                    <a:p>
                      <a:pPr algn="l" rtl="0" fontAlgn="auto"/>
                      <a:endParaRPr lang="en-US" sz="1800" b="0" i="0">
                        <a:solidFill>
                          <a:srgbClr val="808080"/>
                        </a:solidFill>
                        <a:effectLst/>
                        <a:latin typeface="Aptos" panose="020B0004020202020204" pitchFamily="34" charset="0"/>
                      </a:endParaRP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7EAED"/>
                    </a:solidFill>
                  </a:tcPr>
                </a:tc>
                <a:tc>
                  <a:txBody>
                    <a:bodyPr/>
                    <a:lstStyle/>
                    <a:p>
                      <a:pPr lvl="0" algn="l">
                        <a:buNone/>
                      </a:pPr>
                      <a:r>
                        <a:rPr lang="en-US" sz="1800" b="0" i="0" u="none" strike="noStrike">
                          <a:solidFill>
                            <a:srgbClr val="000000"/>
                          </a:solidFill>
                          <a:effectLst/>
                          <a:latin typeface="Aptos"/>
                        </a:rPr>
                        <a:t>Use regularity</a:t>
                      </a: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7EAED"/>
                    </a:solidFill>
                  </a:tcPr>
                </a:tc>
                <a:tc>
                  <a:txBody>
                    <a:bodyPr/>
                    <a:lstStyle/>
                    <a:p>
                      <a:pPr lvl="0" algn="l">
                        <a:buNone/>
                      </a:pPr>
                      <a:r>
                        <a:rPr lang="en-US" sz="1800" b="0" i="0" u="none" strike="noStrike" noProof="0">
                          <a:solidFill>
                            <a:schemeClr val="tx1"/>
                          </a:solidFill>
                          <a:effectLst/>
                        </a:rPr>
                        <a:t>24-7-365</a:t>
                      </a: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7EAED"/>
                    </a:solidFill>
                  </a:tcPr>
                </a:tc>
                <a:extLst>
                  <a:ext uri="{0D108BD9-81ED-4DB2-BD59-A6C34878D82A}">
                    <a16:rowId xmlns:a16="http://schemas.microsoft.com/office/drawing/2014/main" val="3161805739"/>
                  </a:ext>
                </a:extLst>
              </a:tr>
              <a:tr h="577891">
                <a:tc>
                  <a:txBody>
                    <a:bodyPr/>
                    <a:lstStyle/>
                    <a:p>
                      <a:pPr algn="l" rtl="0" fontAlgn="auto"/>
                      <a:r>
                        <a:rPr lang="en-US" sz="1800" b="1" i="0">
                          <a:solidFill>
                            <a:schemeClr val="tx1"/>
                          </a:solidFill>
                          <a:effectLst/>
                          <a:latin typeface="Aptos"/>
                        </a:rPr>
                        <a:t>Environment</a:t>
                      </a: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CD2D8"/>
                    </a:solidFill>
                  </a:tcPr>
                </a:tc>
                <a:tc>
                  <a:txBody>
                    <a:bodyPr/>
                    <a:lstStyle/>
                    <a:p>
                      <a:pPr lvl="0" algn="l">
                        <a:buNone/>
                      </a:pPr>
                      <a:r>
                        <a:rPr lang="en-US" sz="1800" b="0" i="0" u="none" strike="noStrike" noProof="0">
                          <a:solidFill>
                            <a:srgbClr val="000000"/>
                          </a:solidFill>
                          <a:effectLst/>
                        </a:rPr>
                        <a:t>Operating temperature</a:t>
                      </a: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CD2D8"/>
                    </a:solidFill>
                  </a:tcPr>
                </a:tc>
                <a:tc>
                  <a:txBody>
                    <a:bodyPr/>
                    <a:lstStyle/>
                    <a:p>
                      <a:pPr lvl="0" algn="l">
                        <a:buNone/>
                      </a:pPr>
                      <a:r>
                        <a:rPr lang="en-US" sz="1800" b="0" i="0" u="none" strike="noStrike" noProof="0">
                          <a:solidFill>
                            <a:schemeClr val="tx1"/>
                          </a:solidFill>
                          <a:effectLst/>
                          <a:latin typeface="Aptos"/>
                        </a:rPr>
                        <a:t>Between 0C and 45C</a:t>
                      </a:r>
                      <a:endParaRPr lang="en-US"/>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CD2D8"/>
                    </a:solidFill>
                  </a:tcPr>
                </a:tc>
                <a:extLst>
                  <a:ext uri="{0D108BD9-81ED-4DB2-BD59-A6C34878D82A}">
                    <a16:rowId xmlns:a16="http://schemas.microsoft.com/office/drawing/2014/main" val="2264518978"/>
                  </a:ext>
                </a:extLst>
              </a:tr>
              <a:tr h="350238">
                <a:tc>
                  <a:txBody>
                    <a:bodyPr/>
                    <a:lstStyle/>
                    <a:p>
                      <a:pPr algn="l" rtl="0" fontAlgn="base"/>
                      <a:endParaRPr lang="en-US" sz="1800" b="1" i="0">
                        <a:solidFill>
                          <a:srgbClr val="000000"/>
                        </a:solidFill>
                        <a:effectLst/>
                        <a:latin typeface="Aptos"/>
                      </a:endParaRP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7EAED"/>
                    </a:solidFill>
                  </a:tcPr>
                </a:tc>
                <a:tc>
                  <a:txBody>
                    <a:bodyPr/>
                    <a:lstStyle/>
                    <a:p>
                      <a:pPr lvl="0" algn="l">
                        <a:buNone/>
                      </a:pPr>
                      <a:r>
                        <a:rPr lang="en-US" sz="1800" b="0" i="0" u="none" strike="noStrike" noProof="0">
                          <a:solidFill>
                            <a:srgbClr val="000000"/>
                          </a:solidFill>
                          <a:effectLst/>
                        </a:rPr>
                        <a:t>Noise</a:t>
                      </a:r>
                      <a:endParaRPr lang="en-US"/>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7EAED"/>
                    </a:solidFill>
                  </a:tcPr>
                </a:tc>
                <a:tc>
                  <a:txBody>
                    <a:bodyPr/>
                    <a:lstStyle/>
                    <a:p>
                      <a:pPr lvl="0" algn="l">
                        <a:buNone/>
                      </a:pPr>
                      <a:r>
                        <a:rPr lang="en-US" sz="1800" b="0" i="0" u="none" strike="noStrike" noProof="0">
                          <a:solidFill>
                            <a:schemeClr val="tx1"/>
                          </a:solidFill>
                          <a:effectLst/>
                          <a:latin typeface="Aptos"/>
                        </a:rPr>
                        <a:t>EMI on Low and high frequences</a:t>
                      </a:r>
                      <a:endParaRPr lang="en-US"/>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7EAED"/>
                    </a:solidFill>
                  </a:tcPr>
                </a:tc>
                <a:extLst>
                  <a:ext uri="{0D108BD9-81ED-4DB2-BD59-A6C34878D82A}">
                    <a16:rowId xmlns:a16="http://schemas.microsoft.com/office/drawing/2014/main" val="3351340638"/>
                  </a:ext>
                </a:extLst>
              </a:tr>
              <a:tr h="350238">
                <a:tc>
                  <a:txBody>
                    <a:bodyPr/>
                    <a:lstStyle/>
                    <a:p>
                      <a:pPr algn="l" rtl="0" fontAlgn="auto"/>
                      <a:endParaRPr lang="en-US" sz="1800" b="0" i="0">
                        <a:solidFill>
                          <a:srgbClr val="808080"/>
                        </a:solidFill>
                        <a:effectLst/>
                        <a:latin typeface="Aptos" panose="020B0004020202020204" pitchFamily="34" charset="0"/>
                      </a:endParaRP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CD2D8"/>
                    </a:solidFill>
                  </a:tcPr>
                </a:tc>
                <a:tc>
                  <a:txBody>
                    <a:bodyPr/>
                    <a:lstStyle/>
                    <a:p>
                      <a:pPr lvl="0" algn="l">
                        <a:buNone/>
                      </a:pPr>
                      <a:r>
                        <a:rPr lang="en-US" sz="1800" b="0" i="0" u="none" strike="noStrike" noProof="0">
                          <a:solidFill>
                            <a:srgbClr val="000000"/>
                          </a:solidFill>
                          <a:effectLst/>
                        </a:rPr>
                        <a:t>Minimise impact on wildlife</a:t>
                      </a:r>
                      <a:endParaRPr lang="en-US"/>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CD2D8"/>
                    </a:solidFill>
                  </a:tcPr>
                </a:tc>
                <a:tc>
                  <a:txBody>
                    <a:bodyPr/>
                    <a:lstStyle/>
                    <a:p>
                      <a:pPr lvl="0" algn="l">
                        <a:buNone/>
                      </a:pPr>
                      <a:r>
                        <a:rPr lang="en-US" sz="1800" b="0" i="0" u="none" strike="noStrike" noProof="0">
                          <a:solidFill>
                            <a:schemeClr val="tx1"/>
                          </a:solidFill>
                          <a:effectLst/>
                          <a:latin typeface="Aptos"/>
                        </a:rPr>
                        <a:t>EMI shielding, Monitoring &amp; Research </a:t>
                      </a:r>
                      <a:endParaRPr lang="en-US"/>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CD2D8"/>
                    </a:solidFill>
                  </a:tcPr>
                </a:tc>
                <a:extLst>
                  <a:ext uri="{0D108BD9-81ED-4DB2-BD59-A6C34878D82A}">
                    <a16:rowId xmlns:a16="http://schemas.microsoft.com/office/drawing/2014/main" val="2009692756"/>
                  </a:ext>
                </a:extLst>
              </a:tr>
              <a:tr h="350238">
                <a:tc>
                  <a:txBody>
                    <a:bodyPr/>
                    <a:lstStyle/>
                    <a:p>
                      <a:pPr algn="l" rtl="0" fontAlgn="auto"/>
                      <a:endParaRPr lang="en-US" sz="1800" b="0" i="0">
                        <a:solidFill>
                          <a:srgbClr val="808080"/>
                        </a:solidFill>
                        <a:effectLst/>
                        <a:latin typeface="Aptos" panose="020B0004020202020204" pitchFamily="34" charset="0"/>
                      </a:endParaRP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7EAED"/>
                    </a:solidFill>
                  </a:tcPr>
                </a:tc>
                <a:tc>
                  <a:txBody>
                    <a:bodyPr/>
                    <a:lstStyle/>
                    <a:p>
                      <a:pPr algn="l" rtl="0" fontAlgn="base"/>
                      <a:r>
                        <a:rPr lang="en-US" sz="1800" b="0" i="0">
                          <a:solidFill>
                            <a:srgbClr val="000000"/>
                          </a:solidFill>
                          <a:effectLst/>
                          <a:latin typeface="Aptos"/>
                        </a:rPr>
                        <a:t>M</a:t>
                      </a:r>
                      <a:r>
                        <a:rPr lang="en-US" sz="1800" b="0" i="0" u="none" strike="noStrike" noProof="0">
                          <a:solidFill>
                            <a:srgbClr val="000000"/>
                          </a:solidFill>
                          <a:effectLst/>
                        </a:rPr>
                        <a:t>aterial sourcing</a:t>
                      </a:r>
                      <a:endParaRPr lang="en-US" sz="1800" b="0" i="0" u="none" strike="noStrike" noProof="0">
                        <a:solidFill>
                          <a:srgbClr val="808080"/>
                        </a:solidFill>
                        <a:effectLst/>
                      </a:endParaRP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7EAED"/>
                    </a:solidFill>
                  </a:tcPr>
                </a:tc>
                <a:tc>
                  <a:txBody>
                    <a:bodyPr/>
                    <a:lstStyle/>
                    <a:p>
                      <a:pPr lvl="0" algn="l">
                        <a:buNone/>
                      </a:pPr>
                      <a:r>
                        <a:rPr lang="en-US" sz="1800" b="0" i="0" u="none" strike="noStrike" noProof="0">
                          <a:solidFill>
                            <a:schemeClr val="tx1"/>
                          </a:solidFill>
                          <a:effectLst/>
                        </a:rPr>
                        <a:t>Local, recycled and recyclable</a:t>
                      </a:r>
                      <a:endParaRPr lang="en-US" err="1"/>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7EAED"/>
                    </a:solidFill>
                  </a:tcPr>
                </a:tc>
                <a:extLst>
                  <a:ext uri="{0D108BD9-81ED-4DB2-BD59-A6C34878D82A}">
                    <a16:rowId xmlns:a16="http://schemas.microsoft.com/office/drawing/2014/main" val="1336425613"/>
                  </a:ext>
                </a:extLst>
              </a:tr>
              <a:tr h="350238">
                <a:tc>
                  <a:txBody>
                    <a:bodyPr/>
                    <a:lstStyle/>
                    <a:p>
                      <a:pPr algn="l" rtl="0" fontAlgn="base"/>
                      <a:r>
                        <a:rPr lang="en-US" sz="1800" b="1" i="0">
                          <a:solidFill>
                            <a:srgbClr val="000000"/>
                          </a:solidFill>
                          <a:effectLst/>
                          <a:latin typeface="Aptos"/>
                        </a:rPr>
                        <a:t>Testing</a:t>
                      </a: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CD2D8"/>
                    </a:solidFill>
                  </a:tcPr>
                </a:tc>
                <a:tc>
                  <a:txBody>
                    <a:bodyPr/>
                    <a:lstStyle/>
                    <a:p>
                      <a:pPr algn="l" rtl="0" fontAlgn="base"/>
                      <a:r>
                        <a:rPr lang="en-US" sz="1800" b="0" i="0">
                          <a:solidFill>
                            <a:srgbClr val="000000"/>
                          </a:solidFill>
                          <a:effectLst/>
                          <a:latin typeface="Aptos"/>
                        </a:rPr>
                        <a:t>Functionality Testing</a:t>
                      </a:r>
                      <a:endParaRPr lang="en-US" b="0" i="0">
                        <a:solidFill>
                          <a:srgbClr val="000000"/>
                        </a:solidFill>
                        <a:effectLst/>
                        <a:latin typeface="Aptos"/>
                      </a:endParaRP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CD2D8"/>
                    </a:solidFill>
                  </a:tcPr>
                </a:tc>
                <a:tc>
                  <a:txBody>
                    <a:bodyPr/>
                    <a:lstStyle/>
                    <a:p>
                      <a:pPr lvl="0" algn="l">
                        <a:buNone/>
                      </a:pPr>
                      <a:r>
                        <a:rPr lang="en-US" sz="1800" b="0" i="0" u="none" strike="noStrike" noProof="0">
                          <a:solidFill>
                            <a:schemeClr val="tx1"/>
                          </a:solidFill>
                          <a:effectLst/>
                          <a:latin typeface="Aptos"/>
                        </a:rPr>
                        <a:t>Operation Control, Communication Quality, Fault Tolerance</a:t>
                      </a:r>
                      <a:endParaRPr lang="en-US"/>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CD2D8"/>
                    </a:solidFill>
                  </a:tcPr>
                </a:tc>
                <a:extLst>
                  <a:ext uri="{0D108BD9-81ED-4DB2-BD59-A6C34878D82A}">
                    <a16:rowId xmlns:a16="http://schemas.microsoft.com/office/drawing/2014/main" val="2926091635"/>
                  </a:ext>
                </a:extLst>
              </a:tr>
              <a:tr h="350237">
                <a:tc>
                  <a:txBody>
                    <a:bodyPr/>
                    <a:lstStyle/>
                    <a:p>
                      <a:pPr lvl="0" algn="l">
                        <a:buNone/>
                      </a:pPr>
                      <a:endParaRPr lang="en-US" sz="1800" b="1" i="0">
                        <a:solidFill>
                          <a:srgbClr val="000000"/>
                        </a:solidFill>
                        <a:effectLst/>
                        <a:latin typeface="Aptos"/>
                      </a:endParaRPr>
                    </a:p>
                  </a:txBody>
                  <a:tcPr marL="48006" marR="48006" marT="24003" marB="24003">
                    <a:lnL w="9524">
                      <a:solidFill>
                        <a:srgbClr val="FFFFFF"/>
                      </a:solidFill>
                    </a:lnL>
                    <a:lnR w="9524">
                      <a:solidFill>
                        <a:srgbClr val="FFFFFF"/>
                      </a:solidFill>
                    </a:lnR>
                    <a:lnT w="9525" cap="flat" cmpd="sng" algn="ctr">
                      <a:solidFill>
                        <a:srgbClr val="FFFFFF"/>
                      </a:solidFill>
                      <a:prstDash val="solid"/>
                      <a:round/>
                      <a:headEnd type="none" w="med" len="med"/>
                      <a:tailEnd type="none" w="med" len="med"/>
                    </a:lnT>
                    <a:lnB w="9524">
                      <a:solidFill>
                        <a:srgbClr val="FFFFFF"/>
                      </a:solidFill>
                    </a:lnB>
                    <a:solidFill>
                      <a:srgbClr val="CCD2D8"/>
                    </a:solidFill>
                  </a:tcPr>
                </a:tc>
                <a:tc>
                  <a:txBody>
                    <a:bodyPr/>
                    <a:lstStyle/>
                    <a:p>
                      <a:pPr lvl="0" algn="l">
                        <a:buNone/>
                      </a:pPr>
                      <a:r>
                        <a:rPr lang="en-US" sz="1800" b="0" i="0">
                          <a:solidFill>
                            <a:srgbClr val="000000"/>
                          </a:solidFill>
                          <a:effectLst/>
                          <a:latin typeface="Aptos"/>
                        </a:rPr>
                        <a:t>Performance Testing</a:t>
                      </a:r>
                      <a:endParaRPr lang="en-US" sz="1800" b="0" i="0" err="1">
                        <a:solidFill>
                          <a:srgbClr val="000000"/>
                        </a:solidFill>
                        <a:effectLst/>
                        <a:latin typeface="Aptos"/>
                      </a:endParaRPr>
                    </a:p>
                  </a:txBody>
                  <a:tcPr marL="48006" marR="48006" marT="24003" marB="24003">
                    <a:lnL w="9524">
                      <a:solidFill>
                        <a:srgbClr val="FFFFFF"/>
                      </a:solidFill>
                    </a:lnL>
                    <a:lnR w="9524">
                      <a:solidFill>
                        <a:srgbClr val="FFFFFF"/>
                      </a:solidFill>
                    </a:lnR>
                    <a:lnT w="9525" cap="flat" cmpd="sng" algn="ctr">
                      <a:solidFill>
                        <a:srgbClr val="FFFFFF"/>
                      </a:solidFill>
                      <a:prstDash val="solid"/>
                      <a:round/>
                      <a:headEnd type="none" w="med" len="med"/>
                      <a:tailEnd type="none" w="med" len="med"/>
                    </a:lnT>
                    <a:lnB w="9524">
                      <a:solidFill>
                        <a:srgbClr val="FFFFFF"/>
                      </a:solidFill>
                    </a:lnB>
                    <a:solidFill>
                      <a:srgbClr val="CCD2D8"/>
                    </a:solidFill>
                  </a:tcPr>
                </a:tc>
                <a:tc>
                  <a:txBody>
                    <a:bodyPr/>
                    <a:lstStyle/>
                    <a:p>
                      <a:pPr lvl="0" algn="l">
                        <a:buNone/>
                      </a:pPr>
                      <a:r>
                        <a:rPr lang="en-US" sz="1800" b="0" i="0" u="none" strike="noStrike" noProof="0">
                          <a:solidFill>
                            <a:schemeClr val="tx1"/>
                          </a:solidFill>
                          <a:effectLst/>
                          <a:latin typeface="Aptos"/>
                        </a:rPr>
                        <a:t>Response time, Disturbances, Efficiency</a:t>
                      </a:r>
                      <a:endParaRPr lang="en-US"/>
                    </a:p>
                  </a:txBody>
                  <a:tcPr marL="48006" marR="48006" marT="24003" marB="24003">
                    <a:lnL w="9524">
                      <a:solidFill>
                        <a:srgbClr val="FFFFFF"/>
                      </a:solidFill>
                    </a:lnL>
                    <a:lnR w="9524">
                      <a:solidFill>
                        <a:srgbClr val="FFFFFF"/>
                      </a:solidFill>
                    </a:lnR>
                    <a:lnT w="9525" cap="flat" cmpd="sng" algn="ctr">
                      <a:solidFill>
                        <a:srgbClr val="FFFFFF"/>
                      </a:solidFill>
                      <a:prstDash val="solid"/>
                      <a:round/>
                      <a:headEnd type="none" w="med" len="med"/>
                      <a:tailEnd type="none" w="med" len="med"/>
                    </a:lnT>
                    <a:lnB w="9524">
                      <a:solidFill>
                        <a:srgbClr val="FFFFFF"/>
                      </a:solidFill>
                    </a:lnB>
                    <a:solidFill>
                      <a:srgbClr val="CCD2D8"/>
                    </a:solidFill>
                  </a:tcPr>
                </a:tc>
                <a:extLst>
                  <a:ext uri="{0D108BD9-81ED-4DB2-BD59-A6C34878D82A}">
                    <a16:rowId xmlns:a16="http://schemas.microsoft.com/office/drawing/2014/main" val="4058703433"/>
                  </a:ext>
                </a:extLst>
              </a:tr>
              <a:tr h="350238">
                <a:tc>
                  <a:txBody>
                    <a:bodyPr/>
                    <a:lstStyle/>
                    <a:p>
                      <a:pPr algn="l" rtl="0" fontAlgn="auto"/>
                      <a:endParaRPr lang="en-US" sz="1800" b="1" i="0">
                        <a:solidFill>
                          <a:srgbClr val="808080"/>
                        </a:solidFill>
                        <a:effectLst/>
                        <a:latin typeface="Aptos" panose="020B0004020202020204" pitchFamily="34" charset="0"/>
                      </a:endParaRP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4"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7EAED"/>
                    </a:solidFill>
                  </a:tcPr>
                </a:tc>
                <a:tc>
                  <a:txBody>
                    <a:bodyPr/>
                    <a:lstStyle/>
                    <a:p>
                      <a:pPr algn="l" rtl="0" fontAlgn="base"/>
                      <a:r>
                        <a:rPr lang="en-US" sz="1800" b="0" i="0">
                          <a:solidFill>
                            <a:srgbClr val="000000"/>
                          </a:solidFill>
                          <a:effectLst/>
                          <a:latin typeface="Aptos"/>
                        </a:rPr>
                        <a:t>Safety Testing</a:t>
                      </a: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4"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7EAED"/>
                    </a:solidFill>
                  </a:tcPr>
                </a:tc>
                <a:tc>
                  <a:txBody>
                    <a:bodyPr/>
                    <a:lstStyle/>
                    <a:p>
                      <a:pPr lvl="0" algn="l">
                        <a:buNone/>
                      </a:pPr>
                      <a:r>
                        <a:rPr lang="en-US" sz="1800" b="0" i="0" u="none" strike="noStrike" noProof="0">
                          <a:solidFill>
                            <a:schemeClr val="tx1"/>
                          </a:solidFill>
                          <a:effectLst/>
                          <a:latin typeface="Aptos"/>
                        </a:rPr>
                        <a:t>Safe Shutdown of each module, Cybersecurity</a:t>
                      </a:r>
                      <a:endParaRPr lang="en-US"/>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4"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7EAED"/>
                    </a:solidFill>
                  </a:tcPr>
                </a:tc>
                <a:extLst>
                  <a:ext uri="{0D108BD9-81ED-4DB2-BD59-A6C34878D82A}">
                    <a16:rowId xmlns:a16="http://schemas.microsoft.com/office/drawing/2014/main" val="1572586109"/>
                  </a:ext>
                </a:extLst>
              </a:tr>
              <a:tr h="399142">
                <a:tc>
                  <a:txBody>
                    <a:bodyPr/>
                    <a:lstStyle/>
                    <a:p>
                      <a:pPr algn="l" rtl="0" fontAlgn="base"/>
                      <a:r>
                        <a:rPr lang="en-US" sz="1800" b="1" i="0">
                          <a:solidFill>
                            <a:srgbClr val="000000"/>
                          </a:solidFill>
                          <a:effectLst/>
                          <a:latin typeface="Aptos"/>
                        </a:rPr>
                        <a:t>Maintenance</a:t>
                      </a: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CD2D8"/>
                    </a:solidFill>
                  </a:tcPr>
                </a:tc>
                <a:tc>
                  <a:txBody>
                    <a:bodyPr/>
                    <a:lstStyle/>
                    <a:p>
                      <a:pPr algn="l" rtl="0" fontAlgn="base"/>
                      <a:r>
                        <a:rPr lang="en-US" sz="1800" b="0" i="0" u="none" strike="noStrike">
                          <a:solidFill>
                            <a:srgbClr val="000000"/>
                          </a:solidFill>
                          <a:effectLst/>
                          <a:latin typeface="Aptos"/>
                        </a:rPr>
                        <a:t>Transportation </a:t>
                      </a:r>
                      <a:endParaRPr lang="en-US" b="0" i="0">
                        <a:solidFill>
                          <a:srgbClr val="000000"/>
                        </a:solidFill>
                        <a:effectLst/>
                        <a:latin typeface="Aptos"/>
                      </a:endParaRP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CD2D8"/>
                    </a:solidFill>
                  </a:tcPr>
                </a:tc>
                <a:tc>
                  <a:txBody>
                    <a:bodyPr/>
                    <a:lstStyle/>
                    <a:p>
                      <a:pPr lvl="0" algn="l">
                        <a:buNone/>
                      </a:pPr>
                      <a:r>
                        <a:rPr lang="en-US" sz="1800" b="0" i="0" u="none" strike="noStrike" noProof="0">
                          <a:solidFill>
                            <a:schemeClr val="tx1"/>
                          </a:solidFill>
                          <a:effectLst/>
                          <a:latin typeface="Aptos"/>
                        </a:rPr>
                        <a:t>Logistics for transportation of staff and parts, Legislations/Regulatory requirements</a:t>
                      </a:r>
                      <a:endParaRPr lang="en-US"/>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CD2D8"/>
                    </a:solidFill>
                  </a:tcPr>
                </a:tc>
                <a:extLst>
                  <a:ext uri="{0D108BD9-81ED-4DB2-BD59-A6C34878D82A}">
                    <a16:rowId xmlns:a16="http://schemas.microsoft.com/office/drawing/2014/main" val="1914766610"/>
                  </a:ext>
                </a:extLst>
              </a:tr>
              <a:tr h="350238">
                <a:tc>
                  <a:txBody>
                    <a:bodyPr/>
                    <a:lstStyle/>
                    <a:p>
                      <a:pPr algn="l" rtl="0" fontAlgn="auto"/>
                      <a:endParaRPr lang="en-US" sz="1800" b="0" i="0">
                        <a:solidFill>
                          <a:srgbClr val="808080"/>
                        </a:solidFill>
                        <a:effectLst/>
                        <a:latin typeface="Aptos" panose="020B0004020202020204" pitchFamily="34" charset="0"/>
                      </a:endParaRP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7EAED"/>
                    </a:solidFill>
                  </a:tcPr>
                </a:tc>
                <a:tc>
                  <a:txBody>
                    <a:bodyPr/>
                    <a:lstStyle/>
                    <a:p>
                      <a:pPr algn="l" rtl="0" fontAlgn="base"/>
                      <a:r>
                        <a:rPr lang="en-US" sz="1800" b="0" i="0" u="none" strike="noStrike">
                          <a:solidFill>
                            <a:srgbClr val="000000"/>
                          </a:solidFill>
                          <a:effectLst/>
                          <a:latin typeface="Aptos"/>
                        </a:rPr>
                        <a:t>Training</a:t>
                      </a:r>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7EAED"/>
                    </a:solidFill>
                  </a:tcPr>
                </a:tc>
                <a:tc>
                  <a:txBody>
                    <a:bodyPr/>
                    <a:lstStyle/>
                    <a:p>
                      <a:pPr lvl="0" algn="l">
                        <a:buNone/>
                      </a:pPr>
                      <a:r>
                        <a:rPr lang="en-US" sz="1800" b="0" i="0" u="none" strike="noStrike" noProof="0">
                          <a:solidFill>
                            <a:schemeClr val="tx1"/>
                          </a:solidFill>
                          <a:effectLst/>
                          <a:latin typeface="Aptos"/>
                        </a:rPr>
                        <a:t>Operator Training, Emergency Response, Documentation Access</a:t>
                      </a:r>
                      <a:endParaRPr lang="en-US"/>
                    </a:p>
                  </a:txBody>
                  <a:tcPr marL="48006" marR="48006" marT="24003" marB="24003">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7EAED"/>
                    </a:solidFill>
                  </a:tcPr>
                </a:tc>
                <a:extLst>
                  <a:ext uri="{0D108BD9-81ED-4DB2-BD59-A6C34878D82A}">
                    <a16:rowId xmlns:a16="http://schemas.microsoft.com/office/drawing/2014/main" val="4148895634"/>
                  </a:ext>
                </a:extLst>
              </a:tr>
            </a:tbl>
          </a:graphicData>
        </a:graphic>
      </p:graphicFrame>
    </p:spTree>
    <p:extLst>
      <p:ext uri="{BB962C8B-B14F-4D97-AF65-F5344CB8AC3E}">
        <p14:creationId xmlns:p14="http://schemas.microsoft.com/office/powerpoint/2010/main" val="230588323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769DF8C-B85B-0E88-92D6-1014A2771762}"/>
              </a:ext>
            </a:extLst>
          </p:cNvPr>
          <p:cNvSpPr/>
          <p:nvPr/>
        </p:nvSpPr>
        <p:spPr>
          <a:xfrm>
            <a:off x="0" y="320283"/>
            <a:ext cx="5449824" cy="472822"/>
          </a:xfrm>
          <a:prstGeom prst="rect">
            <a:avLst/>
          </a:prstGeom>
          <a:solidFill>
            <a:srgbClr val="B6D5F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2" name="Title 1">
            <a:extLst>
              <a:ext uri="{FF2B5EF4-FFF2-40B4-BE49-F238E27FC236}">
                <a16:creationId xmlns:a16="http://schemas.microsoft.com/office/drawing/2014/main" id="{1B31099C-D30E-9E07-AC47-BDDA675B57F2}"/>
              </a:ext>
            </a:extLst>
          </p:cNvPr>
          <p:cNvSpPr>
            <a:spLocks noGrp="1"/>
          </p:cNvSpPr>
          <p:nvPr>
            <p:ph type="title"/>
          </p:nvPr>
        </p:nvSpPr>
        <p:spPr>
          <a:xfrm>
            <a:off x="223228" y="107804"/>
            <a:ext cx="4486995" cy="678423"/>
          </a:xfrm>
        </p:spPr>
        <p:txBody>
          <a:bodyPr>
            <a:normAutofit/>
          </a:bodyPr>
          <a:lstStyle/>
          <a:p>
            <a:r>
              <a:rPr lang="en-US" sz="4000" b="1">
                <a:latin typeface="Arial"/>
                <a:ea typeface="+mj-lt"/>
                <a:cs typeface="+mj-lt"/>
              </a:rPr>
              <a:t>PUGH MATRIX</a:t>
            </a:r>
            <a:endParaRPr lang="en-US" sz="4000" b="1">
              <a:latin typeface="Arial"/>
            </a:endParaRPr>
          </a:p>
        </p:txBody>
      </p:sp>
      <p:pic>
        <p:nvPicPr>
          <p:cNvPr id="5" name="Content Placeholder 3" descr="A white table with black text&#10;&#10;Description automatically generated">
            <a:extLst>
              <a:ext uri="{FF2B5EF4-FFF2-40B4-BE49-F238E27FC236}">
                <a16:creationId xmlns:a16="http://schemas.microsoft.com/office/drawing/2014/main" id="{16C7F3D7-CB81-0E58-C954-1F16E4EE2A3A}"/>
              </a:ext>
            </a:extLst>
          </p:cNvPr>
          <p:cNvPicPr>
            <a:picLocks noChangeAspect="1"/>
          </p:cNvPicPr>
          <p:nvPr/>
        </p:nvPicPr>
        <p:blipFill>
          <a:blip r:embed="rId2"/>
          <a:stretch>
            <a:fillRect/>
          </a:stretch>
        </p:blipFill>
        <p:spPr>
          <a:xfrm>
            <a:off x="515398" y="1120487"/>
            <a:ext cx="6816866" cy="2669052"/>
          </a:xfrm>
          <a:prstGeom prst="rect">
            <a:avLst/>
          </a:prstGeom>
        </p:spPr>
      </p:pic>
      <p:pic>
        <p:nvPicPr>
          <p:cNvPr id="7" name="Picture 6" descr="A table with text on it&#10;&#10;Description automatically generated">
            <a:extLst>
              <a:ext uri="{FF2B5EF4-FFF2-40B4-BE49-F238E27FC236}">
                <a16:creationId xmlns:a16="http://schemas.microsoft.com/office/drawing/2014/main" id="{0369B783-9CC0-D71F-BFD8-1B99642DA2B3}"/>
              </a:ext>
            </a:extLst>
          </p:cNvPr>
          <p:cNvPicPr>
            <a:picLocks noChangeAspect="1"/>
          </p:cNvPicPr>
          <p:nvPr/>
        </p:nvPicPr>
        <p:blipFill>
          <a:blip r:embed="rId3"/>
          <a:stretch>
            <a:fillRect/>
          </a:stretch>
        </p:blipFill>
        <p:spPr>
          <a:xfrm>
            <a:off x="544812" y="3858612"/>
            <a:ext cx="6758566" cy="2891584"/>
          </a:xfrm>
          <a:prstGeom prst="rect">
            <a:avLst/>
          </a:prstGeom>
        </p:spPr>
      </p:pic>
      <p:sp>
        <p:nvSpPr>
          <p:cNvPr id="9" name="Title 1">
            <a:extLst>
              <a:ext uri="{FF2B5EF4-FFF2-40B4-BE49-F238E27FC236}">
                <a16:creationId xmlns:a16="http://schemas.microsoft.com/office/drawing/2014/main" id="{EF770406-918A-A95F-1BA3-02CD258115AD}"/>
              </a:ext>
            </a:extLst>
          </p:cNvPr>
          <p:cNvSpPr txBox="1">
            <a:spLocks/>
          </p:cNvSpPr>
          <p:nvPr/>
        </p:nvSpPr>
        <p:spPr>
          <a:xfrm>
            <a:off x="8095555" y="2491536"/>
            <a:ext cx="2639254" cy="93452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649224">
              <a:spcAft>
                <a:spcPts val="600"/>
              </a:spcAft>
            </a:pPr>
            <a:r>
              <a:rPr lang="en-US" sz="2250" b="1" kern="1200">
                <a:latin typeface="Arial"/>
                <a:ea typeface="+mj-lt"/>
                <a:cs typeface="+mj-lt"/>
              </a:rPr>
              <a:t>Wired Control System Approach</a:t>
            </a:r>
            <a:endParaRPr lang="en-US" sz="2250" b="1">
              <a:latin typeface="Arial"/>
              <a:cs typeface="Arial"/>
            </a:endParaRPr>
          </a:p>
        </p:txBody>
      </p:sp>
      <p:sp>
        <p:nvSpPr>
          <p:cNvPr id="10" name="Title 1">
            <a:extLst>
              <a:ext uri="{FF2B5EF4-FFF2-40B4-BE49-F238E27FC236}">
                <a16:creationId xmlns:a16="http://schemas.microsoft.com/office/drawing/2014/main" id="{FAD90638-1D95-E1D4-EBC8-B9DC5E5DCC09}"/>
              </a:ext>
            </a:extLst>
          </p:cNvPr>
          <p:cNvSpPr txBox="1">
            <a:spLocks/>
          </p:cNvSpPr>
          <p:nvPr/>
        </p:nvSpPr>
        <p:spPr>
          <a:xfrm>
            <a:off x="8102178" y="4074764"/>
            <a:ext cx="2639254" cy="934520"/>
          </a:xfrm>
          <a:prstGeom prst="rect">
            <a:avLst/>
          </a:prstGeom>
        </p:spPr>
        <p:txBody>
          <a:bodyPr vert="horz" lIns="91440" tIns="45720" rIns="91440" bIns="45720" rtlCol="0" anchor="b">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649224">
              <a:spcAft>
                <a:spcPts val="600"/>
              </a:spcAft>
            </a:pPr>
            <a:r>
              <a:rPr lang="en-US" sz="2250" b="1" kern="1200">
                <a:latin typeface="Arial"/>
                <a:ea typeface="+mj-lt"/>
                <a:cs typeface="+mj-lt"/>
              </a:rPr>
              <a:t>Wireless Predictive Type </a:t>
            </a:r>
            <a:r>
              <a:rPr lang="en-US" sz="2250" b="1">
                <a:latin typeface="Arial"/>
                <a:ea typeface="+mj-lt"/>
                <a:cs typeface="+mj-lt"/>
              </a:rPr>
              <a:t>Controller</a:t>
            </a:r>
            <a:endParaRPr lang="en-US" sz="2250" b="1" err="1">
              <a:latin typeface="Arial"/>
              <a:cs typeface="Arial"/>
            </a:endParaRPr>
          </a:p>
        </p:txBody>
      </p:sp>
      <p:sp>
        <p:nvSpPr>
          <p:cNvPr id="6" name="Arrow: Curved Left 5">
            <a:extLst>
              <a:ext uri="{FF2B5EF4-FFF2-40B4-BE49-F238E27FC236}">
                <a16:creationId xmlns:a16="http://schemas.microsoft.com/office/drawing/2014/main" id="{58466C13-1DEF-A513-DBEC-1F24CC462EB6}"/>
              </a:ext>
            </a:extLst>
          </p:cNvPr>
          <p:cNvSpPr/>
          <p:nvPr/>
        </p:nvSpPr>
        <p:spPr>
          <a:xfrm flipV="1">
            <a:off x="8873285" y="1369277"/>
            <a:ext cx="1186296" cy="1047751"/>
          </a:xfrm>
          <a:prstGeom prst="curved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Arrow: Curved Left 7">
            <a:extLst>
              <a:ext uri="{FF2B5EF4-FFF2-40B4-BE49-F238E27FC236}">
                <a16:creationId xmlns:a16="http://schemas.microsoft.com/office/drawing/2014/main" id="{A7112FCA-2A7E-3407-3CB8-63AFD20A147D}"/>
              </a:ext>
            </a:extLst>
          </p:cNvPr>
          <p:cNvSpPr/>
          <p:nvPr/>
        </p:nvSpPr>
        <p:spPr>
          <a:xfrm>
            <a:off x="8874047" y="5306119"/>
            <a:ext cx="1229589" cy="1142999"/>
          </a:xfrm>
          <a:prstGeom prst="curved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6996366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41C07DB-02F6-5E4C-DE97-1129EA04BF33}"/>
              </a:ext>
            </a:extLst>
          </p:cNvPr>
          <p:cNvSpPr/>
          <p:nvPr/>
        </p:nvSpPr>
        <p:spPr>
          <a:xfrm>
            <a:off x="-36722" y="448813"/>
            <a:ext cx="5312810" cy="540954"/>
          </a:xfrm>
          <a:prstGeom prst="rect">
            <a:avLst/>
          </a:prstGeom>
          <a:solidFill>
            <a:srgbClr val="B6D5F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2" name="Title 1">
            <a:extLst>
              <a:ext uri="{FF2B5EF4-FFF2-40B4-BE49-F238E27FC236}">
                <a16:creationId xmlns:a16="http://schemas.microsoft.com/office/drawing/2014/main" id="{0C264D6E-D32B-092E-F155-C4B072BD4871}"/>
              </a:ext>
            </a:extLst>
          </p:cNvPr>
          <p:cNvSpPr>
            <a:spLocks noGrp="1"/>
          </p:cNvSpPr>
          <p:nvPr>
            <p:ph type="title"/>
          </p:nvPr>
        </p:nvSpPr>
        <p:spPr>
          <a:xfrm>
            <a:off x="0" y="217874"/>
            <a:ext cx="4957465" cy="658887"/>
          </a:xfrm>
        </p:spPr>
        <p:txBody>
          <a:bodyPr>
            <a:normAutofit fontScale="90000"/>
          </a:bodyPr>
          <a:lstStyle/>
          <a:p>
            <a:r>
              <a:rPr lang="en-US" b="1">
                <a:latin typeface="Aptos"/>
              </a:rPr>
              <a:t>POWER OR-ING</a:t>
            </a:r>
          </a:p>
        </p:txBody>
      </p:sp>
      <p:graphicFrame>
        <p:nvGraphicFramePr>
          <p:cNvPr id="9" name="Content Placeholder 2">
            <a:extLst>
              <a:ext uri="{FF2B5EF4-FFF2-40B4-BE49-F238E27FC236}">
                <a16:creationId xmlns:a16="http://schemas.microsoft.com/office/drawing/2014/main" id="{67F5B72C-05E3-4EFD-DE53-0AFAAE9BF109}"/>
              </a:ext>
            </a:extLst>
          </p:cNvPr>
          <p:cNvGraphicFramePr>
            <a:graphicFrameLocks noGrp="1"/>
          </p:cNvGraphicFramePr>
          <p:nvPr>
            <p:ph idx="1"/>
          </p:nvPr>
        </p:nvGraphicFramePr>
        <p:xfrm>
          <a:off x="838200" y="1825625"/>
          <a:ext cx="5943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6" name="TextBox 85">
            <a:extLst>
              <a:ext uri="{FF2B5EF4-FFF2-40B4-BE49-F238E27FC236}">
                <a16:creationId xmlns:a16="http://schemas.microsoft.com/office/drawing/2014/main" id="{5E9A2AE1-0C16-8EDC-7636-E0550F6F8543}"/>
              </a:ext>
            </a:extLst>
          </p:cNvPr>
          <p:cNvSpPr txBox="1"/>
          <p:nvPr/>
        </p:nvSpPr>
        <p:spPr>
          <a:xfrm>
            <a:off x="6888215" y="6614440"/>
            <a:ext cx="5301942"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000">
                <a:ea typeface="+mn-lt"/>
                <a:cs typeface="+mn-lt"/>
              </a:rPr>
              <a:t>https://www.cui.com/blog/power-supplies-in-series-or-parallel-for-increased-power</a:t>
            </a:r>
            <a:endParaRPr lang="en-US" sz="1000"/>
          </a:p>
        </p:txBody>
      </p:sp>
      <p:pic>
        <p:nvPicPr>
          <p:cNvPr id="88" name="Picture 87" descr="A diagram of power supply&#10;&#10;Description automatically generated">
            <a:extLst>
              <a:ext uri="{FF2B5EF4-FFF2-40B4-BE49-F238E27FC236}">
                <a16:creationId xmlns:a16="http://schemas.microsoft.com/office/drawing/2014/main" id="{40222939-F2CB-C5CF-C6AA-9947D51A36EB}"/>
              </a:ext>
            </a:extLst>
          </p:cNvPr>
          <p:cNvPicPr>
            <a:picLocks noChangeAspect="1"/>
          </p:cNvPicPr>
          <p:nvPr/>
        </p:nvPicPr>
        <p:blipFill>
          <a:blip r:embed="rId7"/>
          <a:stretch>
            <a:fillRect/>
          </a:stretch>
        </p:blipFill>
        <p:spPr>
          <a:xfrm>
            <a:off x="7043073" y="2086214"/>
            <a:ext cx="4896426" cy="3664528"/>
          </a:xfrm>
          <a:prstGeom prst="rect">
            <a:avLst/>
          </a:prstGeom>
        </p:spPr>
      </p:pic>
    </p:spTree>
    <p:extLst>
      <p:ext uri="{BB962C8B-B14F-4D97-AF65-F5344CB8AC3E}">
        <p14:creationId xmlns:p14="http://schemas.microsoft.com/office/powerpoint/2010/main" val="38966040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CDCBC99-C861-45EC-1799-8B2AE1B4164A}"/>
              </a:ext>
            </a:extLst>
          </p:cNvPr>
          <p:cNvSpPr/>
          <p:nvPr/>
        </p:nvSpPr>
        <p:spPr>
          <a:xfrm>
            <a:off x="-1" y="366187"/>
            <a:ext cx="12192001" cy="468234"/>
          </a:xfrm>
          <a:prstGeom prst="rect">
            <a:avLst/>
          </a:prstGeom>
          <a:solidFill>
            <a:srgbClr val="B6D5F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2" name="Title 1">
            <a:extLst>
              <a:ext uri="{FF2B5EF4-FFF2-40B4-BE49-F238E27FC236}">
                <a16:creationId xmlns:a16="http://schemas.microsoft.com/office/drawing/2014/main" id="{E67EBE8E-9123-A9C8-CD9B-BACDFA19338C}"/>
              </a:ext>
            </a:extLst>
          </p:cNvPr>
          <p:cNvSpPr>
            <a:spLocks noGrp="1"/>
          </p:cNvSpPr>
          <p:nvPr>
            <p:ph type="title"/>
          </p:nvPr>
        </p:nvSpPr>
        <p:spPr>
          <a:xfrm>
            <a:off x="0" y="62096"/>
            <a:ext cx="12947906" cy="787466"/>
          </a:xfrm>
        </p:spPr>
        <p:txBody>
          <a:bodyPr anchor="ctr">
            <a:normAutofit/>
          </a:bodyPr>
          <a:lstStyle/>
          <a:p>
            <a:r>
              <a:rPr lang="en-GB" sz="3000" b="1">
                <a:latin typeface="Aptos"/>
                <a:ea typeface="+mj-lt"/>
                <a:cs typeface="+mj-lt"/>
              </a:rPr>
              <a:t>MPPT CONTROL SOLAR | WIND TURBINE | WAVE ENERGY CONVERTER</a:t>
            </a:r>
            <a:endParaRPr lang="en-US" sz="3000" b="1">
              <a:latin typeface="Aptos"/>
            </a:endParaRPr>
          </a:p>
        </p:txBody>
      </p:sp>
      <p:sp>
        <p:nvSpPr>
          <p:cNvPr id="3" name="Content Placeholder 2">
            <a:extLst>
              <a:ext uri="{FF2B5EF4-FFF2-40B4-BE49-F238E27FC236}">
                <a16:creationId xmlns:a16="http://schemas.microsoft.com/office/drawing/2014/main" id="{62AD9B06-4D6C-9837-6EED-813039C72783}"/>
              </a:ext>
            </a:extLst>
          </p:cNvPr>
          <p:cNvSpPr>
            <a:spLocks/>
          </p:cNvSpPr>
          <p:nvPr/>
        </p:nvSpPr>
        <p:spPr>
          <a:xfrm>
            <a:off x="5204131" y="2175966"/>
            <a:ext cx="5064446" cy="2801934"/>
          </a:xfrm>
          <a:prstGeom prst="rect">
            <a:avLst/>
          </a:prstGeom>
        </p:spPr>
        <p:txBody>
          <a:bodyPr vert="horz" lIns="91440" tIns="45720" rIns="91440" bIns="45720" rtlCol="0" anchor="ctr">
            <a:noAutofit/>
          </a:bodyPr>
          <a:lstStyle/>
          <a:p>
            <a:pPr marL="285750" indent="-285750" defTabSz="699516">
              <a:spcAft>
                <a:spcPts val="540"/>
              </a:spcAft>
              <a:buFont typeface="Wingdings"/>
              <a:buChar char="Ø"/>
            </a:pPr>
            <a:r>
              <a:rPr lang="en-US" kern="1200">
                <a:latin typeface="Aptos"/>
                <a:ea typeface="+mn-lt"/>
                <a:cs typeface="Arial"/>
              </a:rPr>
              <a:t>MPPT has a higher efficiency and output than standard inverters and PWMs</a:t>
            </a:r>
          </a:p>
          <a:p>
            <a:pPr marL="285750" indent="-285750" defTabSz="699516">
              <a:spcAft>
                <a:spcPts val="540"/>
              </a:spcAft>
              <a:buFont typeface="Wingdings"/>
              <a:buChar char="Ø"/>
            </a:pPr>
            <a:r>
              <a:rPr lang="en-US" kern="1200">
                <a:latin typeface="Aptos"/>
                <a:ea typeface="+mn-lt"/>
                <a:cs typeface="Arial"/>
              </a:rPr>
              <a:t>Only real downside is cost compared to PWMs but is justified when used in larger scales</a:t>
            </a:r>
            <a:endParaRPr lang="en-US" kern="1200">
              <a:latin typeface="Aptos"/>
            </a:endParaRPr>
          </a:p>
          <a:p>
            <a:pPr marL="285750" indent="-285750" defTabSz="699516">
              <a:spcAft>
                <a:spcPts val="540"/>
              </a:spcAft>
              <a:buFont typeface="Wingdings"/>
              <a:buChar char="Ø"/>
            </a:pPr>
            <a:r>
              <a:rPr lang="en-US" kern="1200">
                <a:latin typeface="Aptos"/>
                <a:ea typeface="+mn-lt"/>
                <a:cs typeface="+mn-lt"/>
              </a:rPr>
              <a:t>Perturb &amp; Observe (P&amp;O) Algorithm controls RES to extract maximum available power from PV, WT and WEC module in certain conditions</a:t>
            </a:r>
            <a:endParaRPr lang="en-GB" kern="1200">
              <a:latin typeface="Aptos"/>
              <a:cs typeface="Calibri"/>
            </a:endParaRPr>
          </a:p>
          <a:p>
            <a:pPr marL="285750" indent="-285750" defTabSz="699516">
              <a:spcAft>
                <a:spcPts val="540"/>
              </a:spcAft>
              <a:buFont typeface="Wingdings"/>
              <a:buChar char="Ø"/>
            </a:pPr>
            <a:r>
              <a:rPr lang="en-GB" kern="1200">
                <a:latin typeface="Aptos"/>
                <a:cs typeface="Calibri"/>
              </a:rPr>
              <a:t>P&amp;O Method oscillates optimal output voltage after the maximum power point is reached</a:t>
            </a:r>
          </a:p>
          <a:p>
            <a:pPr marL="257175" indent="-257175" defTabSz="699516">
              <a:spcAft>
                <a:spcPts val="540"/>
              </a:spcAft>
              <a:buFont typeface="Wingdings"/>
              <a:buChar char="Ø"/>
            </a:pPr>
            <a:endParaRPr lang="en-GB" sz="1454" kern="1200">
              <a:solidFill>
                <a:schemeClr val="tx1"/>
              </a:solidFill>
              <a:latin typeface="Aptos" panose="02110004020202020204"/>
              <a:cs typeface="Calibri"/>
            </a:endParaRPr>
          </a:p>
          <a:p>
            <a:pPr marL="257175" indent="-257175" defTabSz="699516">
              <a:spcAft>
                <a:spcPts val="540"/>
              </a:spcAft>
              <a:buFont typeface="Wingdings"/>
              <a:buChar char="Ø"/>
            </a:pPr>
            <a:endParaRPr lang="en-GB" sz="1454" kern="1200">
              <a:solidFill>
                <a:schemeClr val="tx1"/>
              </a:solidFill>
              <a:latin typeface="+mn-lt"/>
              <a:cs typeface="Calibri"/>
            </a:endParaRPr>
          </a:p>
          <a:p>
            <a:pPr marL="342900" indent="-342900">
              <a:spcAft>
                <a:spcPts val="600"/>
              </a:spcAft>
              <a:buFont typeface="Wingdings"/>
              <a:buChar char="Ø"/>
            </a:pPr>
            <a:endParaRPr lang="en-GB" sz="1900">
              <a:cs typeface="Calibri"/>
            </a:endParaRPr>
          </a:p>
        </p:txBody>
      </p:sp>
      <p:pic>
        <p:nvPicPr>
          <p:cNvPr id="7" name="Picture 6" descr="A diagram of a flowchart&#10;&#10;Description automatically generated">
            <a:extLst>
              <a:ext uri="{FF2B5EF4-FFF2-40B4-BE49-F238E27FC236}">
                <a16:creationId xmlns:a16="http://schemas.microsoft.com/office/drawing/2014/main" id="{D158BEE6-263E-0B18-70AE-E74B6CFFCEA7}"/>
              </a:ext>
            </a:extLst>
          </p:cNvPr>
          <p:cNvPicPr>
            <a:picLocks noChangeAspect="1"/>
          </p:cNvPicPr>
          <p:nvPr/>
        </p:nvPicPr>
        <p:blipFill>
          <a:blip r:embed="rId2"/>
          <a:stretch>
            <a:fillRect/>
          </a:stretch>
        </p:blipFill>
        <p:spPr>
          <a:xfrm>
            <a:off x="279072" y="1126601"/>
            <a:ext cx="4832748" cy="4330228"/>
          </a:xfrm>
          <a:prstGeom prst="rect">
            <a:avLst/>
          </a:prstGeom>
        </p:spPr>
      </p:pic>
      <p:sp>
        <p:nvSpPr>
          <p:cNvPr id="5" name="TextBox 7">
            <a:extLst>
              <a:ext uri="{FF2B5EF4-FFF2-40B4-BE49-F238E27FC236}">
                <a16:creationId xmlns:a16="http://schemas.microsoft.com/office/drawing/2014/main" id="{5249B610-1A0B-731D-2CD2-FEBEC53D851C}"/>
              </a:ext>
            </a:extLst>
          </p:cNvPr>
          <p:cNvSpPr txBox="1"/>
          <p:nvPr/>
        </p:nvSpPr>
        <p:spPr>
          <a:xfrm>
            <a:off x="150082" y="5540434"/>
            <a:ext cx="2865626" cy="24622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99516">
              <a:spcAft>
                <a:spcPts val="540"/>
              </a:spcAft>
            </a:pPr>
            <a:r>
              <a:rPr lang="en-US" sz="1000" kern="1200">
                <a:latin typeface="+mn-lt"/>
                <a:ea typeface="+mn-ea"/>
                <a:cs typeface="+mn-cs"/>
              </a:rPr>
              <a:t>MPPT P&amp;O Algorithm Logic Flowchart, MATLAB</a:t>
            </a:r>
            <a:endParaRPr lang="en-US" sz="1000"/>
          </a:p>
        </p:txBody>
      </p:sp>
      <p:pic>
        <p:nvPicPr>
          <p:cNvPr id="10" name="Picture 9" descr="A yellow sign with a light and a power button&#10;&#10;Description automatically generated">
            <a:extLst>
              <a:ext uri="{FF2B5EF4-FFF2-40B4-BE49-F238E27FC236}">
                <a16:creationId xmlns:a16="http://schemas.microsoft.com/office/drawing/2014/main" id="{411A1F65-7561-D122-F9DC-9F13095ED4DF}"/>
              </a:ext>
            </a:extLst>
          </p:cNvPr>
          <p:cNvPicPr>
            <a:picLocks noChangeAspect="1"/>
          </p:cNvPicPr>
          <p:nvPr/>
        </p:nvPicPr>
        <p:blipFill>
          <a:blip r:embed="rId3"/>
          <a:stretch>
            <a:fillRect/>
          </a:stretch>
        </p:blipFill>
        <p:spPr>
          <a:xfrm>
            <a:off x="4473034" y="5631241"/>
            <a:ext cx="1286740" cy="1239524"/>
          </a:xfrm>
          <a:prstGeom prst="rect">
            <a:avLst/>
          </a:prstGeom>
        </p:spPr>
      </p:pic>
      <p:pic>
        <p:nvPicPr>
          <p:cNvPr id="12" name="Picture 11" descr="A red sign with white text and a graph&#10;&#10;Description automatically generated">
            <a:extLst>
              <a:ext uri="{FF2B5EF4-FFF2-40B4-BE49-F238E27FC236}">
                <a16:creationId xmlns:a16="http://schemas.microsoft.com/office/drawing/2014/main" id="{68B371B1-EED7-8794-1E6A-CE0C82D1306B}"/>
              </a:ext>
            </a:extLst>
          </p:cNvPr>
          <p:cNvPicPr>
            <a:picLocks noChangeAspect="1"/>
          </p:cNvPicPr>
          <p:nvPr/>
        </p:nvPicPr>
        <p:blipFill>
          <a:blip r:embed="rId4"/>
          <a:stretch>
            <a:fillRect/>
          </a:stretch>
        </p:blipFill>
        <p:spPr>
          <a:xfrm>
            <a:off x="5951462" y="5619336"/>
            <a:ext cx="1333431" cy="1239144"/>
          </a:xfrm>
          <a:prstGeom prst="rect">
            <a:avLst/>
          </a:prstGeom>
        </p:spPr>
      </p:pic>
      <p:pic>
        <p:nvPicPr>
          <p:cNvPr id="14" name="Picture 13" descr="A white and orange sign with buildings and text&#10;&#10;Description automatically generated">
            <a:extLst>
              <a:ext uri="{FF2B5EF4-FFF2-40B4-BE49-F238E27FC236}">
                <a16:creationId xmlns:a16="http://schemas.microsoft.com/office/drawing/2014/main" id="{2C4F22A1-4964-8890-42C1-2AFC3C966D08}"/>
              </a:ext>
            </a:extLst>
          </p:cNvPr>
          <p:cNvPicPr>
            <a:picLocks noChangeAspect="1"/>
          </p:cNvPicPr>
          <p:nvPr/>
        </p:nvPicPr>
        <p:blipFill>
          <a:blip r:embed="rId5"/>
          <a:stretch>
            <a:fillRect/>
          </a:stretch>
        </p:blipFill>
        <p:spPr>
          <a:xfrm>
            <a:off x="7251802" y="5611665"/>
            <a:ext cx="1255159" cy="1246816"/>
          </a:xfrm>
          <a:prstGeom prst="rect">
            <a:avLst/>
          </a:prstGeom>
        </p:spPr>
      </p:pic>
      <p:pic>
        <p:nvPicPr>
          <p:cNvPr id="16" name="Picture 15" descr="A sign with a symbol and text&#10;&#10;Description automatically generated">
            <a:extLst>
              <a:ext uri="{FF2B5EF4-FFF2-40B4-BE49-F238E27FC236}">
                <a16:creationId xmlns:a16="http://schemas.microsoft.com/office/drawing/2014/main" id="{B0E99524-D0EF-BA53-33F9-9FA06C32810A}"/>
              </a:ext>
            </a:extLst>
          </p:cNvPr>
          <p:cNvPicPr>
            <a:picLocks noChangeAspect="1"/>
          </p:cNvPicPr>
          <p:nvPr/>
        </p:nvPicPr>
        <p:blipFill>
          <a:blip r:embed="rId6"/>
          <a:stretch>
            <a:fillRect/>
          </a:stretch>
        </p:blipFill>
        <p:spPr>
          <a:xfrm>
            <a:off x="8495782" y="5617243"/>
            <a:ext cx="1293351" cy="1239524"/>
          </a:xfrm>
          <a:prstGeom prst="rect">
            <a:avLst/>
          </a:prstGeom>
        </p:spPr>
      </p:pic>
      <p:pic>
        <p:nvPicPr>
          <p:cNvPr id="18" name="Picture 17" descr="A blue sign with white text and a fish and waves&#10;&#10;Description automatically generated">
            <a:extLst>
              <a:ext uri="{FF2B5EF4-FFF2-40B4-BE49-F238E27FC236}">
                <a16:creationId xmlns:a16="http://schemas.microsoft.com/office/drawing/2014/main" id="{380CC82A-1E00-EE23-430E-846BDD8C12D2}"/>
              </a:ext>
            </a:extLst>
          </p:cNvPr>
          <p:cNvPicPr>
            <a:picLocks noChangeAspect="1"/>
          </p:cNvPicPr>
          <p:nvPr/>
        </p:nvPicPr>
        <p:blipFill>
          <a:blip r:embed="rId7"/>
          <a:stretch>
            <a:fillRect/>
          </a:stretch>
        </p:blipFill>
        <p:spPr>
          <a:xfrm>
            <a:off x="9700271" y="5615795"/>
            <a:ext cx="1241785" cy="1246816"/>
          </a:xfrm>
          <a:prstGeom prst="rect">
            <a:avLst/>
          </a:prstGeom>
        </p:spPr>
      </p:pic>
      <p:pic>
        <p:nvPicPr>
          <p:cNvPr id="20" name="Picture 19" descr="A blue background with white text and a logo&#10;&#10;Description automatically generated">
            <a:extLst>
              <a:ext uri="{FF2B5EF4-FFF2-40B4-BE49-F238E27FC236}">
                <a16:creationId xmlns:a16="http://schemas.microsoft.com/office/drawing/2014/main" id="{E65D7189-9435-71B5-3D34-EE46694D2E8F}"/>
              </a:ext>
            </a:extLst>
          </p:cNvPr>
          <p:cNvPicPr>
            <a:picLocks noChangeAspect="1"/>
          </p:cNvPicPr>
          <p:nvPr/>
        </p:nvPicPr>
        <p:blipFill>
          <a:blip r:embed="rId8"/>
          <a:stretch>
            <a:fillRect/>
          </a:stretch>
        </p:blipFill>
        <p:spPr>
          <a:xfrm>
            <a:off x="10898546" y="5614397"/>
            <a:ext cx="1299784" cy="1244844"/>
          </a:xfrm>
          <a:prstGeom prst="rect">
            <a:avLst/>
          </a:prstGeom>
        </p:spPr>
      </p:pic>
    </p:spTree>
    <p:extLst>
      <p:ext uri="{BB962C8B-B14F-4D97-AF65-F5344CB8AC3E}">
        <p14:creationId xmlns:p14="http://schemas.microsoft.com/office/powerpoint/2010/main" val="252123682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637D359-E9C8-79D7-051A-D935F62F6CC9}"/>
              </a:ext>
            </a:extLst>
          </p:cNvPr>
          <p:cNvSpPr/>
          <p:nvPr/>
        </p:nvSpPr>
        <p:spPr>
          <a:xfrm>
            <a:off x="0" y="467372"/>
            <a:ext cx="7424927" cy="529324"/>
          </a:xfrm>
          <a:prstGeom prst="rect">
            <a:avLst/>
          </a:prstGeom>
          <a:solidFill>
            <a:srgbClr val="B6D5F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2" name="Title 1">
            <a:extLst>
              <a:ext uri="{FF2B5EF4-FFF2-40B4-BE49-F238E27FC236}">
                <a16:creationId xmlns:a16="http://schemas.microsoft.com/office/drawing/2014/main" id="{3C0B7F57-9571-E01E-1F16-1A9C474BE41E}"/>
              </a:ext>
            </a:extLst>
          </p:cNvPr>
          <p:cNvSpPr>
            <a:spLocks noGrp="1"/>
          </p:cNvSpPr>
          <p:nvPr>
            <p:ph type="title"/>
          </p:nvPr>
        </p:nvSpPr>
        <p:spPr>
          <a:xfrm>
            <a:off x="0" y="-365547"/>
            <a:ext cx="7077456" cy="1812141"/>
          </a:xfrm>
        </p:spPr>
        <p:txBody>
          <a:bodyPr>
            <a:normAutofit/>
          </a:bodyPr>
          <a:lstStyle/>
          <a:p>
            <a:r>
              <a:rPr lang="en-GB" b="1">
                <a:latin typeface="Aptos"/>
                <a:cs typeface="Arial"/>
              </a:rPr>
              <a:t>TOP-LEVEL CONTROLLER</a:t>
            </a:r>
          </a:p>
        </p:txBody>
      </p:sp>
      <p:graphicFrame>
        <p:nvGraphicFramePr>
          <p:cNvPr id="13" name="Content Placeholder 2">
            <a:extLst>
              <a:ext uri="{FF2B5EF4-FFF2-40B4-BE49-F238E27FC236}">
                <a16:creationId xmlns:a16="http://schemas.microsoft.com/office/drawing/2014/main" id="{940A6AB5-E234-2587-49FB-FCB79A1480FD}"/>
              </a:ext>
            </a:extLst>
          </p:cNvPr>
          <p:cNvGraphicFramePr>
            <a:graphicFrameLocks noGrp="1"/>
          </p:cNvGraphicFramePr>
          <p:nvPr>
            <p:ph idx="1"/>
            <p:extLst>
              <p:ext uri="{D42A27DB-BD31-4B8C-83A1-F6EECF244321}">
                <p14:modId xmlns:p14="http://schemas.microsoft.com/office/powerpoint/2010/main" val="3913622933"/>
              </p:ext>
            </p:extLst>
          </p:nvPr>
        </p:nvGraphicFramePr>
        <p:xfrm>
          <a:off x="166437" y="1165246"/>
          <a:ext cx="6657288" cy="54827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46" name="Picture 145" descr="A black and white screen with white text&#10;&#10;Description automatically generated">
            <a:extLst>
              <a:ext uri="{FF2B5EF4-FFF2-40B4-BE49-F238E27FC236}">
                <a16:creationId xmlns:a16="http://schemas.microsoft.com/office/drawing/2014/main" id="{E6621C88-DCBB-72FE-5711-60EC908BFC52}"/>
              </a:ext>
            </a:extLst>
          </p:cNvPr>
          <p:cNvPicPr>
            <a:picLocks noChangeAspect="1"/>
          </p:cNvPicPr>
          <p:nvPr/>
        </p:nvPicPr>
        <p:blipFill>
          <a:blip r:embed="rId7"/>
          <a:stretch>
            <a:fillRect/>
          </a:stretch>
        </p:blipFill>
        <p:spPr>
          <a:xfrm>
            <a:off x="7356501" y="2382138"/>
            <a:ext cx="4671273" cy="1963503"/>
          </a:xfrm>
          <a:prstGeom prst="rect">
            <a:avLst/>
          </a:prstGeom>
        </p:spPr>
      </p:pic>
      <p:sp>
        <p:nvSpPr>
          <p:cNvPr id="239" name="TextBox 238">
            <a:extLst>
              <a:ext uri="{FF2B5EF4-FFF2-40B4-BE49-F238E27FC236}">
                <a16:creationId xmlns:a16="http://schemas.microsoft.com/office/drawing/2014/main" id="{A8148FB8-582B-3D94-53FE-74A314BC484B}"/>
              </a:ext>
            </a:extLst>
          </p:cNvPr>
          <p:cNvSpPr txBox="1"/>
          <p:nvPr/>
        </p:nvSpPr>
        <p:spPr>
          <a:xfrm>
            <a:off x="7351852" y="4349788"/>
            <a:ext cx="3412994"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t>MPC Logic Flowchart, H. Meng, T. Yang et al 2017</a:t>
            </a:r>
          </a:p>
        </p:txBody>
      </p:sp>
    </p:spTree>
    <p:extLst>
      <p:ext uri="{BB962C8B-B14F-4D97-AF65-F5344CB8AC3E}">
        <p14:creationId xmlns:p14="http://schemas.microsoft.com/office/powerpoint/2010/main" val="73445937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089D8AF-736E-D5DC-FA6C-569F37A1673B}"/>
              </a:ext>
            </a:extLst>
          </p:cNvPr>
          <p:cNvSpPr/>
          <p:nvPr/>
        </p:nvSpPr>
        <p:spPr>
          <a:xfrm>
            <a:off x="0" y="473650"/>
            <a:ext cx="4157329" cy="483280"/>
          </a:xfrm>
          <a:prstGeom prst="rect">
            <a:avLst/>
          </a:prstGeom>
          <a:solidFill>
            <a:srgbClr val="B6D5F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2" name="Title 1">
            <a:extLst>
              <a:ext uri="{FF2B5EF4-FFF2-40B4-BE49-F238E27FC236}">
                <a16:creationId xmlns:a16="http://schemas.microsoft.com/office/drawing/2014/main" id="{75994E3C-E5E2-08CD-0D1A-FCF41ED1469C}"/>
              </a:ext>
            </a:extLst>
          </p:cNvPr>
          <p:cNvSpPr>
            <a:spLocks noGrp="1"/>
          </p:cNvSpPr>
          <p:nvPr>
            <p:ph type="title"/>
          </p:nvPr>
        </p:nvSpPr>
        <p:spPr>
          <a:xfrm>
            <a:off x="136451" y="176591"/>
            <a:ext cx="3680638" cy="594118"/>
          </a:xfrm>
        </p:spPr>
        <p:txBody>
          <a:bodyPr>
            <a:normAutofit fontScale="90000"/>
          </a:bodyPr>
          <a:lstStyle/>
          <a:p>
            <a:r>
              <a:rPr lang="en-US" b="1">
                <a:latin typeface="Aptos"/>
                <a:cs typeface="Arial"/>
              </a:rPr>
              <a:t>RISK MATRIX</a:t>
            </a:r>
          </a:p>
        </p:txBody>
      </p:sp>
      <p:graphicFrame>
        <p:nvGraphicFramePr>
          <p:cNvPr id="4" name="Table 3">
            <a:extLst>
              <a:ext uri="{FF2B5EF4-FFF2-40B4-BE49-F238E27FC236}">
                <a16:creationId xmlns:a16="http://schemas.microsoft.com/office/drawing/2014/main" id="{3780CED0-86DA-BEF4-C141-176823D75B5B}"/>
              </a:ext>
            </a:extLst>
          </p:cNvPr>
          <p:cNvGraphicFramePr>
            <a:graphicFrameLocks noGrp="1"/>
          </p:cNvGraphicFramePr>
          <p:nvPr/>
        </p:nvGraphicFramePr>
        <p:xfrm>
          <a:off x="25830" y="1239864"/>
          <a:ext cx="12101472" cy="5328295"/>
        </p:xfrm>
        <a:graphic>
          <a:graphicData uri="http://schemas.openxmlformats.org/drawingml/2006/table">
            <a:tbl>
              <a:tblPr firstRow="1" firstCol="1" bandRow="1">
                <a:tableStyleId>{5C22544A-7EE6-4342-B048-85BDC9FD1C3A}</a:tableStyleId>
              </a:tblPr>
              <a:tblGrid>
                <a:gridCol w="348711">
                  <a:extLst>
                    <a:ext uri="{9D8B030D-6E8A-4147-A177-3AD203B41FA5}">
                      <a16:colId xmlns:a16="http://schemas.microsoft.com/office/drawing/2014/main" val="3055329824"/>
                    </a:ext>
                  </a:extLst>
                </a:gridCol>
                <a:gridCol w="888622">
                  <a:extLst>
                    <a:ext uri="{9D8B030D-6E8A-4147-A177-3AD203B41FA5}">
                      <a16:colId xmlns:a16="http://schemas.microsoft.com/office/drawing/2014/main" val="3766269051"/>
                    </a:ext>
                  </a:extLst>
                </a:gridCol>
                <a:gridCol w="1872797">
                  <a:extLst>
                    <a:ext uri="{9D8B030D-6E8A-4147-A177-3AD203B41FA5}">
                      <a16:colId xmlns:a16="http://schemas.microsoft.com/office/drawing/2014/main" val="623895112"/>
                    </a:ext>
                  </a:extLst>
                </a:gridCol>
                <a:gridCol w="2226335">
                  <a:extLst>
                    <a:ext uri="{9D8B030D-6E8A-4147-A177-3AD203B41FA5}">
                      <a16:colId xmlns:a16="http://schemas.microsoft.com/office/drawing/2014/main" val="2002493737"/>
                    </a:ext>
                  </a:extLst>
                </a:gridCol>
                <a:gridCol w="2350554">
                  <a:extLst>
                    <a:ext uri="{9D8B030D-6E8A-4147-A177-3AD203B41FA5}">
                      <a16:colId xmlns:a16="http://schemas.microsoft.com/office/drawing/2014/main" val="544696045"/>
                    </a:ext>
                  </a:extLst>
                </a:gridCol>
                <a:gridCol w="2331443">
                  <a:extLst>
                    <a:ext uri="{9D8B030D-6E8A-4147-A177-3AD203B41FA5}">
                      <a16:colId xmlns:a16="http://schemas.microsoft.com/office/drawing/2014/main" val="1851344523"/>
                    </a:ext>
                  </a:extLst>
                </a:gridCol>
                <a:gridCol w="2083010">
                  <a:extLst>
                    <a:ext uri="{9D8B030D-6E8A-4147-A177-3AD203B41FA5}">
                      <a16:colId xmlns:a16="http://schemas.microsoft.com/office/drawing/2014/main" val="957242942"/>
                    </a:ext>
                  </a:extLst>
                </a:gridCol>
              </a:tblGrid>
              <a:tr h="319298">
                <a:tc rowSpan="7">
                  <a:txBody>
                    <a:bodyPr/>
                    <a:lstStyle/>
                    <a:p>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6">
                  <a:txBody>
                    <a:bodyPr/>
                    <a:lstStyle/>
                    <a:p>
                      <a:pPr algn="ctr"/>
                      <a:r>
                        <a:rPr lang="en-US" b="1">
                          <a:effectLst/>
                        </a:rPr>
                        <a:t>IMPACT</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64052207"/>
                  </a:ext>
                </a:extLst>
              </a:tr>
              <a:tr h="259430">
                <a:tc vMerge="1">
                  <a:txBody>
                    <a:bodyPr/>
                    <a:lstStyle/>
                    <a:p>
                      <a:endParaRPr lang="en-US"/>
                    </a:p>
                  </a:txBody>
                  <a:tcPr/>
                </a:tc>
                <a:tc>
                  <a:txBody>
                    <a:bodyPr/>
                    <a:lstStyle/>
                    <a:p>
                      <a:endParaRPr lang="en-US" sz="1400">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r>
                        <a:rPr lang="en-US" sz="1400" b="1">
                          <a:effectLst/>
                        </a:rPr>
                        <a:t>Not Significant</a:t>
                      </a:r>
                      <a:endParaRPr lang="en-US" sz="1400">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r>
                        <a:rPr lang="en-US" sz="1400" b="1">
                          <a:effectLst/>
                        </a:rPr>
                        <a:t>Minor</a:t>
                      </a:r>
                      <a:endParaRPr lang="en-US" sz="1400">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r>
                        <a:rPr lang="en-US" sz="1400" b="1">
                          <a:effectLst/>
                        </a:rPr>
                        <a:t>Moderate</a:t>
                      </a:r>
                      <a:endParaRPr lang="en-US" sz="1400">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r>
                        <a:rPr lang="en-US" sz="1400" b="1">
                          <a:effectLst/>
                        </a:rPr>
                        <a:t>Major</a:t>
                      </a:r>
                      <a:endParaRPr lang="en-US" sz="1400">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r>
                        <a:rPr lang="en-US" sz="1400" b="1">
                          <a:effectLst/>
                        </a:rPr>
                        <a:t>Severe</a:t>
                      </a:r>
                      <a:endParaRPr lang="en-US" sz="1400">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4940851"/>
                  </a:ext>
                </a:extLst>
              </a:tr>
              <a:tr h="997809">
                <a:tc vMerge="1">
                  <a:txBody>
                    <a:bodyPr/>
                    <a:lstStyle/>
                    <a:p>
                      <a:endParaRPr lang="en-US"/>
                    </a:p>
                  </a:txBody>
                  <a:tcPr/>
                </a:tc>
                <a:tc>
                  <a:txBody>
                    <a:bodyPr/>
                    <a:lstStyle/>
                    <a:p>
                      <a:r>
                        <a:rPr lang="en-US" sz="1400" b="1">
                          <a:effectLst/>
                        </a:rPr>
                        <a:t>Almost Certain</a:t>
                      </a:r>
                      <a:endParaRPr lang="en-US" sz="1400">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US" sz="1200">
                          <a:solidFill>
                            <a:srgbClr val="000000"/>
                          </a:solidFill>
                          <a:effectLst/>
                        </a:rPr>
                        <a:t>Medium</a:t>
                      </a:r>
                      <a:endParaRPr lang="en-US" sz="1200">
                        <a:effectLst/>
                      </a:endParaRPr>
                    </a:p>
                    <a:p>
                      <a:pPr indent="-228600" algn="l"/>
                      <a:r>
                        <a:rPr lang="en-US" sz="1200">
                          <a:effectLst/>
                          <a:latin typeface="Symbol"/>
                          <a:ea typeface="Symbol" panose="05050102010706020507" pitchFamily="18" charset="2"/>
                          <a:cs typeface="Symbol" panose="05050102010706020507" pitchFamily="18" charset="2"/>
                          <a:sym typeface="Symbol"/>
                        </a:rPr>
                        <a:t>·</a:t>
                      </a:r>
                      <a:r>
                        <a:rPr lang="en-US" sz="1200">
                          <a:effectLst/>
                          <a:latin typeface="Times New Roman"/>
                          <a:ea typeface="Symbol" panose="05050102010706020507" pitchFamily="18" charset="2"/>
                          <a:cs typeface="Symbol" panose="05050102010706020507" pitchFamily="18" charset="2"/>
                        </a:rPr>
                        <a:t>         </a:t>
                      </a:r>
                      <a:r>
                        <a:rPr lang="en-US" sz="1200" b="1">
                          <a:solidFill>
                            <a:srgbClr val="000000"/>
                          </a:solidFill>
                          <a:effectLst/>
                        </a:rPr>
                        <a:t>Software Updates</a:t>
                      </a:r>
                      <a:endParaRPr lang="en-US" sz="1200">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r>
                        <a:rPr lang="en-US" sz="1200">
                          <a:solidFill>
                            <a:srgbClr val="000000"/>
                          </a:solidFill>
                          <a:effectLst/>
                        </a:rPr>
                        <a:t>High</a:t>
                      </a:r>
                      <a:endParaRPr lang="en-US" sz="1200">
                        <a:effectLst/>
                      </a:endParaRPr>
                    </a:p>
                    <a:p>
                      <a:pPr indent="-228600" algn="ctr"/>
                      <a:r>
                        <a:rPr lang="en-US" sz="1200">
                          <a:effectLst/>
                          <a:latin typeface="Symbol"/>
                          <a:ea typeface="Symbol" panose="05050102010706020507" pitchFamily="18" charset="2"/>
                          <a:cs typeface="Symbol" panose="05050102010706020507" pitchFamily="18" charset="2"/>
                          <a:sym typeface="Symbol"/>
                        </a:rPr>
                        <a:t>·</a:t>
                      </a:r>
                      <a:r>
                        <a:rPr lang="en-US" sz="1200">
                          <a:effectLst/>
                          <a:latin typeface="Times New Roman"/>
                          <a:ea typeface="Symbol" panose="05050102010706020507" pitchFamily="18" charset="2"/>
                          <a:cs typeface="Symbol" panose="05050102010706020507" pitchFamily="18" charset="2"/>
                        </a:rPr>
                        <a:t>         </a:t>
                      </a:r>
                      <a:r>
                        <a:rPr lang="en-US" sz="1200" b="1">
                          <a:solidFill>
                            <a:srgbClr val="000000"/>
                          </a:solidFill>
                          <a:effectLst/>
                        </a:rPr>
                        <a:t>Power Supply Instability</a:t>
                      </a:r>
                      <a:endParaRPr lang="en-US" sz="1200">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r>
                        <a:rPr lang="en-US" sz="1200">
                          <a:solidFill>
                            <a:srgbClr val="000000"/>
                          </a:solidFill>
                          <a:effectLst/>
                        </a:rPr>
                        <a:t>Very High</a:t>
                      </a:r>
                      <a:endParaRPr lang="en-US" sz="1200">
                        <a:effectLst/>
                      </a:endParaRPr>
                    </a:p>
                    <a:p>
                      <a:pPr marL="342900" lvl="0" indent="-342900" algn="ctr"/>
                      <a:r>
                        <a:rPr lang="en-US" sz="1200">
                          <a:effectLst/>
                          <a:latin typeface="Symbol"/>
                          <a:ea typeface="Symbol" panose="05050102010706020507" pitchFamily="18" charset="2"/>
                          <a:cs typeface="Symbol" panose="05050102010706020507" pitchFamily="18" charset="2"/>
                          <a:sym typeface="Symbol"/>
                        </a:rPr>
                        <a:t>·</a:t>
                      </a:r>
                      <a:r>
                        <a:rPr lang="en-US" sz="1200">
                          <a:effectLst/>
                          <a:latin typeface="Times New Roman"/>
                          <a:ea typeface="Symbol" panose="05050102010706020507" pitchFamily="18" charset="2"/>
                          <a:cs typeface="Symbol" panose="05050102010706020507" pitchFamily="18" charset="2"/>
                        </a:rPr>
                        <a:t>         </a:t>
                      </a:r>
                      <a:r>
                        <a:rPr lang="en-US" sz="1200" b="1">
                          <a:solidFill>
                            <a:srgbClr val="000000"/>
                          </a:solidFill>
                          <a:effectLst/>
                        </a:rPr>
                        <a:t>Rough seas and strong winds affecting maintenance schedule</a:t>
                      </a:r>
                      <a:endParaRPr lang="en-US" sz="1200">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r>
                        <a:rPr lang="en-US" sz="1200">
                          <a:solidFill>
                            <a:srgbClr val="000000"/>
                          </a:solidFill>
                          <a:effectLst/>
                        </a:rPr>
                        <a:t>Very High</a:t>
                      </a:r>
                      <a:endParaRPr lang="en-US" sz="1200">
                        <a:effectLst/>
                      </a:endParaRPr>
                    </a:p>
                    <a:p>
                      <a:pPr marL="342900" lvl="0" indent="-342900" algn="ctr"/>
                      <a:r>
                        <a:rPr lang="en-US" sz="1200">
                          <a:effectLst/>
                          <a:latin typeface="Symbol"/>
                          <a:ea typeface="Symbol" panose="05050102010706020507" pitchFamily="18" charset="2"/>
                          <a:cs typeface="Symbol" panose="05050102010706020507" pitchFamily="18" charset="2"/>
                          <a:sym typeface="Symbol"/>
                        </a:rPr>
                        <a:t>·</a:t>
                      </a:r>
                      <a:r>
                        <a:rPr lang="en-US" sz="1200">
                          <a:effectLst/>
                          <a:latin typeface="Times New Roman"/>
                          <a:ea typeface="Symbol" panose="05050102010706020507" pitchFamily="18" charset="2"/>
                          <a:cs typeface="Symbol" panose="05050102010706020507" pitchFamily="18" charset="2"/>
                        </a:rPr>
                        <a:t>         </a:t>
                      </a:r>
                      <a:r>
                        <a:rPr lang="en-US" sz="1200" b="1">
                          <a:solidFill>
                            <a:srgbClr val="000000"/>
                          </a:solidFill>
                          <a:effectLst/>
                        </a:rPr>
                        <a:t>Vandalism</a:t>
                      </a:r>
                      <a:endParaRPr lang="en-US" sz="1200">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r>
                        <a:rPr lang="en-US" sz="1200">
                          <a:solidFill>
                            <a:srgbClr val="000000"/>
                          </a:solidFill>
                          <a:effectLst/>
                        </a:rPr>
                        <a:t>Very High</a:t>
                      </a:r>
                      <a:endParaRPr lang="en-US" sz="1200">
                        <a:effectLst/>
                      </a:endParaRPr>
                    </a:p>
                    <a:p>
                      <a:pPr marL="342900" lvl="0" indent="-342900" algn="ctr"/>
                      <a:r>
                        <a:rPr lang="en-US" sz="1200">
                          <a:effectLst/>
                          <a:latin typeface="Symbol"/>
                          <a:ea typeface="Symbol" panose="05050102010706020507" pitchFamily="18" charset="2"/>
                          <a:cs typeface="Symbol" panose="05050102010706020507" pitchFamily="18" charset="2"/>
                          <a:sym typeface="Symbol"/>
                        </a:rPr>
                        <a:t>·</a:t>
                      </a:r>
                      <a:r>
                        <a:rPr lang="en-US" sz="1200">
                          <a:effectLst/>
                          <a:latin typeface="Times New Roman"/>
                          <a:ea typeface="Symbol" panose="05050102010706020507" pitchFamily="18" charset="2"/>
                          <a:cs typeface="Symbol" panose="05050102010706020507" pitchFamily="18" charset="2"/>
                        </a:rPr>
                        <a:t>         </a:t>
                      </a:r>
                      <a:r>
                        <a:rPr lang="en-US" sz="1200" b="1">
                          <a:solidFill>
                            <a:srgbClr val="000000"/>
                          </a:solidFill>
                          <a:effectLst/>
                        </a:rPr>
                        <a:t>Cybersecurity Threats</a:t>
                      </a:r>
                      <a:endParaRPr lang="en-US" sz="1200">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2628977310"/>
                  </a:ext>
                </a:extLst>
              </a:tr>
              <a:tr h="1157457">
                <a:tc vMerge="1">
                  <a:txBody>
                    <a:bodyPr/>
                    <a:lstStyle/>
                    <a:p>
                      <a:endParaRPr lang="en-US"/>
                    </a:p>
                  </a:txBody>
                  <a:tcPr/>
                </a:tc>
                <a:tc>
                  <a:txBody>
                    <a:bodyPr/>
                    <a:lstStyle/>
                    <a:p>
                      <a:r>
                        <a:rPr lang="en-US" sz="1400" b="1">
                          <a:effectLst/>
                        </a:rPr>
                        <a:t>Likely</a:t>
                      </a:r>
                      <a:endParaRPr lang="en-US" sz="1400">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US" sz="1200">
                          <a:solidFill>
                            <a:srgbClr val="000000"/>
                          </a:solidFill>
                          <a:effectLst/>
                        </a:rPr>
                        <a:t>Medium</a:t>
                      </a:r>
                      <a:endParaRPr lang="en-US" sz="1200">
                        <a:effectLst/>
                      </a:endParaRPr>
                    </a:p>
                    <a:p>
                      <a:pPr marL="342900" lvl="0" indent="-342900" algn="l"/>
                      <a:r>
                        <a:rPr lang="en-US" sz="1200">
                          <a:effectLst/>
                          <a:latin typeface="Symbol"/>
                          <a:ea typeface="Symbol" panose="05050102010706020507" pitchFamily="18" charset="2"/>
                          <a:cs typeface="Symbol" panose="05050102010706020507" pitchFamily="18" charset="2"/>
                          <a:sym typeface="Symbol"/>
                        </a:rPr>
                        <a:t>·</a:t>
                      </a:r>
                      <a:r>
                        <a:rPr lang="en-US" sz="1200">
                          <a:effectLst/>
                          <a:latin typeface="Times New Roman"/>
                          <a:ea typeface="Symbol" panose="05050102010706020507" pitchFamily="18" charset="2"/>
                          <a:cs typeface="Symbol" panose="05050102010706020507" pitchFamily="18" charset="2"/>
                        </a:rPr>
                        <a:t>         </a:t>
                      </a:r>
                      <a:r>
                        <a:rPr lang="en-US" sz="1200" b="1">
                          <a:solidFill>
                            <a:srgbClr val="000000"/>
                          </a:solidFill>
                          <a:effectLst/>
                          <a:highlight>
                            <a:srgbClr val="FFFF00"/>
                          </a:highlight>
                        </a:rPr>
                        <a:t>Loss of Staff in non- critical areas</a:t>
                      </a:r>
                      <a:endParaRPr lang="en-US" sz="1200">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r>
                        <a:rPr lang="en-US" sz="1200">
                          <a:solidFill>
                            <a:srgbClr val="000000"/>
                          </a:solidFill>
                          <a:effectLst/>
                        </a:rPr>
                        <a:t>High</a:t>
                      </a:r>
                      <a:endParaRPr lang="en-US" sz="1200">
                        <a:effectLst/>
                      </a:endParaRPr>
                    </a:p>
                    <a:p>
                      <a:pPr marL="342900" lvl="0" indent="-342900" algn="ctr"/>
                      <a:r>
                        <a:rPr lang="en-US" sz="1200">
                          <a:effectLst/>
                          <a:latin typeface="Symbol"/>
                          <a:ea typeface="Symbol" panose="05050102010706020507" pitchFamily="18" charset="2"/>
                          <a:cs typeface="Symbol" panose="05050102010706020507" pitchFamily="18" charset="2"/>
                          <a:sym typeface="Symbol"/>
                        </a:rPr>
                        <a:t>·</a:t>
                      </a:r>
                      <a:r>
                        <a:rPr lang="en-US" sz="1200">
                          <a:effectLst/>
                          <a:latin typeface="Times New Roman"/>
                          <a:ea typeface="Symbol" panose="05050102010706020507" pitchFamily="18" charset="2"/>
                          <a:cs typeface="Symbol" panose="05050102010706020507" pitchFamily="18" charset="2"/>
                        </a:rPr>
                        <a:t>         </a:t>
                      </a:r>
                      <a:r>
                        <a:rPr lang="en-US" sz="1200" b="1">
                          <a:solidFill>
                            <a:srgbClr val="000000"/>
                          </a:solidFill>
                          <a:effectLst/>
                        </a:rPr>
                        <a:t>Interest rates increase</a:t>
                      </a:r>
                      <a:endParaRPr lang="en-US" sz="1200">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r>
                        <a:rPr lang="en-US" sz="1200">
                          <a:solidFill>
                            <a:srgbClr val="000000"/>
                          </a:solidFill>
                          <a:effectLst/>
                        </a:rPr>
                        <a:t>High</a:t>
                      </a:r>
                      <a:endParaRPr lang="en-US" sz="1200">
                        <a:effectLst/>
                      </a:endParaRPr>
                    </a:p>
                    <a:p>
                      <a:pPr marL="342900" lvl="0" indent="-342900" algn="ctr"/>
                      <a:r>
                        <a:rPr lang="en-US" sz="1200">
                          <a:effectLst/>
                          <a:latin typeface="Symbol"/>
                          <a:ea typeface="Symbol" panose="05050102010706020507" pitchFamily="18" charset="2"/>
                          <a:cs typeface="Symbol" panose="05050102010706020507" pitchFamily="18" charset="2"/>
                          <a:sym typeface="Symbol"/>
                        </a:rPr>
                        <a:t>·</a:t>
                      </a:r>
                      <a:r>
                        <a:rPr lang="en-US" sz="1200">
                          <a:effectLst/>
                          <a:latin typeface="Times New Roman"/>
                          <a:ea typeface="Symbol" panose="05050102010706020507" pitchFamily="18" charset="2"/>
                          <a:cs typeface="Symbol" panose="05050102010706020507" pitchFamily="18" charset="2"/>
                        </a:rPr>
                        <a:t>         </a:t>
                      </a:r>
                      <a:r>
                        <a:rPr lang="en-US" sz="1200" b="1">
                          <a:solidFill>
                            <a:srgbClr val="000000"/>
                          </a:solidFill>
                          <a:effectLst/>
                        </a:rPr>
                        <a:t>Misinterpreting data </a:t>
                      </a:r>
                      <a:endParaRPr lang="en-US" sz="1200">
                        <a:effectLst/>
                      </a:endParaRPr>
                    </a:p>
                    <a:p>
                      <a:pPr marL="342900" lvl="0" indent="-342900" algn="ctr"/>
                      <a:r>
                        <a:rPr lang="en-US" sz="1200">
                          <a:effectLst/>
                          <a:latin typeface="Symbol"/>
                          <a:ea typeface="Symbol" panose="05050102010706020507" pitchFamily="18" charset="2"/>
                          <a:cs typeface="Symbol" panose="05050102010706020507" pitchFamily="18" charset="2"/>
                          <a:sym typeface="Symbol"/>
                        </a:rPr>
                        <a:t>·</a:t>
                      </a:r>
                      <a:r>
                        <a:rPr lang="en-US" sz="1200">
                          <a:effectLst/>
                          <a:latin typeface="Times New Roman"/>
                          <a:ea typeface="Symbol" panose="05050102010706020507" pitchFamily="18" charset="2"/>
                          <a:cs typeface="Symbol" panose="05050102010706020507" pitchFamily="18" charset="2"/>
                        </a:rPr>
                        <a:t>         </a:t>
                      </a:r>
                      <a:r>
                        <a:rPr lang="en-US" sz="1200" b="1">
                          <a:solidFill>
                            <a:srgbClr val="000000"/>
                          </a:solidFill>
                          <a:effectLst/>
                        </a:rPr>
                        <a:t>Human Error</a:t>
                      </a:r>
                      <a:endParaRPr lang="en-US" sz="1200">
                        <a:effectLst/>
                      </a:endParaRPr>
                    </a:p>
                    <a:p>
                      <a:pPr marL="342900" lvl="0" indent="-342900" algn="ctr"/>
                      <a:r>
                        <a:rPr lang="en-US" sz="1200">
                          <a:effectLst/>
                          <a:latin typeface="Symbol"/>
                          <a:ea typeface="Symbol" panose="05050102010706020507" pitchFamily="18" charset="2"/>
                          <a:cs typeface="Symbol" panose="05050102010706020507" pitchFamily="18" charset="2"/>
                          <a:sym typeface="Symbol"/>
                        </a:rPr>
                        <a:t>·</a:t>
                      </a:r>
                      <a:r>
                        <a:rPr lang="en-US" sz="1200">
                          <a:effectLst/>
                          <a:latin typeface="Times New Roman"/>
                          <a:ea typeface="Symbol" panose="05050102010706020507" pitchFamily="18" charset="2"/>
                          <a:cs typeface="Symbol" panose="05050102010706020507" pitchFamily="18" charset="2"/>
                        </a:rPr>
                        <a:t>         </a:t>
                      </a:r>
                      <a:r>
                        <a:rPr lang="en-US" sz="1200" b="1">
                          <a:solidFill>
                            <a:srgbClr val="000000"/>
                          </a:solidFill>
                          <a:effectLst/>
                        </a:rPr>
                        <a:t>Electro- magnetic interference </a:t>
                      </a:r>
                      <a:endParaRPr lang="en-US" sz="1200">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r>
                        <a:rPr lang="en-US" sz="1200">
                          <a:solidFill>
                            <a:srgbClr val="000000"/>
                          </a:solidFill>
                          <a:effectLst/>
                        </a:rPr>
                        <a:t>Very High</a:t>
                      </a:r>
                      <a:endParaRPr lang="en-US" sz="1200">
                        <a:effectLst/>
                      </a:endParaRPr>
                    </a:p>
                    <a:p>
                      <a:pPr marL="342900" lvl="0" indent="-342900" algn="ctr"/>
                      <a:r>
                        <a:rPr lang="en-US" sz="1200">
                          <a:effectLst/>
                          <a:latin typeface="Symbol"/>
                          <a:ea typeface="Symbol" panose="05050102010706020507" pitchFamily="18" charset="2"/>
                          <a:cs typeface="Symbol" panose="05050102010706020507" pitchFamily="18" charset="2"/>
                          <a:sym typeface="Symbol"/>
                        </a:rPr>
                        <a:t>·</a:t>
                      </a:r>
                      <a:r>
                        <a:rPr lang="en-US" sz="1200">
                          <a:effectLst/>
                          <a:latin typeface="Times New Roman"/>
                          <a:ea typeface="Symbol" panose="05050102010706020507" pitchFamily="18" charset="2"/>
                          <a:cs typeface="Symbol" panose="05050102010706020507" pitchFamily="18" charset="2"/>
                        </a:rPr>
                        <a:t>         </a:t>
                      </a:r>
                      <a:r>
                        <a:rPr lang="en-US" sz="1200" b="1">
                          <a:solidFill>
                            <a:srgbClr val="000000"/>
                          </a:solidFill>
                          <a:effectLst/>
                        </a:rPr>
                        <a:t>Cost Overruns </a:t>
                      </a:r>
                      <a:endParaRPr lang="en-US" sz="1200">
                        <a:effectLst/>
                      </a:endParaRPr>
                    </a:p>
                    <a:p>
                      <a:pPr marL="342900" lvl="0" indent="-342900" algn="ctr"/>
                      <a:r>
                        <a:rPr lang="en-US" sz="1200">
                          <a:effectLst/>
                          <a:latin typeface="Symbol"/>
                          <a:ea typeface="Symbol" panose="05050102010706020507" pitchFamily="18" charset="2"/>
                          <a:cs typeface="Symbol" panose="05050102010706020507" pitchFamily="18" charset="2"/>
                          <a:sym typeface="Symbol"/>
                        </a:rPr>
                        <a:t>·</a:t>
                      </a:r>
                      <a:r>
                        <a:rPr lang="en-US" sz="1200">
                          <a:effectLst/>
                          <a:latin typeface="Times New Roman"/>
                          <a:ea typeface="Symbol" panose="05050102010706020507" pitchFamily="18" charset="2"/>
                          <a:cs typeface="Symbol" panose="05050102010706020507" pitchFamily="18" charset="2"/>
                        </a:rPr>
                        <a:t>         </a:t>
                      </a:r>
                      <a:r>
                        <a:rPr lang="en-US" sz="1200" b="1">
                          <a:solidFill>
                            <a:srgbClr val="000000"/>
                          </a:solidFill>
                          <a:effectLst/>
                        </a:rPr>
                        <a:t>Changes in Legislations</a:t>
                      </a:r>
                      <a:endParaRPr lang="en-US" sz="1200">
                        <a:effectLst/>
                      </a:endParaRPr>
                    </a:p>
                    <a:p>
                      <a:pPr marL="228600" algn="ctr"/>
                      <a:endParaRPr lang="en-US" sz="1200">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r>
                        <a:rPr lang="en-US" sz="1200">
                          <a:solidFill>
                            <a:srgbClr val="000000"/>
                          </a:solidFill>
                          <a:effectLst/>
                        </a:rPr>
                        <a:t>Very High</a:t>
                      </a:r>
                      <a:endParaRPr lang="en-US" sz="1200">
                        <a:effectLst/>
                      </a:endParaRPr>
                    </a:p>
                    <a:p>
                      <a:pPr marL="342900" lvl="0" indent="-342900" algn="ctr"/>
                      <a:r>
                        <a:rPr lang="en-US" sz="1200">
                          <a:effectLst/>
                          <a:latin typeface="Symbol"/>
                          <a:ea typeface="Symbol" panose="05050102010706020507" pitchFamily="18" charset="2"/>
                          <a:cs typeface="Symbol" panose="05050102010706020507" pitchFamily="18" charset="2"/>
                          <a:sym typeface="Symbol"/>
                        </a:rPr>
                        <a:t>·</a:t>
                      </a:r>
                      <a:r>
                        <a:rPr lang="en-US" sz="1200">
                          <a:effectLst/>
                          <a:latin typeface="Times New Roman"/>
                          <a:ea typeface="Symbol" panose="05050102010706020507" pitchFamily="18" charset="2"/>
                          <a:cs typeface="Symbol" panose="05050102010706020507" pitchFamily="18" charset="2"/>
                        </a:rPr>
                        <a:t>         </a:t>
                      </a:r>
                      <a:r>
                        <a:rPr lang="en-US" sz="1200" b="1">
                          <a:solidFill>
                            <a:srgbClr val="000000"/>
                          </a:solidFill>
                          <a:effectLst/>
                        </a:rPr>
                        <a:t>Internet disconnection</a:t>
                      </a:r>
                      <a:endParaRPr lang="en-US" sz="1200">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1970557181"/>
                  </a:ext>
                </a:extLst>
              </a:tr>
              <a:tr h="1157457">
                <a:tc vMerge="1">
                  <a:txBody>
                    <a:bodyPr/>
                    <a:lstStyle/>
                    <a:p>
                      <a:endParaRPr lang="en-US"/>
                    </a:p>
                  </a:txBody>
                  <a:tcPr/>
                </a:tc>
                <a:tc>
                  <a:txBody>
                    <a:bodyPr/>
                    <a:lstStyle/>
                    <a:p>
                      <a:r>
                        <a:rPr lang="en-US" sz="1400" b="1">
                          <a:effectLst/>
                        </a:rPr>
                        <a:t>Possible</a:t>
                      </a:r>
                      <a:endParaRPr lang="en-US" sz="1400">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US" sz="1200">
                          <a:solidFill>
                            <a:srgbClr val="000000"/>
                          </a:solidFill>
                          <a:effectLst/>
                        </a:rPr>
                        <a:t>Low</a:t>
                      </a:r>
                      <a:endParaRPr lang="en-US" sz="1200">
                        <a:effectLst/>
                      </a:endParaRPr>
                    </a:p>
                    <a:p>
                      <a:pPr marL="342900" lvl="0" indent="-342900" algn="ctr"/>
                      <a:r>
                        <a:rPr lang="en-US" sz="1200">
                          <a:effectLst/>
                          <a:latin typeface="Symbol"/>
                          <a:ea typeface="Symbol" panose="05050102010706020507" pitchFamily="18" charset="2"/>
                          <a:cs typeface="Symbol" panose="05050102010706020507" pitchFamily="18" charset="2"/>
                          <a:sym typeface="Symbol"/>
                        </a:rPr>
                        <a:t>·</a:t>
                      </a:r>
                      <a:r>
                        <a:rPr lang="en-US" sz="1200">
                          <a:effectLst/>
                          <a:latin typeface="Times New Roman"/>
                          <a:ea typeface="Symbol" panose="05050102010706020507" pitchFamily="18" charset="2"/>
                          <a:cs typeface="Symbol" panose="05050102010706020507" pitchFamily="18" charset="2"/>
                        </a:rPr>
                        <a:t>         </a:t>
                      </a:r>
                      <a:r>
                        <a:rPr lang="en-US" sz="1200" b="1">
                          <a:solidFill>
                            <a:srgbClr val="000000"/>
                          </a:solidFill>
                          <a:effectLst/>
                        </a:rPr>
                        <a:t>Supply Overstock </a:t>
                      </a:r>
                      <a:endParaRPr lang="en-US" sz="1200">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a:r>
                        <a:rPr lang="en-US" sz="1200">
                          <a:solidFill>
                            <a:srgbClr val="000000"/>
                          </a:solidFill>
                          <a:effectLst/>
                        </a:rPr>
                        <a:t>Medium</a:t>
                      </a:r>
                      <a:endParaRPr lang="en-US" sz="1200">
                        <a:effectLst/>
                      </a:endParaRPr>
                    </a:p>
                    <a:p>
                      <a:pPr marL="342900" lvl="0" indent="-342900" algn="ctr"/>
                      <a:r>
                        <a:rPr lang="en-US" sz="1200">
                          <a:effectLst/>
                          <a:highlight>
                            <a:srgbClr val="FFFF00"/>
                          </a:highlight>
                          <a:latin typeface="Symbol"/>
                          <a:ea typeface="Symbol" panose="05050102010706020507" pitchFamily="18" charset="2"/>
                          <a:cs typeface="Symbol" panose="05050102010706020507" pitchFamily="18" charset="2"/>
                          <a:sym typeface="Symbol"/>
                        </a:rPr>
                        <a:t>·</a:t>
                      </a:r>
                      <a:r>
                        <a:rPr lang="en-US" sz="1200">
                          <a:effectLst/>
                          <a:highlight>
                            <a:srgbClr val="FFFF00"/>
                          </a:highlight>
                          <a:latin typeface="Times New Roman"/>
                          <a:ea typeface="Symbol" panose="05050102010706020507" pitchFamily="18" charset="2"/>
                          <a:cs typeface="Symbol" panose="05050102010706020507" pitchFamily="18" charset="2"/>
                        </a:rPr>
                        <a:t>         </a:t>
                      </a:r>
                      <a:r>
                        <a:rPr lang="en-US" sz="1200" b="1">
                          <a:solidFill>
                            <a:srgbClr val="000000"/>
                          </a:solidFill>
                          <a:effectLst/>
                          <a:highlight>
                            <a:srgbClr val="FFFF00"/>
                          </a:highlight>
                        </a:rPr>
                        <a:t>Environmental Risks</a:t>
                      </a:r>
                      <a:endParaRPr lang="en-US" sz="1200">
                        <a:effectLst/>
                      </a:endParaRPr>
                    </a:p>
                    <a:p>
                      <a:pPr algn="ctr"/>
                      <a:endParaRPr lang="en-US" sz="1200">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r>
                        <a:rPr lang="en-US" sz="1200">
                          <a:solidFill>
                            <a:srgbClr val="000000"/>
                          </a:solidFill>
                          <a:effectLst/>
                        </a:rPr>
                        <a:t>High</a:t>
                      </a:r>
                      <a:endParaRPr lang="en-US" sz="1200">
                        <a:effectLst/>
                      </a:endParaRPr>
                    </a:p>
                    <a:p>
                      <a:pPr marL="171450" lvl="0" indent="-171450" algn="l">
                        <a:buFont typeface="Arial"/>
                        <a:buChar char="•"/>
                      </a:pPr>
                      <a:r>
                        <a:rPr lang="en-US" sz="1200">
                          <a:effectLst/>
                          <a:latin typeface="Times New Roman"/>
                        </a:rPr>
                        <a:t> </a:t>
                      </a:r>
                      <a:r>
                        <a:rPr lang="en-US" sz="1200" b="1">
                          <a:solidFill>
                            <a:srgbClr val="000000"/>
                          </a:solidFill>
                          <a:effectLst/>
                        </a:rPr>
                        <a:t>Public Opposition</a:t>
                      </a:r>
                      <a:r>
                        <a:rPr lang="en-US" sz="1200">
                          <a:effectLst/>
                          <a:latin typeface="Times New Roman"/>
                          <a:ea typeface="Symbol" panose="05050102010706020507" pitchFamily="18" charset="2"/>
                          <a:cs typeface="Symbol" panose="05050102010706020507" pitchFamily="18" charset="2"/>
                        </a:rPr>
                        <a:t>  </a:t>
                      </a:r>
                      <a:endParaRPr lang="en-US" sz="1200">
                        <a:effectLst/>
                      </a:endParaRPr>
                    </a:p>
                    <a:p>
                      <a:pPr marL="0" lvl="0" indent="-228600" algn="l">
                        <a:buFont typeface="Arial"/>
                        <a:buChar char="•"/>
                      </a:pPr>
                      <a:r>
                        <a:rPr lang="en-US" sz="1200" b="1">
                          <a:solidFill>
                            <a:srgbClr val="000000"/>
                          </a:solidFill>
                          <a:effectLst/>
                        </a:rPr>
                        <a:t>Extreme Heat</a:t>
                      </a:r>
                      <a:endParaRPr lang="en-US" sz="1200">
                        <a:effectLst/>
                      </a:endParaRPr>
                    </a:p>
                    <a:p>
                      <a:pPr marL="171450" indent="-171450" algn="ctr">
                        <a:buFont typeface="Arial"/>
                        <a:buChar char="•"/>
                      </a:pPr>
                      <a:endParaRPr lang="en-US" sz="1200">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r>
                        <a:rPr lang="en-US" sz="1200">
                          <a:solidFill>
                            <a:srgbClr val="000000"/>
                          </a:solidFill>
                          <a:effectLst/>
                        </a:rPr>
                        <a:t>High</a:t>
                      </a:r>
                      <a:endParaRPr lang="en-US" sz="1200">
                        <a:effectLst/>
                      </a:endParaRPr>
                    </a:p>
                    <a:p>
                      <a:pPr marL="342900" lvl="0" indent="-342900" algn="ctr"/>
                      <a:r>
                        <a:rPr lang="en-US" sz="1200">
                          <a:effectLst/>
                          <a:latin typeface="Symbol"/>
                          <a:ea typeface="Symbol" panose="05050102010706020507" pitchFamily="18" charset="2"/>
                          <a:cs typeface="Symbol" panose="05050102010706020507" pitchFamily="18" charset="2"/>
                          <a:sym typeface="Symbol"/>
                        </a:rPr>
                        <a:t>·</a:t>
                      </a:r>
                      <a:r>
                        <a:rPr lang="en-US" sz="1200">
                          <a:effectLst/>
                          <a:latin typeface="Times New Roman"/>
                          <a:ea typeface="Symbol" panose="05050102010706020507" pitchFamily="18" charset="2"/>
                          <a:cs typeface="Symbol" panose="05050102010706020507" pitchFamily="18" charset="2"/>
                        </a:rPr>
                        <a:t>         </a:t>
                      </a:r>
                      <a:r>
                        <a:rPr lang="en-US" sz="1200" b="1">
                          <a:solidFill>
                            <a:srgbClr val="000000"/>
                          </a:solidFill>
                          <a:effectLst/>
                        </a:rPr>
                        <a:t>Component Failure</a:t>
                      </a:r>
                      <a:endParaRPr lang="en-US" sz="1200">
                        <a:effectLst/>
                      </a:endParaRPr>
                    </a:p>
                    <a:p>
                      <a:pPr marL="342900" lvl="0" indent="-342900" algn="ctr"/>
                      <a:r>
                        <a:rPr lang="en-US" sz="1200">
                          <a:effectLst/>
                          <a:latin typeface="Symbol"/>
                          <a:ea typeface="Symbol" panose="05050102010706020507" pitchFamily="18" charset="2"/>
                          <a:cs typeface="Symbol" panose="05050102010706020507" pitchFamily="18" charset="2"/>
                          <a:sym typeface="Symbol"/>
                        </a:rPr>
                        <a:t>·</a:t>
                      </a:r>
                      <a:r>
                        <a:rPr lang="en-US" sz="1200">
                          <a:effectLst/>
                          <a:latin typeface="Times New Roman"/>
                          <a:ea typeface="Symbol" panose="05050102010706020507" pitchFamily="18" charset="2"/>
                          <a:cs typeface="Symbol" panose="05050102010706020507" pitchFamily="18" charset="2"/>
                        </a:rPr>
                        <a:t>         </a:t>
                      </a:r>
                      <a:r>
                        <a:rPr lang="en-US" sz="1200" b="1">
                          <a:solidFill>
                            <a:srgbClr val="000000"/>
                          </a:solidFill>
                          <a:effectLst/>
                        </a:rPr>
                        <a:t>Software Malfunctions</a:t>
                      </a:r>
                      <a:endParaRPr lang="en-US" sz="1200">
                        <a:effectLst/>
                      </a:endParaRPr>
                    </a:p>
                    <a:p>
                      <a:pPr marL="342900" lvl="0" indent="-342900" algn="ctr"/>
                      <a:r>
                        <a:rPr lang="en-US" sz="1200">
                          <a:effectLst/>
                          <a:latin typeface="Symbol"/>
                          <a:ea typeface="Symbol" panose="05050102010706020507" pitchFamily="18" charset="2"/>
                          <a:cs typeface="Symbol" panose="05050102010706020507" pitchFamily="18" charset="2"/>
                          <a:sym typeface="Symbol"/>
                        </a:rPr>
                        <a:t>·</a:t>
                      </a:r>
                      <a:r>
                        <a:rPr lang="en-US" sz="1200">
                          <a:effectLst/>
                          <a:latin typeface="Times New Roman"/>
                          <a:ea typeface="Symbol" panose="05050102010706020507" pitchFamily="18" charset="2"/>
                          <a:cs typeface="Symbol" panose="05050102010706020507" pitchFamily="18" charset="2"/>
                        </a:rPr>
                        <a:t>         </a:t>
                      </a:r>
                      <a:r>
                        <a:rPr lang="en-US" sz="1200" b="1">
                          <a:solidFill>
                            <a:srgbClr val="000000"/>
                          </a:solidFill>
                          <a:effectLst/>
                        </a:rPr>
                        <a:t>Radio Frequency interference </a:t>
                      </a:r>
                      <a:endParaRPr lang="en-US" sz="1200">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r>
                        <a:rPr lang="en-US" sz="1200">
                          <a:solidFill>
                            <a:srgbClr val="000000"/>
                          </a:solidFill>
                          <a:effectLst/>
                        </a:rPr>
                        <a:t>Very High</a:t>
                      </a:r>
                      <a:endParaRPr lang="en-US" sz="1200">
                        <a:effectLst/>
                      </a:endParaRPr>
                    </a:p>
                    <a:p>
                      <a:pPr marL="342900" lvl="0" indent="-342900" algn="ctr"/>
                      <a:r>
                        <a:rPr lang="en-US" sz="1200">
                          <a:effectLst/>
                          <a:latin typeface="Symbol"/>
                          <a:ea typeface="Symbol" panose="05050102010706020507" pitchFamily="18" charset="2"/>
                          <a:cs typeface="Symbol" panose="05050102010706020507" pitchFamily="18" charset="2"/>
                          <a:sym typeface="Symbol"/>
                        </a:rPr>
                        <a:t>·</a:t>
                      </a:r>
                      <a:r>
                        <a:rPr lang="en-US" sz="1200">
                          <a:effectLst/>
                          <a:latin typeface="Times New Roman"/>
                          <a:ea typeface="Symbol" panose="05050102010706020507" pitchFamily="18" charset="2"/>
                          <a:cs typeface="Symbol" panose="05050102010706020507" pitchFamily="18" charset="2"/>
                        </a:rPr>
                        <a:t>         </a:t>
                      </a:r>
                      <a:r>
                        <a:rPr lang="en-US" sz="1200" b="1">
                          <a:solidFill>
                            <a:srgbClr val="000000"/>
                          </a:solidFill>
                          <a:effectLst/>
                        </a:rPr>
                        <a:t>Delays on replacement parts</a:t>
                      </a:r>
                      <a:endParaRPr lang="en-US" sz="1200">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2885936975"/>
                  </a:ext>
                </a:extLst>
              </a:tr>
              <a:tr h="618641">
                <a:tc vMerge="1">
                  <a:txBody>
                    <a:bodyPr/>
                    <a:lstStyle/>
                    <a:p>
                      <a:endParaRPr lang="en-US"/>
                    </a:p>
                  </a:txBody>
                  <a:tcPr/>
                </a:tc>
                <a:tc>
                  <a:txBody>
                    <a:bodyPr/>
                    <a:lstStyle/>
                    <a:p>
                      <a:r>
                        <a:rPr lang="en-US" sz="1400" b="1">
                          <a:effectLst/>
                        </a:rPr>
                        <a:t>Unlikely</a:t>
                      </a:r>
                      <a:endParaRPr lang="en-US" sz="1400">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US" sz="1200">
                          <a:solidFill>
                            <a:srgbClr val="000000"/>
                          </a:solidFill>
                          <a:effectLst/>
                        </a:rPr>
                        <a:t>Low</a:t>
                      </a:r>
                      <a:endParaRPr lang="en-US" sz="1200">
                        <a:effectLst/>
                      </a:endParaRPr>
                    </a:p>
                    <a:p>
                      <a:pPr marL="342900" lvl="0" indent="-342900" algn="ctr"/>
                      <a:r>
                        <a:rPr lang="en-US" sz="1200">
                          <a:effectLst/>
                          <a:latin typeface="Symbol"/>
                          <a:ea typeface="Symbol" panose="05050102010706020507" pitchFamily="18" charset="2"/>
                          <a:cs typeface="Symbol" panose="05050102010706020507" pitchFamily="18" charset="2"/>
                          <a:sym typeface="Symbol"/>
                        </a:rPr>
                        <a:t>·</a:t>
                      </a:r>
                      <a:r>
                        <a:rPr lang="en-US" sz="1200">
                          <a:effectLst/>
                          <a:latin typeface="Times New Roman"/>
                          <a:ea typeface="Symbol" panose="05050102010706020507" pitchFamily="18" charset="2"/>
                          <a:cs typeface="Symbol" panose="05050102010706020507" pitchFamily="18" charset="2"/>
                        </a:rPr>
                        <a:t>         </a:t>
                      </a:r>
                      <a:r>
                        <a:rPr lang="en-US" sz="1200" b="1">
                          <a:solidFill>
                            <a:srgbClr val="000000"/>
                          </a:solidFill>
                          <a:effectLst/>
                        </a:rPr>
                        <a:t>Non- critical glitches</a:t>
                      </a:r>
                      <a:endParaRPr lang="en-US" sz="1200">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a:r>
                        <a:rPr lang="en-US" sz="1200">
                          <a:solidFill>
                            <a:srgbClr val="000000"/>
                          </a:solidFill>
                          <a:effectLst/>
                        </a:rPr>
                        <a:t>Low</a:t>
                      </a:r>
                      <a:endParaRPr lang="en-US" sz="1200">
                        <a:effectLst/>
                      </a:endParaRPr>
                    </a:p>
                    <a:p>
                      <a:pPr marL="342900" lvl="0" indent="-342900" algn="ctr"/>
                      <a:r>
                        <a:rPr lang="en-US" sz="1200">
                          <a:effectLst/>
                          <a:latin typeface="Symbol"/>
                          <a:ea typeface="Symbol" panose="05050102010706020507" pitchFamily="18" charset="2"/>
                          <a:cs typeface="Symbol" panose="05050102010706020507" pitchFamily="18" charset="2"/>
                          <a:sym typeface="Symbol"/>
                        </a:rPr>
                        <a:t>·</a:t>
                      </a:r>
                      <a:r>
                        <a:rPr lang="en-US" sz="1200">
                          <a:effectLst/>
                          <a:latin typeface="Times New Roman"/>
                          <a:ea typeface="Symbol" panose="05050102010706020507" pitchFamily="18" charset="2"/>
                          <a:cs typeface="Symbol" panose="05050102010706020507" pitchFamily="18" charset="2"/>
                        </a:rPr>
                        <a:t>         </a:t>
                      </a:r>
                      <a:r>
                        <a:rPr lang="en-US" sz="1200" b="1">
                          <a:solidFill>
                            <a:srgbClr val="000000"/>
                          </a:solidFill>
                          <a:effectLst/>
                        </a:rPr>
                        <a:t>Temporary restrictions to non- essential areas</a:t>
                      </a:r>
                      <a:endParaRPr lang="en-US" sz="1200">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a:r>
                        <a:rPr lang="en-US" sz="1200">
                          <a:solidFill>
                            <a:srgbClr val="000000"/>
                          </a:solidFill>
                          <a:effectLst/>
                        </a:rPr>
                        <a:t>Medium</a:t>
                      </a:r>
                      <a:endParaRPr lang="en-US" sz="1200">
                        <a:effectLst/>
                      </a:endParaRPr>
                    </a:p>
                    <a:p>
                      <a:pPr marL="342900" lvl="0" indent="-342900" algn="ctr"/>
                      <a:r>
                        <a:rPr lang="en-US" sz="1200">
                          <a:effectLst/>
                          <a:latin typeface="Symbol"/>
                          <a:ea typeface="Symbol" panose="05050102010706020507" pitchFamily="18" charset="2"/>
                          <a:cs typeface="Symbol" panose="05050102010706020507" pitchFamily="18" charset="2"/>
                          <a:sym typeface="Symbol"/>
                        </a:rPr>
                        <a:t>·</a:t>
                      </a:r>
                      <a:r>
                        <a:rPr lang="en-US" sz="1200">
                          <a:effectLst/>
                          <a:latin typeface="Times New Roman"/>
                          <a:ea typeface="Symbol" panose="05050102010706020507" pitchFamily="18" charset="2"/>
                          <a:cs typeface="Symbol" panose="05050102010706020507" pitchFamily="18" charset="2"/>
                        </a:rPr>
                        <a:t>         </a:t>
                      </a:r>
                      <a:r>
                        <a:rPr lang="en-US" sz="1200" b="1">
                          <a:solidFill>
                            <a:srgbClr val="000000"/>
                          </a:solidFill>
                          <a:effectLst/>
                        </a:rPr>
                        <a:t>Information Leak</a:t>
                      </a:r>
                      <a:endParaRPr lang="en-US" sz="1200">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r>
                        <a:rPr lang="en-US" sz="1200">
                          <a:solidFill>
                            <a:srgbClr val="000000"/>
                          </a:solidFill>
                          <a:effectLst/>
                        </a:rPr>
                        <a:t>Medium</a:t>
                      </a:r>
                      <a:endParaRPr lang="en-US" sz="1200">
                        <a:effectLst/>
                      </a:endParaRPr>
                    </a:p>
                    <a:p>
                      <a:pPr marL="342900" lvl="0" indent="-342900" algn="ctr"/>
                      <a:r>
                        <a:rPr lang="en-US" sz="1200">
                          <a:effectLst/>
                          <a:latin typeface="Symbol"/>
                          <a:ea typeface="Symbol" panose="05050102010706020507" pitchFamily="18" charset="2"/>
                          <a:cs typeface="Symbol" panose="05050102010706020507" pitchFamily="18" charset="2"/>
                          <a:sym typeface="Symbol"/>
                        </a:rPr>
                        <a:t>·</a:t>
                      </a:r>
                      <a:r>
                        <a:rPr lang="en-US" sz="1200">
                          <a:effectLst/>
                          <a:latin typeface="Times New Roman"/>
                          <a:ea typeface="Symbol" panose="05050102010706020507" pitchFamily="18" charset="2"/>
                          <a:cs typeface="Symbol" panose="05050102010706020507" pitchFamily="18" charset="2"/>
                        </a:rPr>
                        <a:t>         </a:t>
                      </a:r>
                      <a:r>
                        <a:rPr lang="en-US" sz="1200" b="1">
                          <a:solidFill>
                            <a:srgbClr val="000000"/>
                          </a:solidFill>
                          <a:effectLst/>
                        </a:rPr>
                        <a:t>Legal disputes</a:t>
                      </a:r>
                      <a:endParaRPr lang="en-US" sz="1200">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r>
                        <a:rPr lang="en-US" sz="1200">
                          <a:solidFill>
                            <a:srgbClr val="000000"/>
                          </a:solidFill>
                          <a:effectLst/>
                        </a:rPr>
                        <a:t>High</a:t>
                      </a:r>
                      <a:endParaRPr lang="en-US" sz="1200">
                        <a:effectLst/>
                      </a:endParaRPr>
                    </a:p>
                    <a:p>
                      <a:pPr marL="342900" lvl="0" indent="-342900" algn="ctr"/>
                      <a:r>
                        <a:rPr lang="en-US" sz="1200">
                          <a:effectLst/>
                          <a:latin typeface="Symbol"/>
                          <a:ea typeface="Symbol" panose="05050102010706020507" pitchFamily="18" charset="2"/>
                          <a:cs typeface="Symbol" panose="05050102010706020507" pitchFamily="18" charset="2"/>
                          <a:sym typeface="Symbol"/>
                        </a:rPr>
                        <a:t>·</a:t>
                      </a:r>
                      <a:r>
                        <a:rPr lang="en-US" sz="1200">
                          <a:effectLst/>
                          <a:latin typeface="Times New Roman"/>
                          <a:ea typeface="Symbol" panose="05050102010706020507" pitchFamily="18" charset="2"/>
                          <a:cs typeface="Symbol" panose="05050102010706020507" pitchFamily="18" charset="2"/>
                        </a:rPr>
                        <a:t>         </a:t>
                      </a:r>
                      <a:r>
                        <a:rPr lang="en-US" sz="1200" b="1">
                          <a:solidFill>
                            <a:srgbClr val="000000"/>
                          </a:solidFill>
                          <a:effectLst/>
                        </a:rPr>
                        <a:t>Underwater cable damage</a:t>
                      </a:r>
                      <a:endParaRPr lang="en-US" sz="1200">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265494508"/>
                  </a:ext>
                </a:extLst>
              </a:tr>
              <a:tr h="818203">
                <a:tc vMerge="1">
                  <a:txBody>
                    <a:bodyPr/>
                    <a:lstStyle/>
                    <a:p>
                      <a:endParaRPr lang="en-US"/>
                    </a:p>
                  </a:txBody>
                  <a:tcPr/>
                </a:tc>
                <a:tc>
                  <a:txBody>
                    <a:bodyPr/>
                    <a:lstStyle/>
                    <a:p>
                      <a:r>
                        <a:rPr lang="en-US" sz="1400" b="1">
                          <a:effectLst/>
                        </a:rPr>
                        <a:t>Rare</a:t>
                      </a:r>
                      <a:endParaRPr lang="en-US" sz="1400">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US" sz="1200">
                          <a:solidFill>
                            <a:srgbClr val="000000"/>
                          </a:solidFill>
                          <a:effectLst/>
                        </a:rPr>
                        <a:t>Low</a:t>
                      </a:r>
                      <a:endParaRPr lang="en-US" sz="1200">
                        <a:effectLst/>
                      </a:endParaRPr>
                    </a:p>
                    <a:p>
                      <a:pPr marL="342900" lvl="0" indent="-342900" algn="ctr"/>
                      <a:r>
                        <a:rPr lang="en-US" sz="1200">
                          <a:effectLst/>
                          <a:latin typeface="Symbol"/>
                          <a:ea typeface="Symbol" panose="05050102010706020507" pitchFamily="18" charset="2"/>
                          <a:cs typeface="Symbol" panose="05050102010706020507" pitchFamily="18" charset="2"/>
                          <a:sym typeface="Symbol"/>
                        </a:rPr>
                        <a:t>·</a:t>
                      </a:r>
                      <a:r>
                        <a:rPr lang="en-US" sz="1200">
                          <a:effectLst/>
                          <a:latin typeface="Times New Roman"/>
                          <a:ea typeface="Symbol" panose="05050102010706020507" pitchFamily="18" charset="2"/>
                          <a:cs typeface="Symbol" panose="05050102010706020507" pitchFamily="18" charset="2"/>
                        </a:rPr>
                        <a:t>         </a:t>
                      </a:r>
                      <a:r>
                        <a:rPr lang="en-US" sz="1200" b="1">
                          <a:solidFill>
                            <a:srgbClr val="000000"/>
                          </a:solidFill>
                          <a:effectLst/>
                        </a:rPr>
                        <a:t>Local short term Labour strikes</a:t>
                      </a:r>
                      <a:endParaRPr lang="en-US" sz="1200">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a:r>
                        <a:rPr lang="en-US" sz="1200">
                          <a:solidFill>
                            <a:srgbClr val="000000"/>
                          </a:solidFill>
                          <a:effectLst/>
                        </a:rPr>
                        <a:t>Low</a:t>
                      </a:r>
                      <a:endParaRPr lang="en-US" sz="1200">
                        <a:effectLst/>
                      </a:endParaRPr>
                    </a:p>
                    <a:p>
                      <a:pPr marL="342900" lvl="0" indent="-342900" algn="ctr"/>
                      <a:r>
                        <a:rPr lang="en-US" sz="1200">
                          <a:effectLst/>
                          <a:latin typeface="Symbol"/>
                          <a:ea typeface="Symbol" panose="05050102010706020507" pitchFamily="18" charset="2"/>
                          <a:cs typeface="Symbol" panose="05050102010706020507" pitchFamily="18" charset="2"/>
                          <a:sym typeface="Symbol"/>
                        </a:rPr>
                        <a:t>·</a:t>
                      </a:r>
                      <a:r>
                        <a:rPr lang="en-US" sz="1200">
                          <a:effectLst/>
                          <a:latin typeface="Times New Roman"/>
                          <a:ea typeface="Symbol" panose="05050102010706020507" pitchFamily="18" charset="2"/>
                          <a:cs typeface="Symbol" panose="05050102010706020507" pitchFamily="18" charset="2"/>
                        </a:rPr>
                        <a:t>         </a:t>
                      </a:r>
                      <a:r>
                        <a:rPr lang="en-US" sz="1200" b="1">
                          <a:solidFill>
                            <a:srgbClr val="000000"/>
                          </a:solidFill>
                          <a:effectLst/>
                        </a:rPr>
                        <a:t>Radical Technology Shift</a:t>
                      </a:r>
                      <a:endParaRPr lang="en-US" sz="1200">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a:r>
                        <a:rPr lang="en-US" sz="1200">
                          <a:solidFill>
                            <a:srgbClr val="000000"/>
                          </a:solidFill>
                          <a:effectLst/>
                        </a:rPr>
                        <a:t>Low</a:t>
                      </a:r>
                      <a:endParaRPr lang="en-US" sz="1200">
                        <a:effectLst/>
                      </a:endParaRPr>
                    </a:p>
                    <a:p>
                      <a:pPr marL="342900" lvl="0" indent="-342900" algn="ctr"/>
                      <a:r>
                        <a:rPr lang="en-US" sz="1200">
                          <a:effectLst/>
                          <a:latin typeface="Symbol"/>
                          <a:ea typeface="Symbol" panose="05050102010706020507" pitchFamily="18" charset="2"/>
                          <a:cs typeface="Symbol" panose="05050102010706020507" pitchFamily="18" charset="2"/>
                          <a:sym typeface="Symbol"/>
                        </a:rPr>
                        <a:t>·</a:t>
                      </a:r>
                      <a:r>
                        <a:rPr lang="en-US" sz="1200">
                          <a:effectLst/>
                          <a:latin typeface="Times New Roman"/>
                          <a:ea typeface="Symbol" panose="05050102010706020507" pitchFamily="18" charset="2"/>
                          <a:cs typeface="Symbol" panose="05050102010706020507" pitchFamily="18" charset="2"/>
                        </a:rPr>
                        <a:t>         </a:t>
                      </a:r>
                      <a:r>
                        <a:rPr lang="en-US" sz="1200" b="1">
                          <a:solidFill>
                            <a:srgbClr val="000000"/>
                          </a:solidFill>
                          <a:effectLst/>
                        </a:rPr>
                        <a:t>Marine Life Incident </a:t>
                      </a:r>
                      <a:endParaRPr lang="en-US" sz="1200">
                        <a:effectLst/>
                      </a:endParaRPr>
                    </a:p>
                    <a:p>
                      <a:pPr algn="ctr"/>
                      <a:endParaRPr lang="en-US" sz="1200">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a:r>
                        <a:rPr lang="en-US" sz="1200">
                          <a:solidFill>
                            <a:srgbClr val="000000"/>
                          </a:solidFill>
                          <a:effectLst/>
                        </a:rPr>
                        <a:t>Low</a:t>
                      </a:r>
                      <a:endParaRPr lang="en-US" sz="1200">
                        <a:effectLst/>
                      </a:endParaRPr>
                    </a:p>
                    <a:p>
                      <a:pPr marL="342900" lvl="0" indent="-342900" algn="ctr"/>
                      <a:r>
                        <a:rPr lang="en-US" sz="1200">
                          <a:effectLst/>
                          <a:latin typeface="Symbol"/>
                          <a:ea typeface="Symbol" panose="05050102010706020507" pitchFamily="18" charset="2"/>
                          <a:cs typeface="Symbol" panose="05050102010706020507" pitchFamily="18" charset="2"/>
                          <a:sym typeface="Symbol"/>
                        </a:rPr>
                        <a:t>·</a:t>
                      </a:r>
                      <a:r>
                        <a:rPr lang="en-US" sz="1200">
                          <a:effectLst/>
                          <a:latin typeface="Times New Roman"/>
                          <a:ea typeface="Symbol" panose="05050102010706020507" pitchFamily="18" charset="2"/>
                          <a:cs typeface="Symbol" panose="05050102010706020507" pitchFamily="18" charset="2"/>
                        </a:rPr>
                        <a:t>         </a:t>
                      </a:r>
                      <a:r>
                        <a:rPr lang="en-US" sz="1200" b="1">
                          <a:solidFill>
                            <a:srgbClr val="000000"/>
                          </a:solidFill>
                          <a:effectLst/>
                        </a:rPr>
                        <a:t>Earthquake</a:t>
                      </a:r>
                      <a:endParaRPr lang="en-US" sz="1200">
                        <a:effectLst/>
                      </a:endParaRPr>
                    </a:p>
                    <a:p>
                      <a:pPr marL="342900" lvl="0" indent="-342900" algn="ctr"/>
                      <a:r>
                        <a:rPr lang="en-US" sz="1200">
                          <a:effectLst/>
                          <a:latin typeface="Symbol"/>
                          <a:ea typeface="Symbol" panose="05050102010706020507" pitchFamily="18" charset="2"/>
                          <a:cs typeface="Symbol" panose="05050102010706020507" pitchFamily="18" charset="2"/>
                          <a:sym typeface="Symbol"/>
                        </a:rPr>
                        <a:t>·</a:t>
                      </a:r>
                      <a:r>
                        <a:rPr lang="en-US" sz="1200">
                          <a:effectLst/>
                          <a:latin typeface="Times New Roman"/>
                          <a:ea typeface="Symbol" panose="05050102010706020507" pitchFamily="18" charset="2"/>
                          <a:cs typeface="Symbol" panose="05050102010706020507" pitchFamily="18" charset="2"/>
                        </a:rPr>
                        <a:t>         </a:t>
                      </a:r>
                      <a:r>
                        <a:rPr lang="en-US" sz="1200" b="1">
                          <a:solidFill>
                            <a:srgbClr val="000000"/>
                          </a:solidFill>
                          <a:effectLst/>
                        </a:rPr>
                        <a:t>Pandemic outbreak affecting staffing </a:t>
                      </a:r>
                      <a:endParaRPr lang="en-US" sz="1200">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a:r>
                        <a:rPr lang="en-US" sz="1200">
                          <a:solidFill>
                            <a:srgbClr val="000000"/>
                          </a:solidFill>
                          <a:effectLst/>
                        </a:rPr>
                        <a:t>Medium</a:t>
                      </a:r>
                      <a:endParaRPr lang="en-US" sz="1200">
                        <a:effectLst/>
                      </a:endParaRPr>
                    </a:p>
                    <a:p>
                      <a:pPr marL="342900" lvl="0" indent="-342900" algn="ctr"/>
                      <a:r>
                        <a:rPr lang="en-US" sz="1200">
                          <a:effectLst/>
                          <a:latin typeface="Symbol"/>
                          <a:ea typeface="Symbol" panose="05050102010706020507" pitchFamily="18" charset="2"/>
                          <a:cs typeface="Symbol" panose="05050102010706020507" pitchFamily="18" charset="2"/>
                          <a:sym typeface="Symbol"/>
                        </a:rPr>
                        <a:t>·</a:t>
                      </a:r>
                      <a:r>
                        <a:rPr lang="en-US" sz="1200">
                          <a:effectLst/>
                          <a:latin typeface="Times New Roman"/>
                          <a:ea typeface="Symbol" panose="05050102010706020507" pitchFamily="18" charset="2"/>
                          <a:cs typeface="Symbol" panose="05050102010706020507" pitchFamily="18" charset="2"/>
                        </a:rPr>
                        <a:t>         </a:t>
                      </a:r>
                      <a:r>
                        <a:rPr lang="en-US" sz="1200" b="1">
                          <a:solidFill>
                            <a:srgbClr val="000000"/>
                          </a:solidFill>
                          <a:effectLst/>
                        </a:rPr>
                        <a:t>Sudden geological changes</a:t>
                      </a:r>
                      <a:endParaRPr lang="en-US" sz="1200">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838671899"/>
                  </a:ext>
                </a:extLst>
              </a:tr>
            </a:tbl>
          </a:graphicData>
        </a:graphic>
      </p:graphicFrame>
      <p:sp>
        <p:nvSpPr>
          <p:cNvPr id="3" name="TextBox 2">
            <a:extLst>
              <a:ext uri="{FF2B5EF4-FFF2-40B4-BE49-F238E27FC236}">
                <a16:creationId xmlns:a16="http://schemas.microsoft.com/office/drawing/2014/main" id="{C6B0D161-ECC6-ECCF-DB25-A62BA0CCFD30}"/>
              </a:ext>
            </a:extLst>
          </p:cNvPr>
          <p:cNvSpPr txBox="1"/>
          <p:nvPr/>
        </p:nvSpPr>
        <p:spPr>
          <a:xfrm>
            <a:off x="5549671" y="1221136"/>
            <a:ext cx="1183046" cy="369332"/>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a:t>IMPACT</a:t>
            </a:r>
          </a:p>
        </p:txBody>
      </p:sp>
      <p:sp>
        <p:nvSpPr>
          <p:cNvPr id="5" name="TextBox 4">
            <a:extLst>
              <a:ext uri="{FF2B5EF4-FFF2-40B4-BE49-F238E27FC236}">
                <a16:creationId xmlns:a16="http://schemas.microsoft.com/office/drawing/2014/main" id="{AAF33680-C4E2-5ECF-C78E-657765233503}"/>
              </a:ext>
            </a:extLst>
          </p:cNvPr>
          <p:cNvSpPr txBox="1"/>
          <p:nvPr/>
        </p:nvSpPr>
        <p:spPr>
          <a:xfrm rot="16200000">
            <a:off x="-572159" y="3713779"/>
            <a:ext cx="1609249" cy="369332"/>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a:t>LIKELIHOOD</a:t>
            </a:r>
          </a:p>
        </p:txBody>
      </p:sp>
    </p:spTree>
    <p:extLst>
      <p:ext uri="{BB962C8B-B14F-4D97-AF65-F5344CB8AC3E}">
        <p14:creationId xmlns:p14="http://schemas.microsoft.com/office/powerpoint/2010/main" val="259046855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extLst>
    <p:ext uri="{6950BFC3-D8DA-4A85-94F7-54DA5524770B}">
      <p188:commentRel xmlns:p188="http://schemas.microsoft.com/office/powerpoint/2018/8/main" r:id="rId2"/>
    </p:ext>
  </p:extLst>
</p:sld>
</file>

<file path=ppt/slides/slide1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3F7625C-6D93-13B4-4C9C-242A5D69D10B}"/>
              </a:ext>
            </a:extLst>
          </p:cNvPr>
          <p:cNvSpPr/>
          <p:nvPr/>
        </p:nvSpPr>
        <p:spPr>
          <a:xfrm>
            <a:off x="-3651" y="2350162"/>
            <a:ext cx="5862191" cy="669486"/>
          </a:xfrm>
          <a:prstGeom prst="rect">
            <a:avLst/>
          </a:prstGeom>
          <a:solidFill>
            <a:srgbClr val="B6D5F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5" name="TextBox 4">
            <a:extLst>
              <a:ext uri="{FF2B5EF4-FFF2-40B4-BE49-F238E27FC236}">
                <a16:creationId xmlns:a16="http://schemas.microsoft.com/office/drawing/2014/main" id="{21E3784B-CB73-AC69-2F39-B689681B06D2}"/>
              </a:ext>
            </a:extLst>
          </p:cNvPr>
          <p:cNvSpPr txBox="1"/>
          <p:nvPr/>
        </p:nvSpPr>
        <p:spPr>
          <a:xfrm>
            <a:off x="-904900" y="1945758"/>
            <a:ext cx="6490855" cy="1354976"/>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Autofit/>
          </a:bodyPr>
          <a:lstStyle/>
          <a:p>
            <a:pPr algn="ctr">
              <a:lnSpc>
                <a:spcPct val="90000"/>
              </a:lnSpc>
              <a:spcBef>
                <a:spcPct val="0"/>
              </a:spcBef>
              <a:spcAft>
                <a:spcPts val="600"/>
              </a:spcAft>
            </a:pPr>
            <a:r>
              <a:rPr lang="en-US" sz="3400" b="1">
                <a:latin typeface="Aptos"/>
                <a:ea typeface="+mj-ea"/>
                <a:cs typeface="Arial"/>
              </a:rPr>
              <a:t>FUNCTIONAL ANALYSIS</a:t>
            </a:r>
            <a:endParaRPr lang="en-US" sz="3400"/>
          </a:p>
          <a:p>
            <a:pPr algn="ctr">
              <a:lnSpc>
                <a:spcPct val="90000"/>
              </a:lnSpc>
              <a:spcBef>
                <a:spcPct val="0"/>
              </a:spcBef>
              <a:spcAft>
                <a:spcPts val="600"/>
              </a:spcAft>
            </a:pPr>
            <a:r>
              <a:rPr lang="en-US" sz="3400" b="1">
                <a:latin typeface="Aptos"/>
                <a:ea typeface="+mj-ea"/>
                <a:cs typeface="Arial"/>
              </a:rPr>
              <a:t> TREE </a:t>
            </a:r>
            <a:r>
              <a:rPr lang="en-US" sz="3400" b="1" kern="1200">
                <a:latin typeface="Aptos"/>
                <a:ea typeface="+mj-ea"/>
                <a:cs typeface="Arial"/>
              </a:rPr>
              <a:t>&amp; DESIGN </a:t>
            </a:r>
            <a:r>
              <a:rPr lang="en-US" sz="3400" b="1">
                <a:latin typeface="Aptos"/>
                <a:ea typeface="+mj-ea"/>
                <a:cs typeface="Arial"/>
              </a:rPr>
              <a:t>IDEA</a:t>
            </a:r>
            <a:endParaRPr lang="en-US" sz="3400">
              <a:ea typeface="+mj-ea"/>
            </a:endParaRPr>
          </a:p>
        </p:txBody>
      </p:sp>
      <p:pic>
        <p:nvPicPr>
          <p:cNvPr id="7" name="Content Placeholder 6" descr="A diagram of a solar farm&#10;&#10;Description automatically generated">
            <a:extLst>
              <a:ext uri="{FF2B5EF4-FFF2-40B4-BE49-F238E27FC236}">
                <a16:creationId xmlns:a16="http://schemas.microsoft.com/office/drawing/2014/main" id="{2604C167-7F33-2F75-4F84-1D74D464F8FE}"/>
              </a:ext>
            </a:extLst>
          </p:cNvPr>
          <p:cNvPicPr>
            <a:picLocks noGrp="1" noChangeAspect="1"/>
          </p:cNvPicPr>
          <p:nvPr>
            <p:ph idx="1"/>
          </p:nvPr>
        </p:nvPicPr>
        <p:blipFill rotWithShape="1">
          <a:blip r:embed="rId3"/>
          <a:srcRect l="7538" t="3245" r="6406" b="-147"/>
          <a:stretch/>
        </p:blipFill>
        <p:spPr>
          <a:xfrm>
            <a:off x="5075247" y="4648"/>
            <a:ext cx="7308222" cy="6855106"/>
          </a:xfrm>
        </p:spPr>
      </p:pic>
    </p:spTree>
    <p:extLst>
      <p:ext uri="{BB962C8B-B14F-4D97-AF65-F5344CB8AC3E}">
        <p14:creationId xmlns:p14="http://schemas.microsoft.com/office/powerpoint/2010/main" val="385296656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extLst>
    <p:ext uri="{6950BFC3-D8DA-4A85-94F7-54DA5524770B}">
      <p188:commentRel xmlns:p188="http://schemas.microsoft.com/office/powerpoint/2018/8/main" r:id="rId2"/>
    </p:ext>
  </p:extLs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lock Arc 4">
            <a:extLst>
              <a:ext uri="{FF2B5EF4-FFF2-40B4-BE49-F238E27FC236}">
                <a16:creationId xmlns:a16="http://schemas.microsoft.com/office/drawing/2014/main" id="{A91A94A6-B371-AEEC-0FBB-D29FBB71C9D2}"/>
              </a:ext>
            </a:extLst>
          </p:cNvPr>
          <p:cNvSpPr/>
          <p:nvPr/>
        </p:nvSpPr>
        <p:spPr>
          <a:xfrm rot="20415053">
            <a:off x="747734" y="938914"/>
            <a:ext cx="4515110" cy="4399852"/>
          </a:xfrm>
          <a:prstGeom prst="blockArc">
            <a:avLst>
              <a:gd name="adj1" fmla="val 7636140"/>
              <a:gd name="adj2" fmla="val 19491011"/>
              <a:gd name="adj3" fmla="val 12586"/>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solidFill>
                <a:schemeClr val="tx1"/>
              </a:solidFill>
            </a:endParaRPr>
          </a:p>
        </p:txBody>
      </p:sp>
      <p:sp>
        <p:nvSpPr>
          <p:cNvPr id="7" name="Block Arc 6">
            <a:extLst>
              <a:ext uri="{FF2B5EF4-FFF2-40B4-BE49-F238E27FC236}">
                <a16:creationId xmlns:a16="http://schemas.microsoft.com/office/drawing/2014/main" id="{8C3B2D3D-1B58-A884-5D11-C8A7B643B20F}"/>
              </a:ext>
            </a:extLst>
          </p:cNvPr>
          <p:cNvSpPr/>
          <p:nvPr/>
        </p:nvSpPr>
        <p:spPr>
          <a:xfrm rot="19932033">
            <a:off x="1097811" y="1394074"/>
            <a:ext cx="3622942" cy="3489537"/>
          </a:xfrm>
          <a:prstGeom prst="blockArc">
            <a:avLst>
              <a:gd name="adj1" fmla="val 6450118"/>
              <a:gd name="adj2" fmla="val 205334"/>
              <a:gd name="adj3" fmla="val 15020"/>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solidFill>
                <a:schemeClr val="tx1"/>
              </a:solidFill>
            </a:endParaRPr>
          </a:p>
        </p:txBody>
      </p:sp>
      <p:sp>
        <p:nvSpPr>
          <p:cNvPr id="9" name="Block Arc 8">
            <a:extLst>
              <a:ext uri="{FF2B5EF4-FFF2-40B4-BE49-F238E27FC236}">
                <a16:creationId xmlns:a16="http://schemas.microsoft.com/office/drawing/2014/main" id="{2E8F64CD-1D89-968E-1F0B-DB4BF8F44515}"/>
              </a:ext>
            </a:extLst>
          </p:cNvPr>
          <p:cNvSpPr/>
          <p:nvPr/>
        </p:nvSpPr>
        <p:spPr>
          <a:xfrm rot="19932033">
            <a:off x="1508733" y="1743724"/>
            <a:ext cx="2801097" cy="2790234"/>
          </a:xfrm>
          <a:prstGeom prst="blockArc">
            <a:avLst>
              <a:gd name="adj1" fmla="val 4860677"/>
              <a:gd name="adj2" fmla="val 1693676"/>
              <a:gd name="adj3" fmla="val 13194"/>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solidFill>
                <a:schemeClr val="tx1"/>
              </a:solidFill>
            </a:endParaRPr>
          </a:p>
        </p:txBody>
      </p:sp>
      <p:sp>
        <p:nvSpPr>
          <p:cNvPr id="11" name="Title 6">
            <a:extLst>
              <a:ext uri="{FF2B5EF4-FFF2-40B4-BE49-F238E27FC236}">
                <a16:creationId xmlns:a16="http://schemas.microsoft.com/office/drawing/2014/main" id="{B5539D34-504B-4168-5C49-8FF57D9EDF41}"/>
              </a:ext>
            </a:extLst>
          </p:cNvPr>
          <p:cNvSpPr txBox="1">
            <a:spLocks/>
          </p:cNvSpPr>
          <p:nvPr/>
        </p:nvSpPr>
        <p:spPr>
          <a:xfrm>
            <a:off x="1086684" y="2676562"/>
            <a:ext cx="3645194" cy="924556"/>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49224">
              <a:spcAft>
                <a:spcPts val="600"/>
              </a:spcAft>
            </a:pPr>
            <a:r>
              <a:rPr lang="en-GB" sz="2800" b="1"/>
              <a:t>Our Top 5  </a:t>
            </a:r>
          </a:p>
          <a:p>
            <a:pPr algn="ctr" defTabSz="649224">
              <a:spcAft>
                <a:spcPts val="600"/>
              </a:spcAft>
            </a:pPr>
            <a:r>
              <a:rPr lang="en-GB" sz="2800" b="1"/>
              <a:t>Constraints</a:t>
            </a:r>
          </a:p>
        </p:txBody>
      </p:sp>
      <p:sp>
        <p:nvSpPr>
          <p:cNvPr id="13" name="Content Placeholder 2">
            <a:extLst>
              <a:ext uri="{FF2B5EF4-FFF2-40B4-BE49-F238E27FC236}">
                <a16:creationId xmlns:a16="http://schemas.microsoft.com/office/drawing/2014/main" id="{264E83B5-E201-3897-1520-0A2399C0A824}"/>
              </a:ext>
            </a:extLst>
          </p:cNvPr>
          <p:cNvSpPr>
            <a:spLocks/>
          </p:cNvSpPr>
          <p:nvPr/>
        </p:nvSpPr>
        <p:spPr>
          <a:xfrm>
            <a:off x="4858697" y="856237"/>
            <a:ext cx="5769850" cy="4565211"/>
          </a:xfrm>
          <a:prstGeom prst="rect">
            <a:avLst/>
          </a:prstGeom>
        </p:spPr>
        <p:txBody>
          <a:bodyPr vert="horz" lIns="91440" tIns="45720" rIns="91440" bIns="45720" rtlCol="0" anchor="t">
            <a:noAutofit/>
          </a:bodyPr>
          <a:lstStyle/>
          <a:p>
            <a:pPr marL="342900" indent="-342900" defTabSz="649224">
              <a:spcAft>
                <a:spcPts val="600"/>
              </a:spcAft>
              <a:buFont typeface="Wingdings"/>
              <a:buChar char="Ø"/>
            </a:pPr>
            <a:endParaRPr lang="en-US" kern="1200">
              <a:latin typeface="+mn-lt"/>
              <a:cs typeface="Calibri"/>
            </a:endParaRPr>
          </a:p>
          <a:p>
            <a:pPr marL="342900" indent="-342900" defTabSz="649224">
              <a:spcAft>
                <a:spcPts val="600"/>
              </a:spcAft>
              <a:buFont typeface="Wingdings"/>
              <a:buChar char="Ø"/>
            </a:pPr>
            <a:r>
              <a:rPr lang="en-US" sz="2800">
                <a:cs typeface="Calibri"/>
              </a:rPr>
              <a:t>Testing</a:t>
            </a:r>
            <a:r>
              <a:rPr lang="en-US" sz="2800" kern="1200">
                <a:latin typeface="+mn-lt"/>
                <a:ea typeface="+mn-ea"/>
                <a:cs typeface="Calibri"/>
              </a:rPr>
              <a:t> Criteria / Sub Test</a:t>
            </a:r>
            <a:endParaRPr lang="en-US" sz="2800">
              <a:cs typeface="Calibri"/>
            </a:endParaRPr>
          </a:p>
          <a:p>
            <a:pPr defTabSz="649224">
              <a:spcAft>
                <a:spcPts val="600"/>
              </a:spcAft>
            </a:pPr>
            <a:r>
              <a:rPr lang="en-US">
                <a:cs typeface="Calibri"/>
              </a:rPr>
              <a:t>  Performance criteria, Fault scenarios, Delays</a:t>
            </a:r>
            <a:endParaRPr lang="en-US"/>
          </a:p>
          <a:p>
            <a:pPr marL="342900" indent="-342900" defTabSz="649224">
              <a:spcAft>
                <a:spcPts val="600"/>
              </a:spcAft>
              <a:buFont typeface="Wingdings"/>
              <a:buChar char="Ø"/>
            </a:pPr>
            <a:r>
              <a:rPr lang="en-US" sz="2800">
                <a:cs typeface="Calibri"/>
              </a:rPr>
              <a:t>  Component</a:t>
            </a:r>
            <a:r>
              <a:rPr lang="en-US" sz="2800" kern="1200">
                <a:latin typeface="+mn-lt"/>
                <a:ea typeface="+mn-ea"/>
                <a:cs typeface="Calibri"/>
              </a:rPr>
              <a:t> </a:t>
            </a:r>
            <a:r>
              <a:rPr lang="en-US" sz="2800">
                <a:cs typeface="Calibri"/>
              </a:rPr>
              <a:t>selection</a:t>
            </a:r>
            <a:endParaRPr lang="en-US" sz="2800"/>
          </a:p>
          <a:p>
            <a:pPr defTabSz="649224">
              <a:spcAft>
                <a:spcPts val="600"/>
              </a:spcAft>
            </a:pPr>
            <a:r>
              <a:rPr lang="en-US">
                <a:cs typeface="Calibri"/>
              </a:rPr>
              <a:t>  Scalability, Reliability, Compatibility</a:t>
            </a:r>
          </a:p>
          <a:p>
            <a:pPr marL="365125" indent="-365125" defTabSz="649224">
              <a:spcAft>
                <a:spcPts val="600"/>
              </a:spcAft>
              <a:buFont typeface="Wingdings"/>
              <a:buChar char="Ø"/>
            </a:pPr>
            <a:r>
              <a:rPr lang="en-US" sz="2800" kern="1200">
                <a:latin typeface="+mn-lt"/>
                <a:ea typeface="+mn-ea"/>
                <a:cs typeface="Calibri"/>
              </a:rPr>
              <a:t>Connectivity</a:t>
            </a:r>
            <a:endParaRPr lang="en-US" sz="2800" kern="1200">
              <a:latin typeface="+mn-lt"/>
              <a:cs typeface="Calibri"/>
            </a:endParaRPr>
          </a:p>
          <a:p>
            <a:pPr defTabSz="649224">
              <a:spcAft>
                <a:spcPts val="600"/>
              </a:spcAft>
            </a:pPr>
            <a:r>
              <a:rPr lang="en-US">
                <a:cs typeface="Calibri"/>
              </a:rPr>
              <a:t>  Communication protocols, Redundancy, Security</a:t>
            </a:r>
          </a:p>
          <a:p>
            <a:pPr marL="365125" indent="-365125" defTabSz="649224">
              <a:spcAft>
                <a:spcPts val="600"/>
              </a:spcAft>
              <a:buFont typeface="Wingdings"/>
              <a:buChar char="Ø"/>
            </a:pPr>
            <a:r>
              <a:rPr lang="en-US" sz="2800" kern="1200">
                <a:latin typeface="+mn-lt"/>
                <a:ea typeface="+mn-ea"/>
                <a:cs typeface="Calibri"/>
              </a:rPr>
              <a:t>Accessibility and </a:t>
            </a:r>
            <a:r>
              <a:rPr lang="en-US" sz="2800">
                <a:cs typeface="Calibri"/>
              </a:rPr>
              <a:t>Maintenance</a:t>
            </a:r>
            <a:endParaRPr lang="en-US" sz="2800" kern="1200">
              <a:latin typeface="+mn-lt"/>
              <a:cs typeface="Calibri"/>
            </a:endParaRPr>
          </a:p>
          <a:p>
            <a:pPr defTabSz="649224">
              <a:spcAft>
                <a:spcPts val="600"/>
              </a:spcAft>
            </a:pPr>
            <a:r>
              <a:rPr lang="en-US">
                <a:cs typeface="Calibri"/>
              </a:rPr>
              <a:t>  Component locations, Training, Modularity</a:t>
            </a:r>
          </a:p>
          <a:p>
            <a:pPr marL="457200" indent="-457200" defTabSz="649224">
              <a:spcAft>
                <a:spcPts val="600"/>
              </a:spcAft>
              <a:buFont typeface="Wingdings"/>
              <a:buChar char="Ø"/>
            </a:pPr>
            <a:r>
              <a:rPr lang="en-US" sz="2800" kern="1200">
                <a:latin typeface="+mn-lt"/>
                <a:ea typeface="+mn-ea"/>
                <a:cs typeface="Calibri"/>
              </a:rPr>
              <a:t>Legislation</a:t>
            </a:r>
            <a:endParaRPr lang="en-US" sz="2800" kern="1200">
              <a:latin typeface="+mn-lt"/>
              <a:cs typeface="Calibri"/>
            </a:endParaRPr>
          </a:p>
          <a:p>
            <a:pPr defTabSz="649224">
              <a:spcAft>
                <a:spcPts val="600"/>
              </a:spcAft>
            </a:pPr>
            <a:r>
              <a:rPr lang="en-US">
                <a:cs typeface="Calibri"/>
              </a:rPr>
              <a:t>  Data privacy, Certification, Renewable policies</a:t>
            </a:r>
            <a:endParaRPr lang="en-US" kern="1200">
              <a:latin typeface="+mn-lt"/>
              <a:cs typeface="Calibri"/>
            </a:endParaRPr>
          </a:p>
          <a:p>
            <a:pPr defTabSz="649224">
              <a:spcAft>
                <a:spcPts val="600"/>
              </a:spcAft>
            </a:pPr>
            <a:endParaRPr lang="en-US" kern="1200">
              <a:latin typeface="+mn-lt"/>
              <a:cs typeface="Calibri"/>
            </a:endParaRPr>
          </a:p>
          <a:p>
            <a:pPr>
              <a:spcAft>
                <a:spcPts val="600"/>
              </a:spcAft>
              <a:buFont typeface="Wingdings"/>
              <a:buChar char="Ø"/>
            </a:pPr>
            <a:endParaRPr lang="en-US">
              <a:ea typeface="Calibri" panose="020F0502020204030204"/>
              <a:cs typeface="Calibri"/>
            </a:endParaRPr>
          </a:p>
          <a:p>
            <a:pPr>
              <a:spcAft>
                <a:spcPts val="600"/>
              </a:spcAft>
              <a:buFont typeface="Wingdings"/>
              <a:buChar char="Ø"/>
            </a:pPr>
            <a:endParaRPr lang="en-US">
              <a:ea typeface="Calibri" panose="020F0502020204030204"/>
              <a:cs typeface="Calibri"/>
            </a:endParaRPr>
          </a:p>
        </p:txBody>
      </p:sp>
    </p:spTree>
    <p:extLst>
      <p:ext uri="{BB962C8B-B14F-4D97-AF65-F5344CB8AC3E}">
        <p14:creationId xmlns:p14="http://schemas.microsoft.com/office/powerpoint/2010/main" val="341670703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73140A4-EE62-8CFE-C029-F4AC99F6E1F2}"/>
              </a:ext>
            </a:extLst>
          </p:cNvPr>
          <p:cNvSpPr/>
          <p:nvPr/>
        </p:nvSpPr>
        <p:spPr>
          <a:xfrm>
            <a:off x="8860" y="365124"/>
            <a:ext cx="10325987" cy="698131"/>
          </a:xfrm>
          <a:prstGeom prst="rect">
            <a:avLst/>
          </a:prstGeom>
          <a:solidFill>
            <a:srgbClr val="B6D5F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2" name="Title 1">
            <a:extLst>
              <a:ext uri="{FF2B5EF4-FFF2-40B4-BE49-F238E27FC236}">
                <a16:creationId xmlns:a16="http://schemas.microsoft.com/office/drawing/2014/main" id="{5DA615D0-F6E5-187B-D64A-4337138E7BB4}"/>
              </a:ext>
            </a:extLst>
          </p:cNvPr>
          <p:cNvSpPr>
            <a:spLocks noGrp="1"/>
          </p:cNvSpPr>
          <p:nvPr>
            <p:ph type="title"/>
          </p:nvPr>
        </p:nvSpPr>
        <p:spPr>
          <a:xfrm>
            <a:off x="88684" y="14810"/>
            <a:ext cx="10515600" cy="813831"/>
          </a:xfrm>
        </p:spPr>
        <p:txBody>
          <a:bodyPr>
            <a:normAutofit fontScale="90000"/>
          </a:bodyPr>
          <a:lstStyle/>
          <a:p>
            <a:r>
              <a:rPr lang="en-GB" b="1">
                <a:latin typeface="Aptos"/>
                <a:cs typeface="Arial"/>
              </a:rPr>
              <a:t>ESSE RESILIENCE MEASURES &amp; SECURITY</a:t>
            </a:r>
          </a:p>
        </p:txBody>
      </p:sp>
      <p:graphicFrame>
        <p:nvGraphicFramePr>
          <p:cNvPr id="6" name="Content Placeholder 2">
            <a:extLst>
              <a:ext uri="{FF2B5EF4-FFF2-40B4-BE49-F238E27FC236}">
                <a16:creationId xmlns:a16="http://schemas.microsoft.com/office/drawing/2014/main" id="{1CEAF64E-088A-3908-16B2-7C65B6FA32D2}"/>
              </a:ext>
            </a:extLst>
          </p:cNvPr>
          <p:cNvGraphicFramePr>
            <a:graphicFrameLocks noGrp="1"/>
          </p:cNvGraphicFramePr>
          <p:nvPr>
            <p:ph idx="1"/>
          </p:nvPr>
        </p:nvGraphicFramePr>
        <p:xfrm>
          <a:off x="248729" y="1686720"/>
          <a:ext cx="11680165" cy="51564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descr="A blue shield with white border&#10;&#10;Description automatically generated">
            <a:extLst>
              <a:ext uri="{FF2B5EF4-FFF2-40B4-BE49-F238E27FC236}">
                <a16:creationId xmlns:a16="http://schemas.microsoft.com/office/drawing/2014/main" id="{D5AD3A33-E7B2-0293-36FE-24494480BB59}"/>
              </a:ext>
            </a:extLst>
          </p:cNvPr>
          <p:cNvPicPr>
            <a:picLocks noChangeAspect="1"/>
          </p:cNvPicPr>
          <p:nvPr/>
        </p:nvPicPr>
        <p:blipFill rotWithShape="1">
          <a:blip r:embed="rId7"/>
          <a:srcRect t="-255" r="2158" b="1025"/>
          <a:stretch/>
        </p:blipFill>
        <p:spPr>
          <a:xfrm>
            <a:off x="10604284" y="365867"/>
            <a:ext cx="1409250" cy="1320944"/>
          </a:xfrm>
          <a:prstGeom prst="rect">
            <a:avLst/>
          </a:prstGeom>
        </p:spPr>
      </p:pic>
      <p:sp>
        <p:nvSpPr>
          <p:cNvPr id="2970" name="Rectangle 2969">
            <a:extLst>
              <a:ext uri="{FF2B5EF4-FFF2-40B4-BE49-F238E27FC236}">
                <a16:creationId xmlns:a16="http://schemas.microsoft.com/office/drawing/2014/main" id="{15D9BFAA-F4C6-19FE-A846-B54A91678406}"/>
              </a:ext>
            </a:extLst>
          </p:cNvPr>
          <p:cNvSpPr/>
          <p:nvPr/>
        </p:nvSpPr>
        <p:spPr>
          <a:xfrm>
            <a:off x="651639" y="5388339"/>
            <a:ext cx="1279584" cy="127958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71" name="Rectangle 2970">
            <a:extLst>
              <a:ext uri="{FF2B5EF4-FFF2-40B4-BE49-F238E27FC236}">
                <a16:creationId xmlns:a16="http://schemas.microsoft.com/office/drawing/2014/main" id="{66AFD997-3731-235B-2A5C-E9D63CE273DE}"/>
              </a:ext>
            </a:extLst>
          </p:cNvPr>
          <p:cNvSpPr/>
          <p:nvPr/>
        </p:nvSpPr>
        <p:spPr>
          <a:xfrm>
            <a:off x="7969714" y="5388338"/>
            <a:ext cx="1279584" cy="127958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3148901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3C2C97E-742C-3652-F9D0-B0D268B794E9}"/>
              </a:ext>
            </a:extLst>
          </p:cNvPr>
          <p:cNvSpPr/>
          <p:nvPr/>
        </p:nvSpPr>
        <p:spPr>
          <a:xfrm>
            <a:off x="0" y="363096"/>
            <a:ext cx="5870448" cy="661032"/>
          </a:xfrm>
          <a:prstGeom prst="rect">
            <a:avLst/>
          </a:prstGeom>
          <a:solidFill>
            <a:srgbClr val="B6D5F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2" name="Title 1">
            <a:extLst>
              <a:ext uri="{FF2B5EF4-FFF2-40B4-BE49-F238E27FC236}">
                <a16:creationId xmlns:a16="http://schemas.microsoft.com/office/drawing/2014/main" id="{B72B2FBA-B201-72A9-9F24-C8A3067D3C95}"/>
              </a:ext>
            </a:extLst>
          </p:cNvPr>
          <p:cNvSpPr>
            <a:spLocks noGrp="1"/>
          </p:cNvSpPr>
          <p:nvPr>
            <p:ph type="title"/>
          </p:nvPr>
        </p:nvSpPr>
        <p:spPr>
          <a:xfrm>
            <a:off x="-101492" y="136683"/>
            <a:ext cx="5743340" cy="1098631"/>
          </a:xfrm>
        </p:spPr>
        <p:txBody>
          <a:bodyPr>
            <a:normAutofit fontScale="90000"/>
          </a:bodyPr>
          <a:lstStyle/>
          <a:p>
            <a:pPr algn="ctr"/>
            <a:r>
              <a:rPr lang="en-US" b="1">
                <a:latin typeface="Aptos"/>
                <a:cs typeface="Calibri Light"/>
              </a:rPr>
              <a:t>STAKEHOLDERS, </a:t>
            </a:r>
            <a:br>
              <a:rPr lang="en-US" b="1">
                <a:latin typeface="Aptos"/>
                <a:ea typeface="+mj-lt"/>
                <a:cs typeface="Calibri Light"/>
              </a:rPr>
            </a:br>
            <a:r>
              <a:rPr lang="en-US" b="1">
                <a:latin typeface="Aptos"/>
                <a:ea typeface="+mj-lt"/>
                <a:cs typeface="Calibri Light"/>
              </a:rPr>
              <a:t>LEGISLATION &amp; COSTS</a:t>
            </a:r>
            <a:endParaRPr lang="en-US" b="1">
              <a:latin typeface="Aptos"/>
              <a:cs typeface="Calibri Light"/>
            </a:endParaRPr>
          </a:p>
        </p:txBody>
      </p:sp>
      <p:graphicFrame>
        <p:nvGraphicFramePr>
          <p:cNvPr id="59" name="Content Placeholder 58">
            <a:extLst>
              <a:ext uri="{FF2B5EF4-FFF2-40B4-BE49-F238E27FC236}">
                <a16:creationId xmlns:a16="http://schemas.microsoft.com/office/drawing/2014/main" id="{71683426-8534-9F5E-BEFE-AA994F4282C2}"/>
              </a:ext>
            </a:extLst>
          </p:cNvPr>
          <p:cNvGraphicFramePr>
            <a:graphicFrameLocks noGrp="1"/>
          </p:cNvGraphicFramePr>
          <p:nvPr>
            <p:ph idx="1"/>
            <p:extLst>
              <p:ext uri="{D42A27DB-BD31-4B8C-83A1-F6EECF244321}">
                <p14:modId xmlns:p14="http://schemas.microsoft.com/office/powerpoint/2010/main" val="3909338038"/>
              </p:ext>
            </p:extLst>
          </p:nvPr>
        </p:nvGraphicFramePr>
        <p:xfrm>
          <a:off x="288851" y="1796856"/>
          <a:ext cx="4123506" cy="4517602"/>
        </p:xfrm>
        <a:graphic>
          <a:graphicData uri="http://schemas.openxmlformats.org/drawingml/2006/table">
            <a:tbl>
              <a:tblPr firstRow="1" bandRow="1">
                <a:tableStyleId>{5C22544A-7EE6-4342-B048-85BDC9FD1C3A}</a:tableStyleId>
              </a:tblPr>
              <a:tblGrid>
                <a:gridCol w="4123506">
                  <a:extLst>
                    <a:ext uri="{9D8B030D-6E8A-4147-A177-3AD203B41FA5}">
                      <a16:colId xmlns:a16="http://schemas.microsoft.com/office/drawing/2014/main" val="1416277597"/>
                    </a:ext>
                  </a:extLst>
                </a:gridCol>
              </a:tblGrid>
              <a:tr h="369972">
                <a:tc>
                  <a:txBody>
                    <a:bodyPr/>
                    <a:lstStyle/>
                    <a:p>
                      <a:r>
                        <a:rPr lang="en-US" sz="1400"/>
                        <a:t>Potential Stakeholder List</a:t>
                      </a:r>
                    </a:p>
                  </a:txBody>
                  <a:tcPr/>
                </a:tc>
                <a:extLst>
                  <a:ext uri="{0D108BD9-81ED-4DB2-BD59-A6C34878D82A}">
                    <a16:rowId xmlns:a16="http://schemas.microsoft.com/office/drawing/2014/main" val="3477816201"/>
                  </a:ext>
                </a:extLst>
              </a:tr>
              <a:tr h="370335">
                <a:tc>
                  <a:txBody>
                    <a:bodyPr/>
                    <a:lstStyle/>
                    <a:p>
                      <a:pPr lvl="0">
                        <a:buNone/>
                      </a:pPr>
                      <a:r>
                        <a:rPr lang="en-US" sz="1400"/>
                        <a:t>Greek Government Agencies</a:t>
                      </a:r>
                    </a:p>
                  </a:txBody>
                  <a:tcPr/>
                </a:tc>
                <a:extLst>
                  <a:ext uri="{0D108BD9-81ED-4DB2-BD59-A6C34878D82A}">
                    <a16:rowId xmlns:a16="http://schemas.microsoft.com/office/drawing/2014/main" val="174395344"/>
                  </a:ext>
                </a:extLst>
              </a:tr>
              <a:tr h="645099">
                <a:tc>
                  <a:txBody>
                    <a:bodyPr/>
                    <a:lstStyle/>
                    <a:p>
                      <a:r>
                        <a:rPr lang="en-US" sz="1400"/>
                        <a:t>Investors (EU Banks, Greek Banks)</a:t>
                      </a:r>
                    </a:p>
                  </a:txBody>
                  <a:tcPr/>
                </a:tc>
                <a:extLst>
                  <a:ext uri="{0D108BD9-81ED-4DB2-BD59-A6C34878D82A}">
                    <a16:rowId xmlns:a16="http://schemas.microsoft.com/office/drawing/2014/main" val="3197547279"/>
                  </a:ext>
                </a:extLst>
              </a:tr>
              <a:tr h="370335">
                <a:tc>
                  <a:txBody>
                    <a:bodyPr/>
                    <a:lstStyle/>
                    <a:p>
                      <a:r>
                        <a:rPr lang="en-US" sz="1400"/>
                        <a:t>Local Communities in Crete</a:t>
                      </a:r>
                    </a:p>
                  </a:txBody>
                  <a:tcPr/>
                </a:tc>
                <a:extLst>
                  <a:ext uri="{0D108BD9-81ED-4DB2-BD59-A6C34878D82A}">
                    <a16:rowId xmlns:a16="http://schemas.microsoft.com/office/drawing/2014/main" val="1322024385"/>
                  </a:ext>
                </a:extLst>
              </a:tr>
              <a:tr h="539851">
                <a:tc>
                  <a:txBody>
                    <a:bodyPr/>
                    <a:lstStyle/>
                    <a:p>
                      <a:r>
                        <a:rPr lang="en-US" sz="1400"/>
                        <a:t>Environmental </a:t>
                      </a:r>
                      <a:r>
                        <a:rPr lang="en-US" sz="1400" err="1"/>
                        <a:t>Organisations</a:t>
                      </a:r>
                      <a:r>
                        <a:rPr lang="en-US" sz="1400"/>
                        <a:t> (</a:t>
                      </a:r>
                      <a:r>
                        <a:rPr lang="en-US" sz="1400" b="0" i="0" u="none" strike="noStrike" noProof="0">
                          <a:solidFill>
                            <a:srgbClr val="000000"/>
                          </a:solidFill>
                          <a:latin typeface="Aptos"/>
                        </a:rPr>
                        <a:t>UN, Greenpeace,  The Nature Conservancy</a:t>
                      </a:r>
                      <a:r>
                        <a:rPr lang="en-US" sz="1400"/>
                        <a:t> )</a:t>
                      </a:r>
                    </a:p>
                  </a:txBody>
                  <a:tcPr/>
                </a:tc>
                <a:extLst>
                  <a:ext uri="{0D108BD9-81ED-4DB2-BD59-A6C34878D82A}">
                    <a16:rowId xmlns:a16="http://schemas.microsoft.com/office/drawing/2014/main" val="3920015485"/>
                  </a:ext>
                </a:extLst>
              </a:tr>
              <a:tr h="370335">
                <a:tc>
                  <a:txBody>
                    <a:bodyPr/>
                    <a:lstStyle/>
                    <a:p>
                      <a:pPr lvl="0">
                        <a:buNone/>
                      </a:pPr>
                      <a:r>
                        <a:rPr lang="en-US" sz="1400"/>
                        <a:t>Suppliers and Contractors</a:t>
                      </a:r>
                    </a:p>
                  </a:txBody>
                  <a:tcPr/>
                </a:tc>
                <a:extLst>
                  <a:ext uri="{0D108BD9-81ED-4DB2-BD59-A6C34878D82A}">
                    <a16:rowId xmlns:a16="http://schemas.microsoft.com/office/drawing/2014/main" val="2637356241"/>
                  </a:ext>
                </a:extLst>
              </a:tr>
              <a:tr h="370335">
                <a:tc>
                  <a:txBody>
                    <a:bodyPr/>
                    <a:lstStyle/>
                    <a:p>
                      <a:pPr lvl="0">
                        <a:buNone/>
                      </a:pPr>
                      <a:r>
                        <a:rPr lang="en-US" sz="1400"/>
                        <a:t>End Users</a:t>
                      </a:r>
                    </a:p>
                  </a:txBody>
                  <a:tcPr/>
                </a:tc>
                <a:extLst>
                  <a:ext uri="{0D108BD9-81ED-4DB2-BD59-A6C34878D82A}">
                    <a16:rowId xmlns:a16="http://schemas.microsoft.com/office/drawing/2014/main" val="2262073460"/>
                  </a:ext>
                </a:extLst>
              </a:tr>
              <a:tr h="370335">
                <a:tc>
                  <a:txBody>
                    <a:bodyPr/>
                    <a:lstStyle/>
                    <a:p>
                      <a:pPr lvl="0">
                        <a:buNone/>
                      </a:pPr>
                      <a:r>
                        <a:rPr lang="en-US" sz="1400" b="0" i="0" u="none" strike="noStrike" noProof="0">
                          <a:solidFill>
                            <a:srgbClr val="000000"/>
                          </a:solidFill>
                          <a:latin typeface="Aptos"/>
                        </a:rPr>
                        <a:t>Regulatory Bodies</a:t>
                      </a:r>
                      <a:endParaRPr lang="en-US" sz="1400"/>
                    </a:p>
                  </a:txBody>
                  <a:tcPr/>
                </a:tc>
                <a:extLst>
                  <a:ext uri="{0D108BD9-81ED-4DB2-BD59-A6C34878D82A}">
                    <a16:rowId xmlns:a16="http://schemas.microsoft.com/office/drawing/2014/main" val="1571904764"/>
                  </a:ext>
                </a:extLst>
              </a:tr>
              <a:tr h="370335">
                <a:tc>
                  <a:txBody>
                    <a:bodyPr/>
                    <a:lstStyle/>
                    <a:p>
                      <a:r>
                        <a:rPr lang="en-US" sz="1400"/>
                        <a:t>Academic Institutions</a:t>
                      </a:r>
                    </a:p>
                  </a:txBody>
                  <a:tcPr/>
                </a:tc>
                <a:extLst>
                  <a:ext uri="{0D108BD9-81ED-4DB2-BD59-A6C34878D82A}">
                    <a16:rowId xmlns:a16="http://schemas.microsoft.com/office/drawing/2014/main" val="3253965236"/>
                  </a:ext>
                </a:extLst>
              </a:tr>
              <a:tr h="370335">
                <a:tc>
                  <a:txBody>
                    <a:bodyPr/>
                    <a:lstStyle/>
                    <a:p>
                      <a:pPr lvl="0">
                        <a:buNone/>
                      </a:pPr>
                      <a:r>
                        <a:rPr lang="en-US" sz="1400"/>
                        <a:t>NGO's in Greece</a:t>
                      </a:r>
                    </a:p>
                  </a:txBody>
                  <a:tcPr/>
                </a:tc>
                <a:extLst>
                  <a:ext uri="{0D108BD9-81ED-4DB2-BD59-A6C34878D82A}">
                    <a16:rowId xmlns:a16="http://schemas.microsoft.com/office/drawing/2014/main" val="1976465233"/>
                  </a:ext>
                </a:extLst>
              </a:tr>
              <a:tr h="370335">
                <a:tc>
                  <a:txBody>
                    <a:bodyPr/>
                    <a:lstStyle/>
                    <a:p>
                      <a:pPr lvl="0">
                        <a:buNone/>
                      </a:pPr>
                      <a:r>
                        <a:rPr lang="en-US" sz="1400"/>
                        <a:t>Transportation Companies</a:t>
                      </a:r>
                    </a:p>
                  </a:txBody>
                  <a:tcPr/>
                </a:tc>
                <a:extLst>
                  <a:ext uri="{0D108BD9-81ED-4DB2-BD59-A6C34878D82A}">
                    <a16:rowId xmlns:a16="http://schemas.microsoft.com/office/drawing/2014/main" val="1666213892"/>
                  </a:ext>
                </a:extLst>
              </a:tr>
            </a:tbl>
          </a:graphicData>
        </a:graphic>
      </p:graphicFrame>
      <p:graphicFrame>
        <p:nvGraphicFramePr>
          <p:cNvPr id="4" name="Content Placeholder 58">
            <a:extLst>
              <a:ext uri="{FF2B5EF4-FFF2-40B4-BE49-F238E27FC236}">
                <a16:creationId xmlns:a16="http://schemas.microsoft.com/office/drawing/2014/main" id="{C85F8926-60CB-D997-45F8-A4FC9A013995}"/>
              </a:ext>
            </a:extLst>
          </p:cNvPr>
          <p:cNvGraphicFramePr>
            <a:graphicFrameLocks/>
          </p:cNvGraphicFramePr>
          <p:nvPr>
            <p:extLst>
              <p:ext uri="{D42A27DB-BD31-4B8C-83A1-F6EECF244321}">
                <p14:modId xmlns:p14="http://schemas.microsoft.com/office/powerpoint/2010/main" val="985536702"/>
              </p:ext>
            </p:extLst>
          </p:nvPr>
        </p:nvGraphicFramePr>
        <p:xfrm>
          <a:off x="6087340" y="3891281"/>
          <a:ext cx="4906486" cy="2438400"/>
        </p:xfrm>
        <a:graphic>
          <a:graphicData uri="http://schemas.openxmlformats.org/drawingml/2006/table">
            <a:tbl>
              <a:tblPr firstRow="1" bandRow="1">
                <a:tableStyleId>{5C22544A-7EE6-4342-B048-85BDC9FD1C3A}</a:tableStyleId>
              </a:tblPr>
              <a:tblGrid>
                <a:gridCol w="4906486">
                  <a:extLst>
                    <a:ext uri="{9D8B030D-6E8A-4147-A177-3AD203B41FA5}">
                      <a16:colId xmlns:a16="http://schemas.microsoft.com/office/drawing/2014/main" val="1416277597"/>
                    </a:ext>
                  </a:extLst>
                </a:gridCol>
              </a:tblGrid>
              <a:tr h="299528">
                <a:tc>
                  <a:txBody>
                    <a:bodyPr/>
                    <a:lstStyle/>
                    <a:p>
                      <a:r>
                        <a:rPr lang="en-US" sz="1400"/>
                        <a:t>Legislations</a:t>
                      </a:r>
                    </a:p>
                  </a:txBody>
                  <a:tcPr/>
                </a:tc>
                <a:extLst>
                  <a:ext uri="{0D108BD9-81ED-4DB2-BD59-A6C34878D82A}">
                    <a16:rowId xmlns:a16="http://schemas.microsoft.com/office/drawing/2014/main" val="3477816201"/>
                  </a:ext>
                </a:extLst>
              </a:tr>
              <a:tr h="299528">
                <a:tc>
                  <a:txBody>
                    <a:bodyPr/>
                    <a:lstStyle/>
                    <a:p>
                      <a:pPr lvl="0">
                        <a:buNone/>
                      </a:pPr>
                      <a:r>
                        <a:rPr lang="en-US" sz="1400" b="0" i="0" u="none" strike="noStrike" baseline="0" noProof="0">
                          <a:solidFill>
                            <a:srgbClr val="000000"/>
                          </a:solidFill>
                          <a:latin typeface="Aptos"/>
                        </a:rPr>
                        <a:t>EU Strategy on Offshore Renewable Energy</a:t>
                      </a:r>
                      <a:endParaRPr lang="en-US" sz="1400"/>
                    </a:p>
                  </a:txBody>
                  <a:tcPr/>
                </a:tc>
                <a:extLst>
                  <a:ext uri="{0D108BD9-81ED-4DB2-BD59-A6C34878D82A}">
                    <a16:rowId xmlns:a16="http://schemas.microsoft.com/office/drawing/2014/main" val="174395344"/>
                  </a:ext>
                </a:extLst>
              </a:tr>
              <a:tr h="299528">
                <a:tc>
                  <a:txBody>
                    <a:bodyPr/>
                    <a:lstStyle/>
                    <a:p>
                      <a:pPr lvl="0">
                        <a:buNone/>
                      </a:pPr>
                      <a:r>
                        <a:rPr lang="en-US" sz="1400" b="0" i="0" u="none" strike="noStrike" baseline="0" noProof="0">
                          <a:solidFill>
                            <a:srgbClr val="000000"/>
                          </a:solidFill>
                          <a:latin typeface="Aptos"/>
                        </a:rPr>
                        <a:t>Renewable Energy Directive (EU/2023/2413)</a:t>
                      </a:r>
                      <a:endParaRPr lang="en-US" sz="1400"/>
                    </a:p>
                  </a:txBody>
                  <a:tcPr/>
                </a:tc>
                <a:extLst>
                  <a:ext uri="{0D108BD9-81ED-4DB2-BD59-A6C34878D82A}">
                    <a16:rowId xmlns:a16="http://schemas.microsoft.com/office/drawing/2014/main" val="3920015485"/>
                  </a:ext>
                </a:extLst>
              </a:tr>
              <a:tr h="299528">
                <a:tc>
                  <a:txBody>
                    <a:bodyPr/>
                    <a:lstStyle/>
                    <a:p>
                      <a:pPr lvl="0">
                        <a:buNone/>
                      </a:pPr>
                      <a:r>
                        <a:rPr lang="en-US" sz="1400" b="0" i="0" u="none" strike="noStrike" baseline="0" noProof="0">
                          <a:solidFill>
                            <a:srgbClr val="000000"/>
                          </a:solidFill>
                          <a:latin typeface="Aptos"/>
                        </a:rPr>
                        <a:t>The Revised Renewable Energy Directive (2018/2001/EU)</a:t>
                      </a:r>
                      <a:endParaRPr lang="en-US" sz="1400"/>
                    </a:p>
                  </a:txBody>
                  <a:tcPr/>
                </a:tc>
                <a:extLst>
                  <a:ext uri="{0D108BD9-81ED-4DB2-BD59-A6C34878D82A}">
                    <a16:rowId xmlns:a16="http://schemas.microsoft.com/office/drawing/2014/main" val="2637356241"/>
                  </a:ext>
                </a:extLst>
              </a:tr>
              <a:tr h="299528">
                <a:tc>
                  <a:txBody>
                    <a:bodyPr/>
                    <a:lstStyle/>
                    <a:p>
                      <a:pPr lvl="0">
                        <a:buNone/>
                      </a:pPr>
                      <a:r>
                        <a:rPr lang="en-US" sz="1400" b="0" i="0" u="none" strike="noStrike" baseline="0" noProof="0">
                          <a:solidFill>
                            <a:srgbClr val="000000"/>
                          </a:solidFill>
                          <a:latin typeface="Aptos"/>
                        </a:rPr>
                        <a:t>Law 4964/2022</a:t>
                      </a:r>
                      <a:endParaRPr lang="en-US" sz="1400"/>
                    </a:p>
                  </a:txBody>
                  <a:tcPr/>
                </a:tc>
                <a:extLst>
                  <a:ext uri="{0D108BD9-81ED-4DB2-BD59-A6C34878D82A}">
                    <a16:rowId xmlns:a16="http://schemas.microsoft.com/office/drawing/2014/main" val="1571904764"/>
                  </a:ext>
                </a:extLst>
              </a:tr>
              <a:tr h="299528">
                <a:tc>
                  <a:txBody>
                    <a:bodyPr/>
                    <a:lstStyle/>
                    <a:p>
                      <a:pPr lvl="0">
                        <a:buNone/>
                      </a:pPr>
                      <a:r>
                        <a:rPr lang="en-US" sz="1400" b="0" i="0" u="none" strike="noStrike" baseline="0" noProof="0">
                          <a:solidFill>
                            <a:srgbClr val="000000"/>
                          </a:solidFill>
                          <a:latin typeface="Aptos"/>
                        </a:rPr>
                        <a:t>National Energy and Climate Plan (NECP)</a:t>
                      </a:r>
                    </a:p>
                  </a:txBody>
                  <a:tcPr/>
                </a:tc>
                <a:extLst>
                  <a:ext uri="{0D108BD9-81ED-4DB2-BD59-A6C34878D82A}">
                    <a16:rowId xmlns:a16="http://schemas.microsoft.com/office/drawing/2014/main" val="3253965236"/>
                  </a:ext>
                </a:extLst>
              </a:tr>
              <a:tr h="299528">
                <a:tc>
                  <a:txBody>
                    <a:bodyPr/>
                    <a:lstStyle/>
                    <a:p>
                      <a:pPr lvl="0">
                        <a:buNone/>
                      </a:pPr>
                      <a:r>
                        <a:rPr lang="en-US" sz="1400" b="0" i="0" u="none" strike="noStrike" baseline="0" noProof="0">
                          <a:solidFill>
                            <a:srgbClr val="000000"/>
                          </a:solidFill>
                          <a:latin typeface="Aptos"/>
                        </a:rPr>
                        <a:t>Grid Connection</a:t>
                      </a:r>
                      <a:endParaRPr lang="en-US" sz="1400"/>
                    </a:p>
                  </a:txBody>
                  <a:tcPr/>
                </a:tc>
                <a:extLst>
                  <a:ext uri="{0D108BD9-81ED-4DB2-BD59-A6C34878D82A}">
                    <a16:rowId xmlns:a16="http://schemas.microsoft.com/office/drawing/2014/main" val="1976465233"/>
                  </a:ext>
                </a:extLst>
              </a:tr>
              <a:tr h="299528">
                <a:tc>
                  <a:txBody>
                    <a:bodyPr/>
                    <a:lstStyle/>
                    <a:p>
                      <a:pPr lvl="0">
                        <a:buNone/>
                      </a:pPr>
                      <a:r>
                        <a:rPr lang="en-US" sz="1400" b="0" i="0" u="none" strike="noStrike" baseline="0" noProof="0">
                          <a:solidFill>
                            <a:srgbClr val="000000"/>
                          </a:solidFill>
                          <a:latin typeface="Aptos"/>
                        </a:rPr>
                        <a:t>Environmental and Spatial Planning</a:t>
                      </a:r>
                      <a:endParaRPr lang="en-US" sz="1400"/>
                    </a:p>
                  </a:txBody>
                  <a:tcPr/>
                </a:tc>
                <a:extLst>
                  <a:ext uri="{0D108BD9-81ED-4DB2-BD59-A6C34878D82A}">
                    <a16:rowId xmlns:a16="http://schemas.microsoft.com/office/drawing/2014/main" val="1666213892"/>
                  </a:ext>
                </a:extLst>
              </a:tr>
            </a:tbl>
          </a:graphicData>
        </a:graphic>
      </p:graphicFrame>
      <p:pic>
        <p:nvPicPr>
          <p:cNvPr id="6" name="Content Placeholder 6" descr="A pie chart with numbers and text&#10;&#10;Description automatically generated">
            <a:extLst>
              <a:ext uri="{FF2B5EF4-FFF2-40B4-BE49-F238E27FC236}">
                <a16:creationId xmlns:a16="http://schemas.microsoft.com/office/drawing/2014/main" id="{E8BE1A47-5DCB-760C-4AF9-F4AED3F58438}"/>
              </a:ext>
            </a:extLst>
          </p:cNvPr>
          <p:cNvPicPr>
            <a:picLocks noChangeAspect="1"/>
          </p:cNvPicPr>
          <p:nvPr/>
        </p:nvPicPr>
        <p:blipFill rotWithShape="1">
          <a:blip r:embed="rId2"/>
          <a:srcRect l="8818" t="2970" r="9709" b="3630"/>
          <a:stretch/>
        </p:blipFill>
        <p:spPr>
          <a:xfrm>
            <a:off x="6087015" y="577763"/>
            <a:ext cx="4902641" cy="3309551"/>
          </a:xfrm>
          <a:prstGeom prst="rect">
            <a:avLst/>
          </a:prstGeom>
        </p:spPr>
      </p:pic>
    </p:spTree>
    <p:extLst>
      <p:ext uri="{BB962C8B-B14F-4D97-AF65-F5344CB8AC3E}">
        <p14:creationId xmlns:p14="http://schemas.microsoft.com/office/powerpoint/2010/main" val="29489426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DE71B39-F21B-8A56-B271-A9852B0119C2}"/>
              </a:ext>
            </a:extLst>
          </p:cNvPr>
          <p:cNvSpPr/>
          <p:nvPr/>
        </p:nvSpPr>
        <p:spPr>
          <a:xfrm>
            <a:off x="-1" y="199824"/>
            <a:ext cx="5199321" cy="416864"/>
          </a:xfrm>
          <a:prstGeom prst="rect">
            <a:avLst/>
          </a:prstGeom>
          <a:solidFill>
            <a:srgbClr val="B6D5F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2" name="Title 1">
            <a:extLst>
              <a:ext uri="{FF2B5EF4-FFF2-40B4-BE49-F238E27FC236}">
                <a16:creationId xmlns:a16="http://schemas.microsoft.com/office/drawing/2014/main" id="{D999C53D-ECF1-4082-4B16-B24C97D2270B}"/>
              </a:ext>
            </a:extLst>
          </p:cNvPr>
          <p:cNvSpPr>
            <a:spLocks noGrp="1"/>
          </p:cNvSpPr>
          <p:nvPr>
            <p:ph type="title"/>
          </p:nvPr>
        </p:nvSpPr>
        <p:spPr>
          <a:xfrm>
            <a:off x="-112211" y="-20046"/>
            <a:ext cx="3748546" cy="744836"/>
          </a:xfrm>
        </p:spPr>
        <p:txBody>
          <a:bodyPr vert="horz" lIns="91440" tIns="45720" rIns="91440" bIns="45720" rtlCol="0" anchor="ctr">
            <a:normAutofit fontScale="90000"/>
          </a:bodyPr>
          <a:lstStyle/>
          <a:p>
            <a:pPr algn="ctr"/>
            <a:r>
              <a:rPr lang="en-US" b="1">
                <a:latin typeface="Aptos"/>
                <a:cs typeface="Arial"/>
              </a:rPr>
              <a:t>GANTT CHART</a:t>
            </a:r>
          </a:p>
        </p:txBody>
      </p:sp>
      <p:pic>
        <p:nvPicPr>
          <p:cNvPr id="6" name="Content Placeholder 5" descr="A screenshot of a calendar&#10;&#10;Description automatically generated">
            <a:extLst>
              <a:ext uri="{FF2B5EF4-FFF2-40B4-BE49-F238E27FC236}">
                <a16:creationId xmlns:a16="http://schemas.microsoft.com/office/drawing/2014/main" id="{A964FF6E-26F6-B4A8-AF16-519E4ED0E8B6}"/>
              </a:ext>
            </a:extLst>
          </p:cNvPr>
          <p:cNvPicPr>
            <a:picLocks noGrp="1" noChangeAspect="1"/>
          </p:cNvPicPr>
          <p:nvPr>
            <p:ph idx="1"/>
          </p:nvPr>
        </p:nvPicPr>
        <p:blipFill rotWithShape="1">
          <a:blip r:embed="rId3"/>
          <a:srcRect l="827" t="1837" r="766" b="1627"/>
          <a:stretch/>
        </p:blipFill>
        <p:spPr>
          <a:xfrm>
            <a:off x="-2085" y="724790"/>
            <a:ext cx="12100716" cy="6035156"/>
          </a:xfrm>
        </p:spPr>
      </p:pic>
    </p:spTree>
    <p:extLst>
      <p:ext uri="{BB962C8B-B14F-4D97-AF65-F5344CB8AC3E}">
        <p14:creationId xmlns:p14="http://schemas.microsoft.com/office/powerpoint/2010/main" val="351232397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extLst>
    <p:ext uri="{6950BFC3-D8DA-4A85-94F7-54DA5524770B}">
      <p188:commentRel xmlns:p188="http://schemas.microsoft.com/office/powerpoint/2018/8/main" r:id="rId2"/>
    </p:ext>
  </p:extLs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808266-6A3A-0EB1-4167-637AB17B9FD6}"/>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ABCEF0B7-E81B-325E-731B-C180529BD4D7}"/>
              </a:ext>
            </a:extLst>
          </p:cNvPr>
          <p:cNvGrpSpPr/>
          <p:nvPr/>
        </p:nvGrpSpPr>
        <p:grpSpPr>
          <a:xfrm>
            <a:off x="167149" y="2408903"/>
            <a:ext cx="1877962" cy="3512721"/>
            <a:chOff x="393290" y="2300748"/>
            <a:chExt cx="2271252" cy="4192127"/>
          </a:xfrm>
        </p:grpSpPr>
        <p:sp>
          <p:nvSpPr>
            <p:cNvPr id="3" name="Rectangle 2">
              <a:extLst>
                <a:ext uri="{FF2B5EF4-FFF2-40B4-BE49-F238E27FC236}">
                  <a16:creationId xmlns:a16="http://schemas.microsoft.com/office/drawing/2014/main" id="{29CD94ED-B59D-4B0F-8A28-7829BE5A35E1}"/>
                </a:ext>
              </a:extLst>
            </p:cNvPr>
            <p:cNvSpPr/>
            <p:nvPr/>
          </p:nvSpPr>
          <p:spPr>
            <a:xfrm>
              <a:off x="393290" y="2300748"/>
              <a:ext cx="2271252" cy="4192127"/>
            </a:xfrm>
            <a:prstGeom prst="rect">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4" name="Rectangle 3">
              <a:extLst>
                <a:ext uri="{FF2B5EF4-FFF2-40B4-BE49-F238E27FC236}">
                  <a16:creationId xmlns:a16="http://schemas.microsoft.com/office/drawing/2014/main" id="{8BB890F0-B946-5470-8F8E-AE0A17F80848}"/>
                </a:ext>
              </a:extLst>
            </p:cNvPr>
            <p:cNvSpPr/>
            <p:nvPr/>
          </p:nvSpPr>
          <p:spPr>
            <a:xfrm>
              <a:off x="393290" y="2300748"/>
              <a:ext cx="2271252" cy="619433"/>
            </a:xfrm>
            <a:prstGeom prst="rect">
              <a:avLst/>
            </a:prstGeom>
            <a:solidFill>
              <a:schemeClr val="accent4">
                <a:lumMod val="50000"/>
              </a:schemeClr>
            </a:solid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a:solidFill>
                    <a:schemeClr val="bg1"/>
                  </a:solidFill>
                </a:rPr>
                <a:t>Week 7</a:t>
              </a:r>
            </a:p>
          </p:txBody>
        </p:sp>
      </p:grpSp>
      <p:grpSp>
        <p:nvGrpSpPr>
          <p:cNvPr id="22" name="Group 21">
            <a:extLst>
              <a:ext uri="{FF2B5EF4-FFF2-40B4-BE49-F238E27FC236}">
                <a16:creationId xmlns:a16="http://schemas.microsoft.com/office/drawing/2014/main" id="{2E879E13-628B-80F2-25CD-2E7CB5DE21D9}"/>
              </a:ext>
            </a:extLst>
          </p:cNvPr>
          <p:cNvGrpSpPr/>
          <p:nvPr/>
        </p:nvGrpSpPr>
        <p:grpSpPr>
          <a:xfrm>
            <a:off x="2158181" y="2403985"/>
            <a:ext cx="1877962" cy="3512721"/>
            <a:chOff x="393290" y="2300748"/>
            <a:chExt cx="2271252" cy="4192127"/>
          </a:xfrm>
        </p:grpSpPr>
        <p:sp>
          <p:nvSpPr>
            <p:cNvPr id="23" name="Rectangle 22">
              <a:extLst>
                <a:ext uri="{FF2B5EF4-FFF2-40B4-BE49-F238E27FC236}">
                  <a16:creationId xmlns:a16="http://schemas.microsoft.com/office/drawing/2014/main" id="{8AD31E3C-BB7B-B106-5B38-BECE28A831FB}"/>
                </a:ext>
              </a:extLst>
            </p:cNvPr>
            <p:cNvSpPr/>
            <p:nvPr/>
          </p:nvSpPr>
          <p:spPr>
            <a:xfrm>
              <a:off x="393290" y="2300748"/>
              <a:ext cx="2271252" cy="4192127"/>
            </a:xfrm>
            <a:prstGeom prst="rect">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15413B92-42F0-4AFB-D3DA-C7547DB06CF9}"/>
                </a:ext>
              </a:extLst>
            </p:cNvPr>
            <p:cNvSpPr/>
            <p:nvPr/>
          </p:nvSpPr>
          <p:spPr>
            <a:xfrm>
              <a:off x="393290" y="2300748"/>
              <a:ext cx="2271252" cy="619433"/>
            </a:xfrm>
            <a:prstGeom prst="rect">
              <a:avLst/>
            </a:prstGeom>
            <a:solidFill>
              <a:schemeClr val="accent4">
                <a:lumMod val="75000"/>
              </a:schemeClr>
            </a:solid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a:solidFill>
                    <a:schemeClr val="bg1"/>
                  </a:solidFill>
                </a:rPr>
                <a:t>Week 8</a:t>
              </a:r>
            </a:p>
          </p:txBody>
        </p:sp>
      </p:grpSp>
      <p:grpSp>
        <p:nvGrpSpPr>
          <p:cNvPr id="25" name="Group 24">
            <a:extLst>
              <a:ext uri="{FF2B5EF4-FFF2-40B4-BE49-F238E27FC236}">
                <a16:creationId xmlns:a16="http://schemas.microsoft.com/office/drawing/2014/main" id="{F775266C-9472-6960-5FE8-4B51AF39E8AD}"/>
              </a:ext>
            </a:extLst>
          </p:cNvPr>
          <p:cNvGrpSpPr/>
          <p:nvPr/>
        </p:nvGrpSpPr>
        <p:grpSpPr>
          <a:xfrm>
            <a:off x="4144298" y="2403985"/>
            <a:ext cx="1877962" cy="3512721"/>
            <a:chOff x="393290" y="2300748"/>
            <a:chExt cx="2271252" cy="4192127"/>
          </a:xfrm>
        </p:grpSpPr>
        <p:sp>
          <p:nvSpPr>
            <p:cNvPr id="26" name="Rectangle 25">
              <a:extLst>
                <a:ext uri="{FF2B5EF4-FFF2-40B4-BE49-F238E27FC236}">
                  <a16:creationId xmlns:a16="http://schemas.microsoft.com/office/drawing/2014/main" id="{0CC32AF6-AA32-72D4-6F66-1826C11D7505}"/>
                </a:ext>
              </a:extLst>
            </p:cNvPr>
            <p:cNvSpPr/>
            <p:nvPr/>
          </p:nvSpPr>
          <p:spPr>
            <a:xfrm>
              <a:off x="393290" y="2300748"/>
              <a:ext cx="2271252" cy="4192127"/>
            </a:xfrm>
            <a:prstGeom prst="rect">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9622ED30-5B9A-2FBA-46B9-F92F23353252}"/>
                </a:ext>
              </a:extLst>
            </p:cNvPr>
            <p:cNvSpPr/>
            <p:nvPr/>
          </p:nvSpPr>
          <p:spPr>
            <a:xfrm>
              <a:off x="393290" y="2300748"/>
              <a:ext cx="2271252" cy="619433"/>
            </a:xfrm>
            <a:prstGeom prst="rect">
              <a:avLst/>
            </a:prstGeom>
            <a:solidFill>
              <a:schemeClr val="accent4"/>
            </a:solid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a:solidFill>
                    <a:schemeClr val="bg1"/>
                  </a:solidFill>
                </a:rPr>
                <a:t>Week 9</a:t>
              </a:r>
            </a:p>
          </p:txBody>
        </p:sp>
      </p:grpSp>
      <p:grpSp>
        <p:nvGrpSpPr>
          <p:cNvPr id="28" name="Group 27">
            <a:extLst>
              <a:ext uri="{FF2B5EF4-FFF2-40B4-BE49-F238E27FC236}">
                <a16:creationId xmlns:a16="http://schemas.microsoft.com/office/drawing/2014/main" id="{CFEBBF74-5F67-ADF6-CB49-7A7926ACE611}"/>
              </a:ext>
            </a:extLst>
          </p:cNvPr>
          <p:cNvGrpSpPr/>
          <p:nvPr/>
        </p:nvGrpSpPr>
        <p:grpSpPr>
          <a:xfrm>
            <a:off x="6169742" y="2403984"/>
            <a:ext cx="1877962" cy="3512721"/>
            <a:chOff x="393290" y="2300748"/>
            <a:chExt cx="2271252" cy="4192127"/>
          </a:xfrm>
        </p:grpSpPr>
        <p:sp>
          <p:nvSpPr>
            <p:cNvPr id="29" name="Rectangle 28">
              <a:extLst>
                <a:ext uri="{FF2B5EF4-FFF2-40B4-BE49-F238E27FC236}">
                  <a16:creationId xmlns:a16="http://schemas.microsoft.com/office/drawing/2014/main" id="{B7AE8E88-5919-CFC6-C76C-2CB83B22C7B0}"/>
                </a:ext>
              </a:extLst>
            </p:cNvPr>
            <p:cNvSpPr/>
            <p:nvPr/>
          </p:nvSpPr>
          <p:spPr>
            <a:xfrm>
              <a:off x="393290" y="2300748"/>
              <a:ext cx="2271252" cy="4192127"/>
            </a:xfrm>
            <a:prstGeom prst="rect">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a:extLst>
                <a:ext uri="{FF2B5EF4-FFF2-40B4-BE49-F238E27FC236}">
                  <a16:creationId xmlns:a16="http://schemas.microsoft.com/office/drawing/2014/main" id="{37E746E2-8794-6925-F7CC-2C50CED6A673}"/>
                </a:ext>
              </a:extLst>
            </p:cNvPr>
            <p:cNvSpPr/>
            <p:nvPr/>
          </p:nvSpPr>
          <p:spPr>
            <a:xfrm>
              <a:off x="393290" y="2300748"/>
              <a:ext cx="2271252" cy="619433"/>
            </a:xfrm>
            <a:prstGeom prst="rect">
              <a:avLst/>
            </a:prstGeom>
            <a:solidFill>
              <a:schemeClr val="accent4">
                <a:lumMod val="60000"/>
                <a:lumOff val="40000"/>
              </a:schemeClr>
            </a:solid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a:solidFill>
                    <a:schemeClr val="bg1"/>
                  </a:solidFill>
                </a:rPr>
                <a:t>Week 10</a:t>
              </a:r>
            </a:p>
          </p:txBody>
        </p:sp>
      </p:grpSp>
      <p:grpSp>
        <p:nvGrpSpPr>
          <p:cNvPr id="31" name="Group 30">
            <a:extLst>
              <a:ext uri="{FF2B5EF4-FFF2-40B4-BE49-F238E27FC236}">
                <a16:creationId xmlns:a16="http://schemas.microsoft.com/office/drawing/2014/main" id="{DB1BCAED-4EE6-FDF8-3A9B-1695D9438364}"/>
              </a:ext>
            </a:extLst>
          </p:cNvPr>
          <p:cNvGrpSpPr/>
          <p:nvPr/>
        </p:nvGrpSpPr>
        <p:grpSpPr>
          <a:xfrm>
            <a:off x="8195186" y="2403984"/>
            <a:ext cx="1877962" cy="3512721"/>
            <a:chOff x="393290" y="2300748"/>
            <a:chExt cx="2271252" cy="4192127"/>
          </a:xfrm>
        </p:grpSpPr>
        <p:sp>
          <p:nvSpPr>
            <p:cNvPr id="32" name="Rectangle 31">
              <a:extLst>
                <a:ext uri="{FF2B5EF4-FFF2-40B4-BE49-F238E27FC236}">
                  <a16:creationId xmlns:a16="http://schemas.microsoft.com/office/drawing/2014/main" id="{4194811A-82DB-4EE0-86D5-5DAC8FA49FFD}"/>
                </a:ext>
              </a:extLst>
            </p:cNvPr>
            <p:cNvSpPr/>
            <p:nvPr/>
          </p:nvSpPr>
          <p:spPr>
            <a:xfrm>
              <a:off x="393290" y="2300748"/>
              <a:ext cx="2271252" cy="4192127"/>
            </a:xfrm>
            <a:prstGeom prst="rect">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a16="http://schemas.microsoft.com/office/drawing/2014/main" id="{18C29374-B13E-B85E-C37C-504F1B4ADF67}"/>
                </a:ext>
              </a:extLst>
            </p:cNvPr>
            <p:cNvSpPr/>
            <p:nvPr/>
          </p:nvSpPr>
          <p:spPr>
            <a:xfrm>
              <a:off x="393290" y="2300748"/>
              <a:ext cx="2271252" cy="619433"/>
            </a:xfrm>
            <a:prstGeom prst="rect">
              <a:avLst/>
            </a:prstGeom>
            <a:solidFill>
              <a:schemeClr val="accent4">
                <a:lumMod val="40000"/>
                <a:lumOff val="60000"/>
              </a:schemeClr>
            </a:solid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a:solidFill>
                    <a:schemeClr val="bg1"/>
                  </a:solidFill>
                </a:rPr>
                <a:t>Week 11</a:t>
              </a:r>
            </a:p>
          </p:txBody>
        </p:sp>
      </p:grpSp>
      <p:grpSp>
        <p:nvGrpSpPr>
          <p:cNvPr id="34" name="Group 33">
            <a:extLst>
              <a:ext uri="{FF2B5EF4-FFF2-40B4-BE49-F238E27FC236}">
                <a16:creationId xmlns:a16="http://schemas.microsoft.com/office/drawing/2014/main" id="{A98FE1D5-989B-F1C2-EF4D-9B95953FC5F7}"/>
              </a:ext>
            </a:extLst>
          </p:cNvPr>
          <p:cNvGrpSpPr/>
          <p:nvPr/>
        </p:nvGrpSpPr>
        <p:grpSpPr>
          <a:xfrm>
            <a:off x="10220630" y="2403984"/>
            <a:ext cx="1877962" cy="3512721"/>
            <a:chOff x="393290" y="2300748"/>
            <a:chExt cx="2271252" cy="4192127"/>
          </a:xfrm>
        </p:grpSpPr>
        <p:sp>
          <p:nvSpPr>
            <p:cNvPr id="35" name="Rectangle 34">
              <a:extLst>
                <a:ext uri="{FF2B5EF4-FFF2-40B4-BE49-F238E27FC236}">
                  <a16:creationId xmlns:a16="http://schemas.microsoft.com/office/drawing/2014/main" id="{92E15A44-0265-8938-3B64-B21A6742C346}"/>
                </a:ext>
              </a:extLst>
            </p:cNvPr>
            <p:cNvSpPr/>
            <p:nvPr/>
          </p:nvSpPr>
          <p:spPr>
            <a:xfrm>
              <a:off x="393290" y="2300748"/>
              <a:ext cx="2271252" cy="4192127"/>
            </a:xfrm>
            <a:prstGeom prst="rect">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a:extLst>
                <a:ext uri="{FF2B5EF4-FFF2-40B4-BE49-F238E27FC236}">
                  <a16:creationId xmlns:a16="http://schemas.microsoft.com/office/drawing/2014/main" id="{0CA216EB-480A-B6D9-BFF1-8B6BA8270A66}"/>
                </a:ext>
              </a:extLst>
            </p:cNvPr>
            <p:cNvSpPr/>
            <p:nvPr/>
          </p:nvSpPr>
          <p:spPr>
            <a:xfrm>
              <a:off x="393290" y="2300748"/>
              <a:ext cx="2271252" cy="619433"/>
            </a:xfrm>
            <a:prstGeom prst="rect">
              <a:avLst/>
            </a:prstGeom>
            <a:solidFill>
              <a:schemeClr val="accent4">
                <a:lumMod val="20000"/>
                <a:lumOff val="80000"/>
              </a:schemeClr>
            </a:solid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a:solidFill>
                    <a:schemeClr val="bg1"/>
                  </a:solidFill>
                </a:rPr>
                <a:t>Week 12</a:t>
              </a:r>
            </a:p>
          </p:txBody>
        </p:sp>
      </p:grpSp>
      <p:sp>
        <p:nvSpPr>
          <p:cNvPr id="37" name="TextBox 36">
            <a:extLst>
              <a:ext uri="{FF2B5EF4-FFF2-40B4-BE49-F238E27FC236}">
                <a16:creationId xmlns:a16="http://schemas.microsoft.com/office/drawing/2014/main" id="{45B12107-71F9-39A7-06D9-15EDC7C4222E}"/>
              </a:ext>
            </a:extLst>
          </p:cNvPr>
          <p:cNvSpPr txBox="1"/>
          <p:nvPr/>
        </p:nvSpPr>
        <p:spPr>
          <a:xfrm>
            <a:off x="167149" y="3032134"/>
            <a:ext cx="1877962" cy="1323439"/>
          </a:xfrm>
          <a:prstGeom prst="rect">
            <a:avLst/>
          </a:prstGeom>
          <a:noFill/>
        </p:spPr>
        <p:txBody>
          <a:bodyPr wrap="square" rtlCol="0">
            <a:spAutoFit/>
          </a:bodyPr>
          <a:lstStyle/>
          <a:p>
            <a:pPr marL="285750" indent="-285750">
              <a:buFont typeface="Arial" panose="020B0604020202020204" pitchFamily="34" charset="0"/>
              <a:buChar char="•"/>
            </a:pPr>
            <a:r>
              <a:rPr lang="en-GB" sz="1600"/>
              <a:t>Finalise ideas based on feedback</a:t>
            </a:r>
          </a:p>
          <a:p>
            <a:pPr marL="285750" indent="-285750">
              <a:buFont typeface="Arial" panose="020B0604020202020204" pitchFamily="34" charset="0"/>
              <a:buChar char="•"/>
            </a:pPr>
            <a:endParaRPr lang="en-GB" sz="1600"/>
          </a:p>
          <a:p>
            <a:pPr marL="742950" lvl="1" indent="-285750">
              <a:buFont typeface="Arial" panose="020B0604020202020204" pitchFamily="34" charset="0"/>
              <a:buChar char="•"/>
            </a:pPr>
            <a:endParaRPr lang="en-GB" sz="1600"/>
          </a:p>
        </p:txBody>
      </p:sp>
      <p:sp>
        <p:nvSpPr>
          <p:cNvPr id="38" name="TextBox 37">
            <a:extLst>
              <a:ext uri="{FF2B5EF4-FFF2-40B4-BE49-F238E27FC236}">
                <a16:creationId xmlns:a16="http://schemas.microsoft.com/office/drawing/2014/main" id="{88D41339-0BEF-9361-F9D2-64A53A762EC3}"/>
              </a:ext>
            </a:extLst>
          </p:cNvPr>
          <p:cNvSpPr txBox="1"/>
          <p:nvPr/>
        </p:nvSpPr>
        <p:spPr>
          <a:xfrm>
            <a:off x="2138518" y="3032134"/>
            <a:ext cx="1877962" cy="3046988"/>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GB" sz="1600"/>
              <a:t>Calculations for all sub-systems to determine design requirements</a:t>
            </a:r>
          </a:p>
          <a:p>
            <a:pPr marL="285750" indent="-285750">
              <a:buFont typeface="Arial" panose="020B0604020202020204" pitchFamily="34" charset="0"/>
              <a:buChar char="•"/>
            </a:pPr>
            <a:endParaRPr lang="en-GB" sz="1600"/>
          </a:p>
          <a:p>
            <a:pPr marL="285750" indent="-285750">
              <a:buFont typeface="Arial" panose="020B0604020202020204" pitchFamily="34" charset="0"/>
              <a:buChar char="•"/>
            </a:pPr>
            <a:r>
              <a:rPr lang="en-GB" sz="1600"/>
              <a:t>Initial sub-system designs</a:t>
            </a:r>
          </a:p>
          <a:p>
            <a:pPr marL="285750" indent="-285750">
              <a:buFont typeface="Arial" panose="020B0604020202020204" pitchFamily="34" charset="0"/>
              <a:buChar char="•"/>
            </a:pPr>
            <a:endParaRPr lang="en-GB" sz="1600"/>
          </a:p>
          <a:p>
            <a:pPr marL="285750" indent="-285750">
              <a:buFont typeface="Arial" panose="020B0604020202020204" pitchFamily="34" charset="0"/>
              <a:buChar char="•"/>
            </a:pPr>
            <a:r>
              <a:rPr lang="en-GB" sz="1600"/>
              <a:t>MATLAB all sub-systems </a:t>
            </a:r>
          </a:p>
          <a:p>
            <a:pPr marL="285750" indent="-285750">
              <a:buFont typeface="Arial" panose="020B0604020202020204" pitchFamily="34" charset="0"/>
              <a:buChar char="•"/>
            </a:pPr>
            <a:endParaRPr lang="en-GB" sz="1600"/>
          </a:p>
        </p:txBody>
      </p:sp>
      <p:sp>
        <p:nvSpPr>
          <p:cNvPr id="39" name="TextBox 38">
            <a:extLst>
              <a:ext uri="{FF2B5EF4-FFF2-40B4-BE49-F238E27FC236}">
                <a16:creationId xmlns:a16="http://schemas.microsoft.com/office/drawing/2014/main" id="{55FAD864-C23B-BB5E-4000-BF3BE978E60F}"/>
              </a:ext>
            </a:extLst>
          </p:cNvPr>
          <p:cNvSpPr txBox="1"/>
          <p:nvPr/>
        </p:nvSpPr>
        <p:spPr>
          <a:xfrm>
            <a:off x="8209941" y="3037053"/>
            <a:ext cx="1877962" cy="1815882"/>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GB" sz="1600"/>
              <a:t>Document Results and Findings</a:t>
            </a:r>
          </a:p>
          <a:p>
            <a:pPr marL="285750" indent="-285750">
              <a:buFont typeface="Arial" panose="020B0604020202020204" pitchFamily="34" charset="0"/>
              <a:buChar char="•"/>
            </a:pPr>
            <a:endParaRPr lang="en-GB" sz="1600"/>
          </a:p>
          <a:p>
            <a:pPr marL="285750" indent="-285750">
              <a:buFont typeface="Arial" panose="020B0604020202020204" pitchFamily="34" charset="0"/>
              <a:buChar char="•"/>
            </a:pPr>
            <a:r>
              <a:rPr lang="en-GB" sz="1600"/>
              <a:t>Start constructing the report</a:t>
            </a:r>
          </a:p>
        </p:txBody>
      </p:sp>
      <p:sp>
        <p:nvSpPr>
          <p:cNvPr id="40" name="TextBox 39">
            <a:extLst>
              <a:ext uri="{FF2B5EF4-FFF2-40B4-BE49-F238E27FC236}">
                <a16:creationId xmlns:a16="http://schemas.microsoft.com/office/drawing/2014/main" id="{E7EF4F7F-21A1-4506-2B56-46D125BA8A8C}"/>
              </a:ext>
            </a:extLst>
          </p:cNvPr>
          <p:cNvSpPr txBox="1"/>
          <p:nvPr/>
        </p:nvSpPr>
        <p:spPr>
          <a:xfrm>
            <a:off x="6102119" y="3037053"/>
            <a:ext cx="1960340" cy="2800767"/>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GB" sz="1600">
                <a:ea typeface="+mn-lt"/>
                <a:cs typeface="+mn-lt"/>
              </a:rPr>
              <a:t>Continue sub-systems refining MATLAB models</a:t>
            </a:r>
            <a:endParaRPr lang="en-US">
              <a:ea typeface="+mn-lt"/>
              <a:cs typeface="+mn-lt"/>
            </a:endParaRPr>
          </a:p>
          <a:p>
            <a:endParaRPr lang="en-GB" sz="1600">
              <a:ea typeface="+mn-lt"/>
              <a:cs typeface="+mn-lt"/>
            </a:endParaRPr>
          </a:p>
          <a:p>
            <a:pPr marL="285750" indent="-285750">
              <a:buFont typeface="Arial" panose="020B0604020202020204" pitchFamily="34" charset="0"/>
              <a:buChar char="•"/>
            </a:pPr>
            <a:r>
              <a:rPr lang="en-GB" sz="1600">
                <a:ea typeface="+mn-lt"/>
                <a:cs typeface="+mn-lt"/>
              </a:rPr>
              <a:t>Begin MPPTs &amp; MPC model simulations</a:t>
            </a:r>
          </a:p>
          <a:p>
            <a:pPr marL="285750" indent="-285750">
              <a:buFont typeface="Arial" panose="020B0604020202020204" pitchFamily="34" charset="0"/>
              <a:buChar char="•"/>
            </a:pPr>
            <a:endParaRPr lang="en-GB" sz="1600"/>
          </a:p>
          <a:p>
            <a:pPr marL="285750" indent="-285750">
              <a:buFont typeface="Arial" panose="020B0604020202020204" pitchFamily="34" charset="0"/>
              <a:buChar char="•"/>
            </a:pPr>
            <a:r>
              <a:rPr lang="en-GB" sz="1600"/>
              <a:t>Start report planning</a:t>
            </a:r>
            <a:endParaRPr lang="en-GB" err="1"/>
          </a:p>
        </p:txBody>
      </p:sp>
      <p:sp>
        <p:nvSpPr>
          <p:cNvPr id="41" name="TextBox 40">
            <a:extLst>
              <a:ext uri="{FF2B5EF4-FFF2-40B4-BE49-F238E27FC236}">
                <a16:creationId xmlns:a16="http://schemas.microsoft.com/office/drawing/2014/main" id="{EB65EEF6-F776-3272-F62F-8E346DE55292}"/>
              </a:ext>
            </a:extLst>
          </p:cNvPr>
          <p:cNvSpPr txBox="1"/>
          <p:nvPr/>
        </p:nvSpPr>
        <p:spPr>
          <a:xfrm>
            <a:off x="4124635" y="3027738"/>
            <a:ext cx="1877962" cy="2554545"/>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GB" sz="1600"/>
              <a:t>Continue sub-systems refining MATLAB models</a:t>
            </a:r>
          </a:p>
          <a:p>
            <a:pPr marL="285750" indent="-285750">
              <a:buFont typeface="Arial" panose="020B0604020202020204" pitchFamily="34" charset="0"/>
              <a:buChar char="•"/>
            </a:pPr>
            <a:endParaRPr lang="en-GB" sz="1600"/>
          </a:p>
          <a:p>
            <a:pPr marL="285750" indent="-285750">
              <a:buFont typeface="Arial" panose="020B0604020202020204" pitchFamily="34" charset="0"/>
              <a:buChar char="•"/>
            </a:pPr>
            <a:r>
              <a:rPr lang="en-GB" sz="1600"/>
              <a:t>Begin MPPTs &amp; MPC model simulations</a:t>
            </a:r>
          </a:p>
          <a:p>
            <a:pPr marL="285750" indent="-285750">
              <a:buFont typeface="Arial" panose="020B0604020202020204" pitchFamily="34" charset="0"/>
              <a:buChar char="•"/>
            </a:pPr>
            <a:endParaRPr lang="en-GB" sz="1600"/>
          </a:p>
        </p:txBody>
      </p:sp>
      <p:sp>
        <p:nvSpPr>
          <p:cNvPr id="42" name="TextBox 41">
            <a:extLst>
              <a:ext uri="{FF2B5EF4-FFF2-40B4-BE49-F238E27FC236}">
                <a16:creationId xmlns:a16="http://schemas.microsoft.com/office/drawing/2014/main" id="{FF1DCDDA-D1DB-B9BF-1B15-880D87FE43D7}"/>
              </a:ext>
            </a:extLst>
          </p:cNvPr>
          <p:cNvSpPr txBox="1"/>
          <p:nvPr/>
        </p:nvSpPr>
        <p:spPr>
          <a:xfrm>
            <a:off x="10220630" y="3027738"/>
            <a:ext cx="1877962" cy="584775"/>
          </a:xfrm>
          <a:prstGeom prst="rect">
            <a:avLst/>
          </a:prstGeom>
          <a:noFill/>
        </p:spPr>
        <p:txBody>
          <a:bodyPr wrap="square" lIns="91440" tIns="45720" rIns="91440" bIns="45720" rtlCol="0" anchor="t">
            <a:spAutoFit/>
          </a:bodyPr>
          <a:lstStyle/>
          <a:p>
            <a:pPr marL="285750" indent="-285750">
              <a:buFont typeface="Arial"/>
              <a:buChar char="•"/>
            </a:pPr>
            <a:r>
              <a:rPr lang="en-GB" sz="1600"/>
              <a:t>Finalise the Report</a:t>
            </a:r>
            <a:endParaRPr lang="en-US"/>
          </a:p>
        </p:txBody>
      </p:sp>
      <p:sp>
        <p:nvSpPr>
          <p:cNvPr id="8" name="Rectangle 7">
            <a:extLst>
              <a:ext uri="{FF2B5EF4-FFF2-40B4-BE49-F238E27FC236}">
                <a16:creationId xmlns:a16="http://schemas.microsoft.com/office/drawing/2014/main" id="{28C249A8-D4CD-854F-0F18-8A7EB8846725}"/>
              </a:ext>
            </a:extLst>
          </p:cNvPr>
          <p:cNvSpPr/>
          <p:nvPr/>
        </p:nvSpPr>
        <p:spPr>
          <a:xfrm>
            <a:off x="-152926" y="804748"/>
            <a:ext cx="12503264" cy="531290"/>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itle 1">
            <a:extLst>
              <a:ext uri="{FF2B5EF4-FFF2-40B4-BE49-F238E27FC236}">
                <a16:creationId xmlns:a16="http://schemas.microsoft.com/office/drawing/2014/main" id="{81A6D99A-3013-D1EA-EBFA-03149329AD59}"/>
              </a:ext>
            </a:extLst>
          </p:cNvPr>
          <p:cNvSpPr txBox="1">
            <a:spLocks/>
          </p:cNvSpPr>
          <p:nvPr/>
        </p:nvSpPr>
        <p:spPr>
          <a:xfrm>
            <a:off x="331029" y="18991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5400" b="1"/>
              <a:t>Next Steps</a:t>
            </a:r>
          </a:p>
        </p:txBody>
      </p:sp>
      <p:sp>
        <p:nvSpPr>
          <p:cNvPr id="10" name="TextBox 9">
            <a:extLst>
              <a:ext uri="{FF2B5EF4-FFF2-40B4-BE49-F238E27FC236}">
                <a16:creationId xmlns:a16="http://schemas.microsoft.com/office/drawing/2014/main" id="{3540D7E8-C9A3-E887-F180-F5DDF4E57F21}"/>
              </a:ext>
            </a:extLst>
          </p:cNvPr>
          <p:cNvSpPr txBox="1"/>
          <p:nvPr/>
        </p:nvSpPr>
        <p:spPr>
          <a:xfrm>
            <a:off x="331029" y="1332285"/>
            <a:ext cx="6302608" cy="461665"/>
          </a:xfrm>
          <a:prstGeom prst="rect">
            <a:avLst/>
          </a:prstGeom>
          <a:noFill/>
        </p:spPr>
        <p:txBody>
          <a:bodyPr wrap="square">
            <a:spAutoFit/>
          </a:bodyPr>
          <a:lstStyle/>
          <a:p>
            <a:r>
              <a:rPr lang="en-GB" sz="2400" i="1">
                <a:latin typeface="Arial" panose="020B0604020202020204" pitchFamily="34" charset="0"/>
                <a:cs typeface="Arial" panose="020B0604020202020204" pitchFamily="34" charset="0"/>
              </a:rPr>
              <a:t>What we will do next…</a:t>
            </a:r>
            <a:endParaRPr lang="en-GB" sz="2400" i="1"/>
          </a:p>
        </p:txBody>
      </p:sp>
      <p:pic>
        <p:nvPicPr>
          <p:cNvPr id="11" name="Graphic 10" descr="Chevron arrows with solid fill">
            <a:extLst>
              <a:ext uri="{FF2B5EF4-FFF2-40B4-BE49-F238E27FC236}">
                <a16:creationId xmlns:a16="http://schemas.microsoft.com/office/drawing/2014/main" id="{F9FCC588-3150-77C5-3C5C-22C069634F4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586148" y="612488"/>
            <a:ext cx="914400" cy="914400"/>
          </a:xfrm>
          <a:prstGeom prst="rect">
            <a:avLst/>
          </a:prstGeom>
        </p:spPr>
      </p:pic>
      <p:pic>
        <p:nvPicPr>
          <p:cNvPr id="12" name="Graphic 11" descr="Chevron arrows with solid fill">
            <a:extLst>
              <a:ext uri="{FF2B5EF4-FFF2-40B4-BE49-F238E27FC236}">
                <a16:creationId xmlns:a16="http://schemas.microsoft.com/office/drawing/2014/main" id="{923F8F04-39C7-8268-654B-AA3089F68E4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99924" y="612488"/>
            <a:ext cx="914400" cy="914400"/>
          </a:xfrm>
          <a:prstGeom prst="rect">
            <a:avLst/>
          </a:prstGeom>
        </p:spPr>
      </p:pic>
    </p:spTree>
    <p:extLst>
      <p:ext uri="{BB962C8B-B14F-4D97-AF65-F5344CB8AC3E}">
        <p14:creationId xmlns:p14="http://schemas.microsoft.com/office/powerpoint/2010/main" val="107658324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3F93D-87B7-3DA5-EF07-EBEF7CDC1F5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3E89F50-E11C-EB9E-DF5B-703A76D86618}"/>
              </a:ext>
            </a:extLst>
          </p:cNvPr>
          <p:cNvSpPr txBox="1"/>
          <p:nvPr/>
        </p:nvSpPr>
        <p:spPr>
          <a:xfrm>
            <a:off x="2394531" y="-49516"/>
            <a:ext cx="5763296" cy="6247864"/>
          </a:xfrm>
          <a:prstGeom prst="rect">
            <a:avLst/>
          </a:prstGeom>
          <a:noFill/>
        </p:spPr>
        <p:txBody>
          <a:bodyPr wrap="square" rtlCol="0">
            <a:spAutoFit/>
          </a:bodyPr>
          <a:lstStyle/>
          <a:p>
            <a:r>
              <a:rPr lang="en-GB" sz="40000"/>
              <a:t>?</a:t>
            </a:r>
          </a:p>
        </p:txBody>
      </p:sp>
      <p:sp>
        <p:nvSpPr>
          <p:cNvPr id="4" name="Rectangle 3">
            <a:extLst>
              <a:ext uri="{FF2B5EF4-FFF2-40B4-BE49-F238E27FC236}">
                <a16:creationId xmlns:a16="http://schemas.microsoft.com/office/drawing/2014/main" id="{9823DF3A-901D-DEEB-2AD6-E96ABF42CD1B}"/>
              </a:ext>
            </a:extLst>
          </p:cNvPr>
          <p:cNvSpPr/>
          <p:nvPr/>
        </p:nvSpPr>
        <p:spPr>
          <a:xfrm rot="5400000">
            <a:off x="5379760" y="1221898"/>
            <a:ext cx="1114022" cy="875465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71CE1F54-24FA-EA6B-AF06-4795E53DDB87}"/>
              </a:ext>
            </a:extLst>
          </p:cNvPr>
          <p:cNvSpPr/>
          <p:nvPr/>
        </p:nvSpPr>
        <p:spPr>
          <a:xfrm>
            <a:off x="1778426" y="-50038"/>
            <a:ext cx="53665" cy="5092252"/>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 name="Straight Connector 6">
            <a:extLst>
              <a:ext uri="{FF2B5EF4-FFF2-40B4-BE49-F238E27FC236}">
                <a16:creationId xmlns:a16="http://schemas.microsoft.com/office/drawing/2014/main" id="{5713F59D-DFF6-B2F1-0AF7-7095905CAD5C}"/>
              </a:ext>
            </a:extLst>
          </p:cNvPr>
          <p:cNvCxnSpPr>
            <a:cxnSpLocks/>
          </p:cNvCxnSpPr>
          <p:nvPr/>
        </p:nvCxnSpPr>
        <p:spPr>
          <a:xfrm>
            <a:off x="3820633" y="4687910"/>
            <a:ext cx="7029818" cy="0"/>
          </a:xfrm>
          <a:prstGeom prst="line">
            <a:avLst/>
          </a:prstGeom>
        </p:spPr>
        <p:style>
          <a:lnRef idx="2">
            <a:schemeClr val="dk1"/>
          </a:lnRef>
          <a:fillRef idx="0">
            <a:schemeClr val="dk1"/>
          </a:fillRef>
          <a:effectRef idx="1">
            <a:schemeClr val="dk1"/>
          </a:effectRef>
          <a:fontRef idx="minor">
            <a:schemeClr val="tx1"/>
          </a:fontRef>
        </p:style>
      </p:cxnSp>
      <p:cxnSp>
        <p:nvCxnSpPr>
          <p:cNvPr id="9" name="Straight Connector 8">
            <a:extLst>
              <a:ext uri="{FF2B5EF4-FFF2-40B4-BE49-F238E27FC236}">
                <a16:creationId xmlns:a16="http://schemas.microsoft.com/office/drawing/2014/main" id="{69C136C4-04FD-D407-2D56-32A80C5F4786}"/>
              </a:ext>
            </a:extLst>
          </p:cNvPr>
          <p:cNvCxnSpPr/>
          <p:nvPr/>
        </p:nvCxnSpPr>
        <p:spPr>
          <a:xfrm>
            <a:off x="10850451" y="4681470"/>
            <a:ext cx="0" cy="1495561"/>
          </a:xfrm>
          <a:prstGeom prst="line">
            <a:avLst/>
          </a:prstGeom>
        </p:spPr>
        <p:style>
          <a:lnRef idx="2">
            <a:schemeClr val="dk1"/>
          </a:lnRef>
          <a:fillRef idx="0">
            <a:schemeClr val="dk1"/>
          </a:fillRef>
          <a:effectRef idx="1">
            <a:schemeClr val="dk1"/>
          </a:effectRef>
          <a:fontRef idx="minor">
            <a:schemeClr val="tx1"/>
          </a:fontRef>
        </p:style>
      </p:cxnSp>
      <p:sp>
        <p:nvSpPr>
          <p:cNvPr id="10" name="TextBox 9">
            <a:extLst>
              <a:ext uri="{FF2B5EF4-FFF2-40B4-BE49-F238E27FC236}">
                <a16:creationId xmlns:a16="http://schemas.microsoft.com/office/drawing/2014/main" id="{08D80575-3F99-E1F7-2978-0FB661367407}"/>
              </a:ext>
            </a:extLst>
          </p:cNvPr>
          <p:cNvSpPr txBox="1"/>
          <p:nvPr/>
        </p:nvSpPr>
        <p:spPr>
          <a:xfrm>
            <a:off x="5544355" y="3587429"/>
            <a:ext cx="5125792" cy="923330"/>
          </a:xfrm>
          <a:prstGeom prst="rect">
            <a:avLst/>
          </a:prstGeom>
          <a:noFill/>
        </p:spPr>
        <p:txBody>
          <a:bodyPr wrap="square" rtlCol="0">
            <a:spAutoFit/>
          </a:bodyPr>
          <a:lstStyle/>
          <a:p>
            <a:r>
              <a:rPr lang="en-GB" sz="5400" b="1"/>
              <a:t>Any Questions?</a:t>
            </a:r>
          </a:p>
        </p:txBody>
      </p:sp>
      <p:sp>
        <p:nvSpPr>
          <p:cNvPr id="11" name="TextBox 10">
            <a:extLst>
              <a:ext uri="{FF2B5EF4-FFF2-40B4-BE49-F238E27FC236}">
                <a16:creationId xmlns:a16="http://schemas.microsoft.com/office/drawing/2014/main" id="{6E724F5D-9F54-D84A-A179-5DC62044D0A4}"/>
              </a:ext>
            </a:extLst>
          </p:cNvPr>
          <p:cNvSpPr txBox="1"/>
          <p:nvPr/>
        </p:nvSpPr>
        <p:spPr>
          <a:xfrm>
            <a:off x="6091872" y="5269199"/>
            <a:ext cx="4008123" cy="646331"/>
          </a:xfrm>
          <a:prstGeom prst="rect">
            <a:avLst/>
          </a:prstGeom>
          <a:noFill/>
        </p:spPr>
        <p:txBody>
          <a:bodyPr wrap="square" lIns="91440" tIns="45720" rIns="91440" bIns="45720" rtlCol="0" anchor="t">
            <a:spAutoFit/>
          </a:bodyPr>
          <a:lstStyle/>
          <a:p>
            <a:r>
              <a:rPr lang="en-GB" sz="3600">
                <a:solidFill>
                  <a:schemeClr val="bg1"/>
                </a:solidFill>
              </a:rPr>
              <a:t>BEng EESE Group 3</a:t>
            </a:r>
          </a:p>
        </p:txBody>
      </p:sp>
    </p:spTree>
    <p:extLst>
      <p:ext uri="{BB962C8B-B14F-4D97-AF65-F5344CB8AC3E}">
        <p14:creationId xmlns:p14="http://schemas.microsoft.com/office/powerpoint/2010/main" val="285218078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CF5200-5CD6-42DC-17CF-B4849E8B08BB}"/>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CC26C5A2-D70F-09E3-AC03-48F85BB2D501}"/>
              </a:ext>
            </a:extLst>
          </p:cNvPr>
          <p:cNvGrpSpPr/>
          <p:nvPr/>
        </p:nvGrpSpPr>
        <p:grpSpPr>
          <a:xfrm>
            <a:off x="-7046" y="0"/>
            <a:ext cx="12189932" cy="6858000"/>
            <a:chOff x="-7046" y="0"/>
            <a:chExt cx="2801924" cy="4443984"/>
          </a:xfrm>
          <a:solidFill>
            <a:schemeClr val="bg2">
              <a:lumMod val="85000"/>
            </a:schemeClr>
          </a:solidFill>
        </p:grpSpPr>
        <p:sp>
          <p:nvSpPr>
            <p:cNvPr id="17" name="Rectangle: Rounded Corners 16">
              <a:extLst>
                <a:ext uri="{FF2B5EF4-FFF2-40B4-BE49-F238E27FC236}">
                  <a16:creationId xmlns:a16="http://schemas.microsoft.com/office/drawing/2014/main" id="{ED2D284A-2E20-4503-FBA9-868B7C17B07C}"/>
                </a:ext>
              </a:extLst>
            </p:cNvPr>
            <p:cNvSpPr/>
            <p:nvPr/>
          </p:nvSpPr>
          <p:spPr>
            <a:xfrm>
              <a:off x="-7046" y="0"/>
              <a:ext cx="2801924" cy="4443984"/>
            </a:xfrm>
            <a:prstGeom prst="roundRect">
              <a:avLst>
                <a:gd name="adj" fmla="val 1869"/>
              </a:avLst>
            </a:prstGeom>
            <a:grpFill/>
            <a:ln>
              <a:noFill/>
            </a:ln>
            <a:effectLst>
              <a:outerShdw blurRad="127000" dist="50800" dir="5400000" algn="ctr" rotWithShape="0">
                <a:srgbClr val="000000">
                  <a:alpha val="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8" name="SlideBazzar_Icons_132043635692251061">
              <a:extLst>
                <a:ext uri="{FF2B5EF4-FFF2-40B4-BE49-F238E27FC236}">
                  <a16:creationId xmlns:a16="http://schemas.microsoft.com/office/drawing/2014/main" id="{01945EC8-AEC2-0A79-80DF-F67BFFE2CDB4}"/>
                </a:ext>
              </a:extLst>
            </p:cNvPr>
            <p:cNvPicPr>
              <a:picLocks/>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1627" y="538425"/>
              <a:ext cx="664578" cy="664578"/>
            </a:xfrm>
            <a:prstGeom prst="rect">
              <a:avLst/>
            </a:prstGeom>
          </p:spPr>
        </p:pic>
      </p:grpSp>
      <p:pic>
        <p:nvPicPr>
          <p:cNvPr id="5" name="Picture 4" descr="Solar panel - Wikipedia">
            <a:extLst>
              <a:ext uri="{FF2B5EF4-FFF2-40B4-BE49-F238E27FC236}">
                <a16:creationId xmlns:a16="http://schemas.microsoft.com/office/drawing/2014/main" id="{2B146CE9-008C-D0ED-33CC-2A6DBF2861D5}"/>
              </a:ext>
            </a:extLst>
          </p:cNvPr>
          <p:cNvPicPr>
            <a:picLocks noChangeAspect="1" noChangeArrowheads="1"/>
          </p:cNvPicPr>
          <p:nvPr/>
        </p:nvPicPr>
        <p:blipFill rotWithShape="1">
          <a:blip r:embed="rId4" cstate="print">
            <a:alphaModFix amt="35000"/>
            <a:extLst>
              <a:ext uri="{28A0092B-C50C-407E-A947-70E740481C1C}">
                <a14:useLocalDpi xmlns:a14="http://schemas.microsoft.com/office/drawing/2010/main" val="0"/>
              </a:ext>
            </a:extLst>
          </a:blip>
          <a:srcRect l="31650" t="-180" r="50887" b="180"/>
          <a:stretch/>
        </p:blipFill>
        <p:spPr bwMode="auto">
          <a:xfrm>
            <a:off x="6154888" y="-1825"/>
            <a:ext cx="186889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WEPTOS">
            <a:extLst>
              <a:ext uri="{FF2B5EF4-FFF2-40B4-BE49-F238E27FC236}">
                <a16:creationId xmlns:a16="http://schemas.microsoft.com/office/drawing/2014/main" id="{A578B106-B880-8C24-319B-EA2E25AFBF94}"/>
              </a:ext>
            </a:extLst>
          </p:cNvPr>
          <p:cNvPicPr>
            <a:picLocks noChangeAspect="1" noChangeArrowheads="1"/>
          </p:cNvPicPr>
          <p:nvPr/>
        </p:nvPicPr>
        <p:blipFill rotWithShape="1">
          <a:blip r:embed="rId5" cstate="print">
            <a:alphaModFix amt="35000"/>
            <a:extLst>
              <a:ext uri="{28A0092B-C50C-407E-A947-70E740481C1C}">
                <a14:useLocalDpi xmlns:a14="http://schemas.microsoft.com/office/drawing/2010/main" val="0"/>
              </a:ext>
            </a:extLst>
          </a:blip>
          <a:srcRect l="4719" t="53" r="78237" b="-53"/>
          <a:stretch/>
        </p:blipFill>
        <p:spPr bwMode="auto">
          <a:xfrm>
            <a:off x="4146119" y="-1825"/>
            <a:ext cx="200464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rtificial island to power Europe">
            <a:extLst>
              <a:ext uri="{FF2B5EF4-FFF2-40B4-BE49-F238E27FC236}">
                <a16:creationId xmlns:a16="http://schemas.microsoft.com/office/drawing/2014/main" id="{C20783A9-E0CF-8505-A79A-2CA402A46B50}"/>
              </a:ext>
            </a:extLst>
          </p:cNvPr>
          <p:cNvPicPr>
            <a:picLocks noChangeAspect="1" noChangeArrowheads="1"/>
          </p:cNvPicPr>
          <p:nvPr/>
        </p:nvPicPr>
        <p:blipFill rotWithShape="1">
          <a:blip r:embed="rId6" cstate="print">
            <a:alphaModFix amt="35000"/>
            <a:extLst>
              <a:ext uri="{28A0092B-C50C-407E-A947-70E740481C1C}">
                <a14:useLocalDpi xmlns:a14="http://schemas.microsoft.com/office/drawing/2010/main" val="0"/>
              </a:ext>
            </a:extLst>
          </a:blip>
          <a:srcRect l="45735" r="34146"/>
          <a:stretch/>
        </p:blipFill>
        <p:spPr bwMode="auto">
          <a:xfrm>
            <a:off x="9114" y="-1825"/>
            <a:ext cx="2077998" cy="68580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How Do Transformers Work? | Cache Valley Electric">
            <a:extLst>
              <a:ext uri="{FF2B5EF4-FFF2-40B4-BE49-F238E27FC236}">
                <a16:creationId xmlns:a16="http://schemas.microsoft.com/office/drawing/2014/main" id="{CE0EED8E-49AE-A392-E49F-5E28C16FB4C9}"/>
              </a:ext>
            </a:extLst>
          </p:cNvPr>
          <p:cNvPicPr>
            <a:picLocks noChangeAspect="1" noChangeArrowheads="1"/>
          </p:cNvPicPr>
          <p:nvPr/>
        </p:nvPicPr>
        <p:blipFill rotWithShape="1">
          <a:blip r:embed="rId7">
            <a:alphaModFix amt="35000"/>
            <a:extLst>
              <a:ext uri="{28A0092B-C50C-407E-A947-70E740481C1C}">
                <a14:useLocalDpi xmlns:a14="http://schemas.microsoft.com/office/drawing/2010/main" val="0"/>
              </a:ext>
            </a:extLst>
          </a:blip>
          <a:srcRect l="35743" t="27" r="43404" b="-27"/>
          <a:stretch/>
        </p:blipFill>
        <p:spPr bwMode="auto">
          <a:xfrm>
            <a:off x="10111498" y="-1825"/>
            <a:ext cx="2077998" cy="6858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Problems of Aging Electrical Systems">
            <a:extLst>
              <a:ext uri="{FF2B5EF4-FFF2-40B4-BE49-F238E27FC236}">
                <a16:creationId xmlns:a16="http://schemas.microsoft.com/office/drawing/2014/main" id="{627DA8EE-2F7F-C097-027B-CA7BBCC4FEDA}"/>
              </a:ext>
            </a:extLst>
          </p:cNvPr>
          <p:cNvPicPr>
            <a:picLocks noChangeAspect="1" noChangeArrowheads="1"/>
          </p:cNvPicPr>
          <p:nvPr/>
        </p:nvPicPr>
        <p:blipFill rotWithShape="1">
          <a:blip r:embed="rId8">
            <a:alphaModFix amt="35000"/>
            <a:extLst>
              <a:ext uri="{28A0092B-C50C-407E-A947-70E740481C1C}">
                <a14:useLocalDpi xmlns:a14="http://schemas.microsoft.com/office/drawing/2010/main" val="0"/>
              </a:ext>
            </a:extLst>
          </a:blip>
          <a:srcRect l="60613" r="19205"/>
          <a:stretch/>
        </p:blipFill>
        <p:spPr bwMode="auto">
          <a:xfrm>
            <a:off x="8016602" y="1825"/>
            <a:ext cx="2094895" cy="68561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Why are wind turbines being switched off?">
            <a:extLst>
              <a:ext uri="{FF2B5EF4-FFF2-40B4-BE49-F238E27FC236}">
                <a16:creationId xmlns:a16="http://schemas.microsoft.com/office/drawing/2014/main" id="{B22932DD-764A-6150-16C8-3B59121B2320}"/>
              </a:ext>
            </a:extLst>
          </p:cNvPr>
          <p:cNvPicPr>
            <a:picLocks noChangeAspect="1" noChangeArrowheads="1"/>
          </p:cNvPicPr>
          <p:nvPr/>
        </p:nvPicPr>
        <p:blipFill rotWithShape="1">
          <a:blip r:embed="rId9">
            <a:alphaModFix amt="35000"/>
            <a:extLst>
              <a:ext uri="{28A0092B-C50C-407E-A947-70E740481C1C}">
                <a14:useLocalDpi xmlns:a14="http://schemas.microsoft.com/office/drawing/2010/main" val="0"/>
              </a:ext>
            </a:extLst>
          </a:blip>
          <a:srcRect l="6600" t="27" r="76470" b="-27"/>
          <a:stretch/>
        </p:blipFill>
        <p:spPr bwMode="auto">
          <a:xfrm>
            <a:off x="2077941" y="-1825"/>
            <a:ext cx="2064049"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7">
            <a:extLst>
              <a:ext uri="{FF2B5EF4-FFF2-40B4-BE49-F238E27FC236}">
                <a16:creationId xmlns:a16="http://schemas.microsoft.com/office/drawing/2014/main" id="{DCAA5353-BAE9-B7DA-F571-F6700F2D3355}"/>
              </a:ext>
            </a:extLst>
          </p:cNvPr>
          <p:cNvSpPr txBox="1"/>
          <p:nvPr/>
        </p:nvSpPr>
        <p:spPr>
          <a:xfrm rot="5400000">
            <a:off x="-2348168" y="2827009"/>
            <a:ext cx="6757323" cy="1200329"/>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spcBef>
                <a:spcPts val="1000"/>
              </a:spcBef>
              <a:defRPr/>
            </a:pPr>
            <a:r>
              <a:rPr lang="en-US" sz="8000" b="1">
                <a:solidFill>
                  <a:schemeClr val="bg1"/>
                </a:solidFill>
                <a:latin typeface="Nexa Bold"/>
              </a:rPr>
              <a:t>BEng Civil</a:t>
            </a:r>
          </a:p>
        </p:txBody>
      </p:sp>
      <p:sp>
        <p:nvSpPr>
          <p:cNvPr id="12" name="TextBox 18">
            <a:extLst>
              <a:ext uri="{FF2B5EF4-FFF2-40B4-BE49-F238E27FC236}">
                <a16:creationId xmlns:a16="http://schemas.microsoft.com/office/drawing/2014/main" id="{DAA50D86-E030-89CD-11AD-A25BFB2BEB53}"/>
              </a:ext>
            </a:extLst>
          </p:cNvPr>
          <p:cNvSpPr txBox="1"/>
          <p:nvPr/>
        </p:nvSpPr>
        <p:spPr>
          <a:xfrm rot="5400000">
            <a:off x="-284121" y="2757758"/>
            <a:ext cx="6757323" cy="133882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spcBef>
                <a:spcPts val="1000"/>
              </a:spcBef>
              <a:defRPr/>
            </a:pPr>
            <a:r>
              <a:rPr lang="en-US" sz="9000" b="1">
                <a:solidFill>
                  <a:schemeClr val="bg1"/>
                </a:solidFill>
                <a:latin typeface="Nexa Bold" panose="02000000000000000000" pitchFamily="50" charset="0"/>
              </a:rPr>
              <a:t>MEng Mech 3</a:t>
            </a:r>
          </a:p>
        </p:txBody>
      </p:sp>
      <p:sp>
        <p:nvSpPr>
          <p:cNvPr id="13" name="TextBox 19">
            <a:extLst>
              <a:ext uri="{FF2B5EF4-FFF2-40B4-BE49-F238E27FC236}">
                <a16:creationId xmlns:a16="http://schemas.microsoft.com/office/drawing/2014/main" id="{7380B6DD-C15A-142F-5F8A-FB933DAD09D5}"/>
              </a:ext>
            </a:extLst>
          </p:cNvPr>
          <p:cNvSpPr txBox="1"/>
          <p:nvPr/>
        </p:nvSpPr>
        <p:spPr>
          <a:xfrm rot="5400000">
            <a:off x="1697776" y="2667697"/>
            <a:ext cx="6757323" cy="142192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spcBef>
                <a:spcPts val="1000"/>
              </a:spcBef>
              <a:defRPr/>
            </a:pPr>
            <a:r>
              <a:rPr lang="en-US" sz="9600" b="1">
                <a:solidFill>
                  <a:schemeClr val="bg1"/>
                </a:solidFill>
                <a:latin typeface="Nexa Bold" panose="02000000000000000000" pitchFamily="50" charset="0"/>
              </a:rPr>
              <a:t>BEng Mech 3</a:t>
            </a:r>
          </a:p>
        </p:txBody>
      </p:sp>
      <p:sp>
        <p:nvSpPr>
          <p:cNvPr id="14" name="TextBox 20">
            <a:extLst>
              <a:ext uri="{FF2B5EF4-FFF2-40B4-BE49-F238E27FC236}">
                <a16:creationId xmlns:a16="http://schemas.microsoft.com/office/drawing/2014/main" id="{2F4AA753-E6EE-55B6-F63E-61DA6A516C07}"/>
              </a:ext>
            </a:extLst>
          </p:cNvPr>
          <p:cNvSpPr txBox="1"/>
          <p:nvPr/>
        </p:nvSpPr>
        <p:spPr>
          <a:xfrm rot="5400000">
            <a:off x="3568995" y="2664047"/>
            <a:ext cx="6757323" cy="142192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spcBef>
                <a:spcPts val="1000"/>
              </a:spcBef>
              <a:defRPr/>
            </a:pPr>
            <a:r>
              <a:rPr lang="en-US" sz="9600" b="1">
                <a:solidFill>
                  <a:schemeClr val="bg1"/>
                </a:solidFill>
                <a:latin typeface="Nexa Bold" panose="02000000000000000000" pitchFamily="50" charset="0"/>
              </a:rPr>
              <a:t>BEng Mech 4</a:t>
            </a:r>
          </a:p>
        </p:txBody>
      </p:sp>
      <p:sp>
        <p:nvSpPr>
          <p:cNvPr id="15" name="TextBox 21">
            <a:extLst>
              <a:ext uri="{FF2B5EF4-FFF2-40B4-BE49-F238E27FC236}">
                <a16:creationId xmlns:a16="http://schemas.microsoft.com/office/drawing/2014/main" id="{BB5A1B04-213F-1060-2628-4E01CA796F89}"/>
              </a:ext>
            </a:extLst>
          </p:cNvPr>
          <p:cNvSpPr txBox="1"/>
          <p:nvPr/>
        </p:nvSpPr>
        <p:spPr>
          <a:xfrm rot="5400000">
            <a:off x="5759284" y="2716209"/>
            <a:ext cx="6757323" cy="142192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spcBef>
                <a:spcPts val="1000"/>
              </a:spcBef>
              <a:defRPr/>
            </a:pPr>
            <a:r>
              <a:rPr lang="en-US" sz="9600" b="1">
                <a:solidFill>
                  <a:schemeClr val="bg1"/>
                </a:solidFill>
                <a:latin typeface="Nexa Bold" panose="02000000000000000000" pitchFamily="50" charset="0"/>
              </a:rPr>
              <a:t>BEng EESE</a:t>
            </a:r>
          </a:p>
        </p:txBody>
      </p:sp>
      <p:sp>
        <p:nvSpPr>
          <p:cNvPr id="16" name="TextBox 23">
            <a:extLst>
              <a:ext uri="{FF2B5EF4-FFF2-40B4-BE49-F238E27FC236}">
                <a16:creationId xmlns:a16="http://schemas.microsoft.com/office/drawing/2014/main" id="{3991BEFE-40A0-4DDC-D67D-C24D8EEC0F1B}"/>
              </a:ext>
            </a:extLst>
          </p:cNvPr>
          <p:cNvSpPr txBox="1"/>
          <p:nvPr/>
        </p:nvSpPr>
        <p:spPr>
          <a:xfrm rot="5400000">
            <a:off x="7609094" y="2757758"/>
            <a:ext cx="7164394" cy="133882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spcBef>
                <a:spcPts val="1000"/>
              </a:spcBef>
              <a:defRPr/>
            </a:pPr>
            <a:r>
              <a:rPr lang="en-US" sz="9000" b="1">
                <a:solidFill>
                  <a:schemeClr val="bg1"/>
                </a:solidFill>
                <a:latin typeface="Nexa Bold" panose="02000000000000000000" pitchFamily="50" charset="0"/>
              </a:rPr>
              <a:t>MEng EESE</a:t>
            </a:r>
          </a:p>
        </p:txBody>
      </p:sp>
    </p:spTree>
    <p:extLst>
      <p:ext uri="{BB962C8B-B14F-4D97-AF65-F5344CB8AC3E}">
        <p14:creationId xmlns:p14="http://schemas.microsoft.com/office/powerpoint/2010/main" val="73307933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F95113-ED2F-7FFA-794C-659BDF33CB68}"/>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927675FB-C116-1356-7DDC-DB79D09AF352}"/>
              </a:ext>
            </a:extLst>
          </p:cNvPr>
          <p:cNvGrpSpPr/>
          <p:nvPr/>
        </p:nvGrpSpPr>
        <p:grpSpPr>
          <a:xfrm>
            <a:off x="-7046" y="0"/>
            <a:ext cx="12189932" cy="6858000"/>
            <a:chOff x="-7046" y="0"/>
            <a:chExt cx="2801924" cy="4443984"/>
          </a:xfrm>
          <a:solidFill>
            <a:schemeClr val="bg2">
              <a:lumMod val="85000"/>
            </a:schemeClr>
          </a:solidFill>
        </p:grpSpPr>
        <p:sp>
          <p:nvSpPr>
            <p:cNvPr id="17" name="Rectangle: Rounded Corners 16">
              <a:extLst>
                <a:ext uri="{FF2B5EF4-FFF2-40B4-BE49-F238E27FC236}">
                  <a16:creationId xmlns:a16="http://schemas.microsoft.com/office/drawing/2014/main" id="{B2810363-C82E-BB6C-A4CA-10CC4BA8CC50}"/>
                </a:ext>
              </a:extLst>
            </p:cNvPr>
            <p:cNvSpPr/>
            <p:nvPr/>
          </p:nvSpPr>
          <p:spPr>
            <a:xfrm>
              <a:off x="-7046" y="0"/>
              <a:ext cx="2801924" cy="4443984"/>
            </a:xfrm>
            <a:prstGeom prst="roundRect">
              <a:avLst>
                <a:gd name="adj" fmla="val 1869"/>
              </a:avLst>
            </a:prstGeom>
            <a:grpFill/>
            <a:ln>
              <a:noFill/>
            </a:ln>
            <a:effectLst>
              <a:outerShdw blurRad="127000" dist="50800" dir="5400000" algn="ctr" rotWithShape="0">
                <a:srgbClr val="000000">
                  <a:alpha val="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8" name="SlideBazzar_Icons_132043635692251061">
              <a:extLst>
                <a:ext uri="{FF2B5EF4-FFF2-40B4-BE49-F238E27FC236}">
                  <a16:creationId xmlns:a16="http://schemas.microsoft.com/office/drawing/2014/main" id="{86899C99-4F2A-7808-258B-AC6ACFA95A7F}"/>
                </a:ext>
              </a:extLst>
            </p:cNvPr>
            <p:cNvPicPr>
              <a:picLocks/>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1627" y="538425"/>
              <a:ext cx="664578" cy="664578"/>
            </a:xfrm>
            <a:prstGeom prst="rect">
              <a:avLst/>
            </a:prstGeom>
          </p:spPr>
        </p:pic>
      </p:grpSp>
      <p:pic>
        <p:nvPicPr>
          <p:cNvPr id="5" name="Picture 4" descr="Solar panel - Wikipedia">
            <a:extLst>
              <a:ext uri="{FF2B5EF4-FFF2-40B4-BE49-F238E27FC236}">
                <a16:creationId xmlns:a16="http://schemas.microsoft.com/office/drawing/2014/main" id="{E12E3DDC-129B-BA98-003B-7AEEF677D8F7}"/>
              </a:ext>
            </a:extLst>
          </p:cNvPr>
          <p:cNvPicPr>
            <a:picLocks noChangeAspect="1" noChangeArrowheads="1"/>
          </p:cNvPicPr>
          <p:nvPr/>
        </p:nvPicPr>
        <p:blipFill rotWithShape="1">
          <a:blip r:embed="rId4" cstate="print">
            <a:alphaModFix amt="35000"/>
            <a:extLst>
              <a:ext uri="{28A0092B-C50C-407E-A947-70E740481C1C}">
                <a14:useLocalDpi xmlns:a14="http://schemas.microsoft.com/office/drawing/2010/main" val="0"/>
              </a:ext>
            </a:extLst>
          </a:blip>
          <a:srcRect l="31650" t="-180" r="50887" b="180"/>
          <a:stretch/>
        </p:blipFill>
        <p:spPr bwMode="auto">
          <a:xfrm>
            <a:off x="-4308125" y="1"/>
            <a:ext cx="186889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WEPTOS">
            <a:extLst>
              <a:ext uri="{FF2B5EF4-FFF2-40B4-BE49-F238E27FC236}">
                <a16:creationId xmlns:a16="http://schemas.microsoft.com/office/drawing/2014/main" id="{25A48C81-98A9-E713-2C06-A1BB98FA5D2B}"/>
              </a:ext>
            </a:extLst>
          </p:cNvPr>
          <p:cNvPicPr>
            <a:picLocks noChangeAspect="1" noChangeArrowheads="1"/>
          </p:cNvPicPr>
          <p:nvPr/>
        </p:nvPicPr>
        <p:blipFill rotWithShape="1">
          <a:blip r:embed="rId5" cstate="print">
            <a:alphaModFix amt="35000"/>
            <a:extLst>
              <a:ext uri="{28A0092B-C50C-407E-A947-70E740481C1C}">
                <a14:useLocalDpi xmlns:a14="http://schemas.microsoft.com/office/drawing/2010/main" val="0"/>
              </a:ext>
            </a:extLst>
          </a:blip>
          <a:srcRect l="4719" t="53" r="78237" b="-53"/>
          <a:stretch/>
        </p:blipFill>
        <p:spPr bwMode="auto">
          <a:xfrm>
            <a:off x="-6316894" y="1"/>
            <a:ext cx="200464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rtificial island to power Europe">
            <a:extLst>
              <a:ext uri="{FF2B5EF4-FFF2-40B4-BE49-F238E27FC236}">
                <a16:creationId xmlns:a16="http://schemas.microsoft.com/office/drawing/2014/main" id="{D07434B8-BD30-3689-929D-60EA4993AA1D}"/>
              </a:ext>
            </a:extLst>
          </p:cNvPr>
          <p:cNvPicPr>
            <a:picLocks noChangeAspect="1" noChangeArrowheads="1"/>
          </p:cNvPicPr>
          <p:nvPr/>
        </p:nvPicPr>
        <p:blipFill rotWithShape="1">
          <a:blip r:embed="rId6" cstate="print">
            <a:alphaModFix amt="35000"/>
            <a:extLst>
              <a:ext uri="{28A0092B-C50C-407E-A947-70E740481C1C}">
                <a14:useLocalDpi xmlns:a14="http://schemas.microsoft.com/office/drawing/2010/main" val="0"/>
              </a:ext>
            </a:extLst>
          </a:blip>
          <a:srcRect l="45735" r="34146"/>
          <a:stretch/>
        </p:blipFill>
        <p:spPr bwMode="auto">
          <a:xfrm>
            <a:off x="-10453899" y="1"/>
            <a:ext cx="2077998" cy="68580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How Do Transformers Work? | Cache Valley Electric">
            <a:extLst>
              <a:ext uri="{FF2B5EF4-FFF2-40B4-BE49-F238E27FC236}">
                <a16:creationId xmlns:a16="http://schemas.microsoft.com/office/drawing/2014/main" id="{7983A25D-21AD-FCC3-2DE3-328B01D4ED86}"/>
              </a:ext>
            </a:extLst>
          </p:cNvPr>
          <p:cNvPicPr>
            <a:picLocks noChangeAspect="1" noChangeArrowheads="1"/>
          </p:cNvPicPr>
          <p:nvPr/>
        </p:nvPicPr>
        <p:blipFill rotWithShape="1">
          <a:blip r:embed="rId7">
            <a:alphaModFix/>
            <a:extLst>
              <a:ext uri="{28A0092B-C50C-407E-A947-70E740481C1C}">
                <a14:useLocalDpi xmlns:a14="http://schemas.microsoft.com/office/drawing/2010/main" val="0"/>
              </a:ext>
            </a:extLst>
          </a:blip>
          <a:srcRect l="11042" t="-1027" r="17802" b="1027"/>
          <a:stretch/>
        </p:blipFill>
        <p:spPr bwMode="auto">
          <a:xfrm>
            <a:off x="5160340" y="-91940"/>
            <a:ext cx="7422626" cy="717906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Problems of Aging Electrical Systems">
            <a:extLst>
              <a:ext uri="{FF2B5EF4-FFF2-40B4-BE49-F238E27FC236}">
                <a16:creationId xmlns:a16="http://schemas.microsoft.com/office/drawing/2014/main" id="{A0C26530-5115-B28D-557A-EA3514813CC0}"/>
              </a:ext>
            </a:extLst>
          </p:cNvPr>
          <p:cNvPicPr>
            <a:picLocks noChangeAspect="1" noChangeArrowheads="1"/>
          </p:cNvPicPr>
          <p:nvPr/>
        </p:nvPicPr>
        <p:blipFill rotWithShape="1">
          <a:blip r:embed="rId8">
            <a:alphaModFix amt="35000"/>
            <a:extLst>
              <a:ext uri="{28A0092B-C50C-407E-A947-70E740481C1C}">
                <a14:useLocalDpi xmlns:a14="http://schemas.microsoft.com/office/drawing/2010/main" val="0"/>
              </a:ext>
            </a:extLst>
          </a:blip>
          <a:srcRect l="60613" r="19205"/>
          <a:stretch/>
        </p:blipFill>
        <p:spPr bwMode="auto">
          <a:xfrm>
            <a:off x="-2446411" y="3651"/>
            <a:ext cx="2094895" cy="68561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Why are wind turbines being switched off?">
            <a:extLst>
              <a:ext uri="{FF2B5EF4-FFF2-40B4-BE49-F238E27FC236}">
                <a16:creationId xmlns:a16="http://schemas.microsoft.com/office/drawing/2014/main" id="{FBB3445F-F95B-F62D-2C2A-E2987DCCF2A4}"/>
              </a:ext>
            </a:extLst>
          </p:cNvPr>
          <p:cNvPicPr>
            <a:picLocks noChangeAspect="1" noChangeArrowheads="1"/>
          </p:cNvPicPr>
          <p:nvPr/>
        </p:nvPicPr>
        <p:blipFill rotWithShape="1">
          <a:blip r:embed="rId9">
            <a:alphaModFix amt="35000"/>
            <a:extLst>
              <a:ext uri="{28A0092B-C50C-407E-A947-70E740481C1C}">
                <a14:useLocalDpi xmlns:a14="http://schemas.microsoft.com/office/drawing/2010/main" val="0"/>
              </a:ext>
            </a:extLst>
          </a:blip>
          <a:srcRect l="6600" t="27" r="76470" b="-27"/>
          <a:stretch/>
        </p:blipFill>
        <p:spPr bwMode="auto">
          <a:xfrm>
            <a:off x="-8385072" y="1"/>
            <a:ext cx="2064049"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7">
            <a:extLst>
              <a:ext uri="{FF2B5EF4-FFF2-40B4-BE49-F238E27FC236}">
                <a16:creationId xmlns:a16="http://schemas.microsoft.com/office/drawing/2014/main" id="{F1159EB5-181A-178C-C4A7-0D3A528FB4CC}"/>
              </a:ext>
            </a:extLst>
          </p:cNvPr>
          <p:cNvSpPr txBox="1"/>
          <p:nvPr/>
        </p:nvSpPr>
        <p:spPr>
          <a:xfrm rot="5400000">
            <a:off x="-12811181" y="2828835"/>
            <a:ext cx="6757323" cy="1200329"/>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spcBef>
                <a:spcPts val="1000"/>
              </a:spcBef>
              <a:defRPr/>
            </a:pPr>
            <a:r>
              <a:rPr lang="en-US" sz="8000" b="1">
                <a:solidFill>
                  <a:schemeClr val="bg1"/>
                </a:solidFill>
                <a:latin typeface="Nexa Bold"/>
              </a:rPr>
              <a:t>BEng Civil</a:t>
            </a:r>
          </a:p>
        </p:txBody>
      </p:sp>
      <p:sp>
        <p:nvSpPr>
          <p:cNvPr id="12" name="TextBox 18">
            <a:extLst>
              <a:ext uri="{FF2B5EF4-FFF2-40B4-BE49-F238E27FC236}">
                <a16:creationId xmlns:a16="http://schemas.microsoft.com/office/drawing/2014/main" id="{A6B65AF1-5FDB-A580-8ED1-227AB7F7A2F0}"/>
              </a:ext>
            </a:extLst>
          </p:cNvPr>
          <p:cNvSpPr txBox="1"/>
          <p:nvPr/>
        </p:nvSpPr>
        <p:spPr>
          <a:xfrm rot="5400000">
            <a:off x="-10747134" y="2759584"/>
            <a:ext cx="6757323" cy="133882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spcBef>
                <a:spcPts val="1000"/>
              </a:spcBef>
              <a:defRPr/>
            </a:pPr>
            <a:r>
              <a:rPr lang="en-US" sz="9000" b="1">
                <a:solidFill>
                  <a:schemeClr val="bg1"/>
                </a:solidFill>
                <a:latin typeface="Nexa Bold" panose="02000000000000000000" pitchFamily="50" charset="0"/>
              </a:rPr>
              <a:t>MEng Mech 3</a:t>
            </a:r>
          </a:p>
        </p:txBody>
      </p:sp>
      <p:sp>
        <p:nvSpPr>
          <p:cNvPr id="13" name="TextBox 19">
            <a:extLst>
              <a:ext uri="{FF2B5EF4-FFF2-40B4-BE49-F238E27FC236}">
                <a16:creationId xmlns:a16="http://schemas.microsoft.com/office/drawing/2014/main" id="{C682A2B2-4C95-CE27-9FAE-DFA157D008D3}"/>
              </a:ext>
            </a:extLst>
          </p:cNvPr>
          <p:cNvSpPr txBox="1"/>
          <p:nvPr/>
        </p:nvSpPr>
        <p:spPr>
          <a:xfrm rot="5400000">
            <a:off x="-8765237" y="2669523"/>
            <a:ext cx="6757323" cy="142192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spcBef>
                <a:spcPts val="1000"/>
              </a:spcBef>
              <a:defRPr/>
            </a:pPr>
            <a:r>
              <a:rPr lang="en-US" sz="9600" b="1">
                <a:solidFill>
                  <a:schemeClr val="bg1"/>
                </a:solidFill>
                <a:latin typeface="Nexa Bold" panose="02000000000000000000" pitchFamily="50" charset="0"/>
              </a:rPr>
              <a:t>BEng Mech 3</a:t>
            </a:r>
          </a:p>
        </p:txBody>
      </p:sp>
      <p:sp>
        <p:nvSpPr>
          <p:cNvPr id="14" name="TextBox 20">
            <a:extLst>
              <a:ext uri="{FF2B5EF4-FFF2-40B4-BE49-F238E27FC236}">
                <a16:creationId xmlns:a16="http://schemas.microsoft.com/office/drawing/2014/main" id="{2F23BF56-8863-09D5-9ADC-513DD826784E}"/>
              </a:ext>
            </a:extLst>
          </p:cNvPr>
          <p:cNvSpPr txBox="1"/>
          <p:nvPr/>
        </p:nvSpPr>
        <p:spPr>
          <a:xfrm rot="5400000">
            <a:off x="-6894018" y="2665873"/>
            <a:ext cx="6757323" cy="142192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spcBef>
                <a:spcPts val="1000"/>
              </a:spcBef>
              <a:defRPr/>
            </a:pPr>
            <a:r>
              <a:rPr lang="en-US" sz="9600" b="1">
                <a:solidFill>
                  <a:schemeClr val="bg1"/>
                </a:solidFill>
                <a:latin typeface="Nexa Bold" panose="02000000000000000000" pitchFamily="50" charset="0"/>
              </a:rPr>
              <a:t>BEng Mech 4</a:t>
            </a:r>
          </a:p>
        </p:txBody>
      </p:sp>
      <p:sp>
        <p:nvSpPr>
          <p:cNvPr id="15" name="TextBox 21">
            <a:extLst>
              <a:ext uri="{FF2B5EF4-FFF2-40B4-BE49-F238E27FC236}">
                <a16:creationId xmlns:a16="http://schemas.microsoft.com/office/drawing/2014/main" id="{51E64D38-C0B6-E996-FA09-78716CFF0600}"/>
              </a:ext>
            </a:extLst>
          </p:cNvPr>
          <p:cNvSpPr txBox="1"/>
          <p:nvPr/>
        </p:nvSpPr>
        <p:spPr>
          <a:xfrm rot="5400000">
            <a:off x="-4703729" y="2718035"/>
            <a:ext cx="6757323" cy="142192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spcBef>
                <a:spcPts val="1000"/>
              </a:spcBef>
              <a:defRPr/>
            </a:pPr>
            <a:r>
              <a:rPr lang="en-US" sz="9600" b="1">
                <a:solidFill>
                  <a:schemeClr val="bg1"/>
                </a:solidFill>
                <a:latin typeface="Nexa Bold" panose="02000000000000000000" pitchFamily="50" charset="0"/>
              </a:rPr>
              <a:t>BEng EESE</a:t>
            </a:r>
          </a:p>
        </p:txBody>
      </p:sp>
      <p:sp>
        <p:nvSpPr>
          <p:cNvPr id="2" name="Parallelogram 1">
            <a:extLst>
              <a:ext uri="{FF2B5EF4-FFF2-40B4-BE49-F238E27FC236}">
                <a16:creationId xmlns:a16="http://schemas.microsoft.com/office/drawing/2014/main" id="{3C5BFE8B-28C3-63BB-6064-8703FE5EDAD4}"/>
              </a:ext>
            </a:extLst>
          </p:cNvPr>
          <p:cNvSpPr/>
          <p:nvPr/>
        </p:nvSpPr>
        <p:spPr>
          <a:xfrm>
            <a:off x="-1492348" y="-1098470"/>
            <a:ext cx="8211512" cy="9192127"/>
          </a:xfrm>
          <a:prstGeom prst="parallelogram">
            <a:avLst>
              <a:gd name="adj" fmla="val 18553"/>
            </a:avLst>
          </a:prstGeom>
          <a:solidFill>
            <a:schemeClr val="accent1"/>
          </a:solidFill>
          <a:ln>
            <a:solidFill>
              <a:srgbClr val="135B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8FBFE"/>
              </a:solidFill>
              <a:effectLst/>
              <a:uLnTx/>
              <a:uFillTx/>
              <a:latin typeface="Aptos"/>
              <a:ea typeface="+mn-ea"/>
              <a:cs typeface="+mn-cs"/>
            </a:endParaRPr>
          </a:p>
        </p:txBody>
      </p:sp>
      <p:sp>
        <p:nvSpPr>
          <p:cNvPr id="3" name="Rectangle: Rounded Corners 2">
            <a:extLst>
              <a:ext uri="{FF2B5EF4-FFF2-40B4-BE49-F238E27FC236}">
                <a16:creationId xmlns:a16="http://schemas.microsoft.com/office/drawing/2014/main" id="{7D02AE8E-06DB-CD67-6D8E-05FC6DB0FD2D}"/>
              </a:ext>
            </a:extLst>
          </p:cNvPr>
          <p:cNvSpPr/>
          <p:nvPr/>
        </p:nvSpPr>
        <p:spPr>
          <a:xfrm>
            <a:off x="-532708" y="-29354"/>
            <a:ext cx="12763728" cy="6957590"/>
          </a:xfrm>
          <a:prstGeom prst="roundRect">
            <a:avLst>
              <a:gd name="adj" fmla="val 1869"/>
            </a:avLst>
          </a:prstGeom>
          <a:solidFill>
            <a:schemeClr val="accent1">
              <a:alpha val="19000"/>
            </a:schemeClr>
          </a:solidFill>
          <a:ln>
            <a:noFill/>
          </a:ln>
          <a:effectLst>
            <a:outerShdw blurRad="127000" dist="50800" dir="5400000" algn="ctr" rotWithShape="0">
              <a:srgbClr val="000000">
                <a:alpha val="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FC3FA574-D16B-7979-4AA5-FDDDA8AEFCC2}"/>
              </a:ext>
            </a:extLst>
          </p:cNvPr>
          <p:cNvSpPr txBox="1"/>
          <p:nvPr/>
        </p:nvSpPr>
        <p:spPr>
          <a:xfrm>
            <a:off x="-419053" y="3449441"/>
            <a:ext cx="6757323" cy="535531"/>
          </a:xfrm>
          <a:prstGeom prst="rect">
            <a:avLst/>
          </a:prstGeom>
          <a:noFill/>
          <a:effectLst>
            <a:outerShdw blurRad="63500" sx="102000" sy="102000" algn="ctr" rotWithShape="0">
              <a:prstClr val="black">
                <a:alpha val="40000"/>
              </a:prstClr>
            </a:outerShdw>
          </a:effectLst>
        </p:spPr>
        <p:txBody>
          <a:bodyPr wrap="square" rtlCol="0">
            <a:spAutoFit/>
          </a:bodyPr>
          <a:lstStyle/>
          <a:p>
            <a:pPr algn="ctr">
              <a:lnSpc>
                <a:spcPct val="90000"/>
              </a:lnSpc>
              <a:spcBef>
                <a:spcPts val="1000"/>
              </a:spcBef>
              <a:defRPr/>
            </a:pPr>
            <a:r>
              <a:rPr lang="en-US" sz="3200" b="1">
                <a:solidFill>
                  <a:schemeClr val="bg1"/>
                </a:solidFill>
              </a:rPr>
              <a:t>MEng EESE</a:t>
            </a:r>
          </a:p>
        </p:txBody>
      </p:sp>
      <p:sp>
        <p:nvSpPr>
          <p:cNvPr id="20" name="TextBox 19">
            <a:extLst>
              <a:ext uri="{FF2B5EF4-FFF2-40B4-BE49-F238E27FC236}">
                <a16:creationId xmlns:a16="http://schemas.microsoft.com/office/drawing/2014/main" id="{EBBCEF26-B342-93FC-F4E0-7B30BE8C21C0}"/>
              </a:ext>
            </a:extLst>
          </p:cNvPr>
          <p:cNvSpPr txBox="1"/>
          <p:nvPr/>
        </p:nvSpPr>
        <p:spPr>
          <a:xfrm>
            <a:off x="-630757" y="4103556"/>
            <a:ext cx="7033470"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lnSpc>
                <a:spcPct val="150000"/>
              </a:lnSpc>
            </a:pPr>
            <a:r>
              <a:rPr lang="en-US">
                <a:solidFill>
                  <a:schemeClr val="bg1"/>
                </a:solidFill>
                <a:ea typeface="Calibri"/>
                <a:cs typeface="Arial"/>
              </a:rPr>
              <a:t>Jack Foster 2271017</a:t>
            </a:r>
          </a:p>
          <a:p>
            <a:pPr algn="ctr">
              <a:lnSpc>
                <a:spcPct val="150000"/>
              </a:lnSpc>
            </a:pPr>
            <a:r>
              <a:rPr lang="en-US" err="1">
                <a:solidFill>
                  <a:schemeClr val="bg1"/>
                </a:solidFill>
                <a:cs typeface="Arial"/>
              </a:rPr>
              <a:t>Jiajian</a:t>
            </a:r>
            <a:r>
              <a:rPr lang="en-US">
                <a:solidFill>
                  <a:schemeClr val="bg1"/>
                </a:solidFill>
                <a:cs typeface="Arial"/>
              </a:rPr>
              <a:t> Wang 2280478</a:t>
            </a:r>
            <a:endParaRPr lang="en-US">
              <a:solidFill>
                <a:schemeClr val="bg1"/>
              </a:solidFill>
              <a:cs typeface="Arial" panose="020B0604020202020204" pitchFamily="34" charset="0"/>
            </a:endParaRPr>
          </a:p>
          <a:p>
            <a:pPr algn="ctr">
              <a:lnSpc>
                <a:spcPct val="150000"/>
              </a:lnSpc>
            </a:pPr>
            <a:r>
              <a:rPr lang="en-US">
                <a:solidFill>
                  <a:schemeClr val="bg1"/>
                </a:solidFill>
                <a:cs typeface="Arial"/>
              </a:rPr>
              <a:t>Zhiyuan Xiong  2296175</a:t>
            </a:r>
            <a:endParaRPr lang="en-US">
              <a:solidFill>
                <a:schemeClr val="bg1"/>
              </a:solidFill>
              <a:cs typeface="Arial" panose="020B0604020202020204" pitchFamily="34" charset="0"/>
            </a:endParaRPr>
          </a:p>
          <a:p>
            <a:pPr algn="ctr">
              <a:lnSpc>
                <a:spcPct val="150000"/>
              </a:lnSpc>
            </a:pPr>
            <a:endParaRPr lang="en-US">
              <a:solidFill>
                <a:srgbClr val="F8FBFE"/>
              </a:solidFill>
              <a:cs typeface="Arial" panose="020B0604020202020204" pitchFamily="34" charset="0"/>
            </a:endParaRPr>
          </a:p>
          <a:p>
            <a:endParaRPr lang="en-US">
              <a:solidFill>
                <a:srgbClr val="F8FBFE"/>
              </a:solidFill>
              <a:cs typeface="Arial" panose="020B0604020202020204" pitchFamily="34" charset="0"/>
            </a:endParaRPr>
          </a:p>
          <a:p>
            <a:endParaRPr lang="en-US" sz="1400">
              <a:cs typeface="Calibri"/>
            </a:endParaRPr>
          </a:p>
        </p:txBody>
      </p:sp>
      <p:sp>
        <p:nvSpPr>
          <p:cNvPr id="21" name="TextBox 20">
            <a:extLst>
              <a:ext uri="{FF2B5EF4-FFF2-40B4-BE49-F238E27FC236}">
                <a16:creationId xmlns:a16="http://schemas.microsoft.com/office/drawing/2014/main" id="{EEC3E9DE-52CA-7A18-6E09-4E8124BAF5E7}"/>
              </a:ext>
            </a:extLst>
          </p:cNvPr>
          <p:cNvSpPr txBox="1"/>
          <p:nvPr/>
        </p:nvSpPr>
        <p:spPr>
          <a:xfrm>
            <a:off x="-860895" y="558855"/>
            <a:ext cx="7964166" cy="2592505"/>
          </a:xfrm>
          <a:prstGeom prst="rect">
            <a:avLst/>
          </a:prstGeom>
          <a:noFill/>
          <a:effectLst>
            <a:outerShdw blurRad="63500" sx="102000" sy="102000" algn="ctr" rotWithShape="0">
              <a:prstClr val="black">
                <a:alpha val="40000"/>
              </a:prstClr>
            </a:outerShdw>
          </a:effectLst>
        </p:spPr>
        <p:txBody>
          <a:bodyPr wrap="square" rtlCol="0">
            <a:spAutoFit/>
          </a:bodyPr>
          <a:lstStyle/>
          <a:p>
            <a:pPr algn="ctr">
              <a:lnSpc>
                <a:spcPct val="90000"/>
              </a:lnSpc>
              <a:spcBef>
                <a:spcPts val="1000"/>
              </a:spcBef>
              <a:defRPr/>
            </a:pPr>
            <a:r>
              <a:rPr lang="en-GB" sz="5400" b="1">
                <a:solidFill>
                  <a:schemeClr val="bg1"/>
                </a:solidFill>
                <a:latin typeface="Nexa Bold"/>
              </a:rPr>
              <a:t>Design of the </a:t>
            </a:r>
          </a:p>
          <a:p>
            <a:pPr algn="ctr">
              <a:lnSpc>
                <a:spcPct val="90000"/>
              </a:lnSpc>
              <a:spcBef>
                <a:spcPts val="1000"/>
              </a:spcBef>
              <a:defRPr/>
            </a:pPr>
            <a:r>
              <a:rPr lang="en-GB" sz="5400" b="1">
                <a:solidFill>
                  <a:schemeClr val="bg1"/>
                </a:solidFill>
                <a:latin typeface="Nexa Bold"/>
              </a:rPr>
              <a:t>power transmission </a:t>
            </a:r>
          </a:p>
          <a:p>
            <a:pPr algn="ctr">
              <a:lnSpc>
                <a:spcPct val="90000"/>
              </a:lnSpc>
              <a:spcBef>
                <a:spcPts val="1000"/>
              </a:spcBef>
              <a:defRPr/>
            </a:pPr>
            <a:r>
              <a:rPr lang="en-GB" sz="5400" b="1">
                <a:solidFill>
                  <a:schemeClr val="bg1"/>
                </a:solidFill>
                <a:latin typeface="Nexa Bold"/>
              </a:rPr>
              <a:t>and storage</a:t>
            </a:r>
            <a:endParaRPr lang="en-US" sz="5400" b="1">
              <a:solidFill>
                <a:schemeClr val="bg1"/>
              </a:solidFill>
              <a:latin typeface="Nexa Bold"/>
            </a:endParaRPr>
          </a:p>
        </p:txBody>
      </p:sp>
    </p:spTree>
    <p:extLst>
      <p:ext uri="{BB962C8B-B14F-4D97-AF65-F5344CB8AC3E}">
        <p14:creationId xmlns:p14="http://schemas.microsoft.com/office/powerpoint/2010/main" val="215957324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386804AA-38C1-4A02-B4E0-0BE90639CCEB}"/>
              </a:ext>
            </a:extLst>
          </p:cNvPr>
          <p:cNvSpPr/>
          <p:nvPr/>
        </p:nvSpPr>
        <p:spPr>
          <a:xfrm>
            <a:off x="-58051" y="873530"/>
            <a:ext cx="7964877" cy="459842"/>
          </a:xfrm>
          <a:prstGeom prst="rect">
            <a:avLst/>
          </a:prstGeom>
          <a:solidFill>
            <a:schemeClr val="accent5">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2" name="Title 1">
            <a:extLst>
              <a:ext uri="{FF2B5EF4-FFF2-40B4-BE49-F238E27FC236}">
                <a16:creationId xmlns:a16="http://schemas.microsoft.com/office/drawing/2014/main" id="{EAD37452-2897-822A-A5B4-3033BFC5FC02}"/>
              </a:ext>
            </a:extLst>
          </p:cNvPr>
          <p:cNvSpPr>
            <a:spLocks noGrp="1"/>
          </p:cNvSpPr>
          <p:nvPr>
            <p:ph type="title"/>
          </p:nvPr>
        </p:nvSpPr>
        <p:spPr>
          <a:xfrm>
            <a:off x="-58051" y="234482"/>
            <a:ext cx="10515600" cy="1325563"/>
          </a:xfrm>
        </p:spPr>
        <p:txBody>
          <a:bodyPr>
            <a:normAutofit/>
          </a:bodyPr>
          <a:lstStyle/>
          <a:p>
            <a:r>
              <a:rPr lang="en-US" sz="3600" b="1">
                <a:latin typeface="Aptos Display"/>
              </a:rPr>
              <a:t>Group Roles/ Tasks and Communication</a:t>
            </a:r>
          </a:p>
        </p:txBody>
      </p:sp>
      <p:pic>
        <p:nvPicPr>
          <p:cNvPr id="4" name="Picture 3" descr="A blue background with white text&#10;&#10;Description automatically generated">
            <a:extLst>
              <a:ext uri="{FF2B5EF4-FFF2-40B4-BE49-F238E27FC236}">
                <a16:creationId xmlns:a16="http://schemas.microsoft.com/office/drawing/2014/main" id="{B39C8E31-22C7-66BB-D1C5-4514D033260C}"/>
              </a:ext>
            </a:extLst>
          </p:cNvPr>
          <p:cNvPicPr>
            <a:picLocks noChangeAspect="1"/>
          </p:cNvPicPr>
          <p:nvPr/>
        </p:nvPicPr>
        <p:blipFill>
          <a:blip r:embed="rId4"/>
          <a:stretch>
            <a:fillRect/>
          </a:stretch>
        </p:blipFill>
        <p:spPr>
          <a:xfrm>
            <a:off x="1561465" y="2902364"/>
            <a:ext cx="1688340" cy="491592"/>
          </a:xfrm>
          <a:prstGeom prst="rect">
            <a:avLst/>
          </a:prstGeom>
        </p:spPr>
      </p:pic>
      <p:sp>
        <p:nvSpPr>
          <p:cNvPr id="5" name="TextBox 4">
            <a:extLst>
              <a:ext uri="{FF2B5EF4-FFF2-40B4-BE49-F238E27FC236}">
                <a16:creationId xmlns:a16="http://schemas.microsoft.com/office/drawing/2014/main" id="{9F7A2F8E-4356-7C10-2A9A-136FA295E4ED}"/>
              </a:ext>
            </a:extLst>
          </p:cNvPr>
          <p:cNvSpPr txBox="1"/>
          <p:nvPr/>
        </p:nvSpPr>
        <p:spPr>
          <a:xfrm>
            <a:off x="1496478" y="2372248"/>
            <a:ext cx="188495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cs typeface="Calibri"/>
              </a:rPr>
              <a:t>Shing Yip Chung</a:t>
            </a:r>
            <a:endParaRPr lang="en-US"/>
          </a:p>
        </p:txBody>
      </p:sp>
      <p:sp>
        <p:nvSpPr>
          <p:cNvPr id="3" name="TextBox 2">
            <a:extLst>
              <a:ext uri="{FF2B5EF4-FFF2-40B4-BE49-F238E27FC236}">
                <a16:creationId xmlns:a16="http://schemas.microsoft.com/office/drawing/2014/main" id="{388DF57A-CA43-3FAA-E32B-A53485B49CC6}"/>
              </a:ext>
            </a:extLst>
          </p:cNvPr>
          <p:cNvSpPr txBox="1"/>
          <p:nvPr/>
        </p:nvSpPr>
        <p:spPr>
          <a:xfrm>
            <a:off x="4054633" y="2345924"/>
            <a:ext cx="1529793" cy="3708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err="1">
                <a:ea typeface="Calibri"/>
                <a:cs typeface="Calibri"/>
              </a:rPr>
              <a:t>Jiajiang</a:t>
            </a:r>
            <a:r>
              <a:rPr lang="en-US">
                <a:ea typeface="Calibri"/>
                <a:cs typeface="Calibri"/>
              </a:rPr>
              <a:t> Wang</a:t>
            </a:r>
            <a:endParaRPr lang="en-US"/>
          </a:p>
        </p:txBody>
      </p:sp>
      <p:sp>
        <p:nvSpPr>
          <p:cNvPr id="6" name="TextBox 5">
            <a:extLst>
              <a:ext uri="{FF2B5EF4-FFF2-40B4-BE49-F238E27FC236}">
                <a16:creationId xmlns:a16="http://schemas.microsoft.com/office/drawing/2014/main" id="{8F235488-BCF1-35C3-44D5-6FD554E61FE6}"/>
              </a:ext>
            </a:extLst>
          </p:cNvPr>
          <p:cNvSpPr txBox="1"/>
          <p:nvPr/>
        </p:nvSpPr>
        <p:spPr>
          <a:xfrm>
            <a:off x="6523247" y="2360430"/>
            <a:ext cx="149855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ea typeface="Calibri"/>
                <a:cs typeface="Calibri"/>
              </a:rPr>
              <a:t>Jack Foster</a:t>
            </a:r>
          </a:p>
        </p:txBody>
      </p:sp>
      <p:sp>
        <p:nvSpPr>
          <p:cNvPr id="7" name="TextBox 6">
            <a:extLst>
              <a:ext uri="{FF2B5EF4-FFF2-40B4-BE49-F238E27FC236}">
                <a16:creationId xmlns:a16="http://schemas.microsoft.com/office/drawing/2014/main" id="{1AC8F30B-FE11-956F-4863-996A761993E9}"/>
              </a:ext>
            </a:extLst>
          </p:cNvPr>
          <p:cNvSpPr txBox="1"/>
          <p:nvPr/>
        </p:nvSpPr>
        <p:spPr>
          <a:xfrm>
            <a:off x="8817987" y="2360071"/>
            <a:ext cx="167785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err="1">
                <a:ea typeface="Calibri"/>
                <a:cs typeface="Calibri"/>
              </a:rPr>
              <a:t>Zhiyuan</a:t>
            </a:r>
            <a:r>
              <a:rPr lang="en-US">
                <a:ea typeface="Calibri"/>
                <a:cs typeface="Calibri"/>
              </a:rPr>
              <a:t> Xiong</a:t>
            </a:r>
            <a:endParaRPr lang="en-US"/>
          </a:p>
        </p:txBody>
      </p:sp>
      <p:sp>
        <p:nvSpPr>
          <p:cNvPr id="8" name="TextBox 7">
            <a:extLst>
              <a:ext uri="{FF2B5EF4-FFF2-40B4-BE49-F238E27FC236}">
                <a16:creationId xmlns:a16="http://schemas.microsoft.com/office/drawing/2014/main" id="{2B4E471A-C66E-43CA-E0BD-C41E2129292B}"/>
              </a:ext>
            </a:extLst>
          </p:cNvPr>
          <p:cNvSpPr txBox="1"/>
          <p:nvPr/>
        </p:nvSpPr>
        <p:spPr>
          <a:xfrm>
            <a:off x="4540185" y="4859744"/>
            <a:ext cx="3111629" cy="1477328"/>
          </a:xfrm>
          <a:prstGeom prst="rect">
            <a:avLst/>
          </a:prstGeom>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ea typeface="Calibri"/>
                <a:cs typeface="Calibri"/>
              </a:rPr>
              <a:t>Communication logistics</a:t>
            </a:r>
            <a:endParaRPr lang="en-US"/>
          </a:p>
          <a:p>
            <a:pPr algn="ctr"/>
            <a:r>
              <a:rPr lang="en-US" err="1">
                <a:ea typeface="Calibri"/>
                <a:cs typeface="Calibri"/>
              </a:rPr>
              <a:t>Whatsapp</a:t>
            </a:r>
            <a:endParaRPr lang="en-US">
              <a:ea typeface="Calibri"/>
              <a:cs typeface="Calibri"/>
            </a:endParaRPr>
          </a:p>
          <a:p>
            <a:pPr algn="ctr"/>
            <a:r>
              <a:rPr lang="en-US">
                <a:ea typeface="Calibri"/>
                <a:cs typeface="Calibri"/>
              </a:rPr>
              <a:t>Outlook</a:t>
            </a:r>
          </a:p>
          <a:p>
            <a:pPr algn="ctr"/>
            <a:r>
              <a:rPr lang="en-US" err="1">
                <a:ea typeface="Calibri"/>
                <a:cs typeface="Calibri"/>
              </a:rPr>
              <a:t>Onedrive</a:t>
            </a:r>
            <a:endParaRPr lang="en-US">
              <a:ea typeface="Calibri"/>
              <a:cs typeface="Calibri"/>
            </a:endParaRPr>
          </a:p>
          <a:p>
            <a:pPr algn="ctr"/>
            <a:r>
              <a:rPr lang="en-US">
                <a:ea typeface="Calibri"/>
                <a:cs typeface="Calibri"/>
              </a:rPr>
              <a:t>2 meetings per-week</a:t>
            </a:r>
          </a:p>
        </p:txBody>
      </p:sp>
      <p:pic>
        <p:nvPicPr>
          <p:cNvPr id="10" name="Picture 9" descr="A blue background with white text&#10;&#10;Description automatically generated">
            <a:extLst>
              <a:ext uri="{FF2B5EF4-FFF2-40B4-BE49-F238E27FC236}">
                <a16:creationId xmlns:a16="http://schemas.microsoft.com/office/drawing/2014/main" id="{FEC5C545-EEBE-4FD7-36A7-F98C543C094A}"/>
              </a:ext>
            </a:extLst>
          </p:cNvPr>
          <p:cNvPicPr>
            <a:picLocks noChangeAspect="1"/>
          </p:cNvPicPr>
          <p:nvPr/>
        </p:nvPicPr>
        <p:blipFill rotWithShape="1">
          <a:blip r:embed="rId5"/>
          <a:srcRect l="6297" t="7931" r="20403" b="2595"/>
          <a:stretch/>
        </p:blipFill>
        <p:spPr>
          <a:xfrm>
            <a:off x="6465513" y="2884108"/>
            <a:ext cx="1651894" cy="486344"/>
          </a:xfrm>
          <a:prstGeom prst="rect">
            <a:avLst/>
          </a:prstGeom>
        </p:spPr>
      </p:pic>
      <p:sp>
        <p:nvSpPr>
          <p:cNvPr id="9" name="Rectangle 8">
            <a:extLst>
              <a:ext uri="{FF2B5EF4-FFF2-40B4-BE49-F238E27FC236}">
                <a16:creationId xmlns:a16="http://schemas.microsoft.com/office/drawing/2014/main" id="{407A3486-FD53-5347-2037-F2FB1DD1B0C1}"/>
              </a:ext>
            </a:extLst>
          </p:cNvPr>
          <p:cNvSpPr/>
          <p:nvPr/>
        </p:nvSpPr>
        <p:spPr>
          <a:xfrm>
            <a:off x="1417113" y="2184370"/>
            <a:ext cx="2029303" cy="2242457"/>
          </a:xfrm>
          <a:prstGeom prst="rect">
            <a:avLst/>
          </a:prstGeom>
          <a:noFill/>
          <a:ln w="38100">
            <a:solidFill>
              <a:srgbClr val="215F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173E2100-2C63-A21B-ACC0-FD0A269E5B8D}"/>
              </a:ext>
            </a:extLst>
          </p:cNvPr>
          <p:cNvSpPr/>
          <p:nvPr/>
        </p:nvSpPr>
        <p:spPr>
          <a:xfrm>
            <a:off x="3825496" y="2184370"/>
            <a:ext cx="2029303" cy="2242457"/>
          </a:xfrm>
          <a:prstGeom prst="rect">
            <a:avLst/>
          </a:prstGeom>
          <a:noFill/>
          <a:ln w="38100">
            <a:solidFill>
              <a:srgbClr val="215F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810CA7DC-6619-9BA9-ACB4-B93772111BC9}"/>
              </a:ext>
            </a:extLst>
          </p:cNvPr>
          <p:cNvSpPr/>
          <p:nvPr/>
        </p:nvSpPr>
        <p:spPr>
          <a:xfrm>
            <a:off x="6276809" y="2184369"/>
            <a:ext cx="2029303" cy="2242457"/>
          </a:xfrm>
          <a:prstGeom prst="rect">
            <a:avLst/>
          </a:prstGeom>
          <a:noFill/>
          <a:ln w="38100">
            <a:solidFill>
              <a:srgbClr val="215F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D52A9CBB-6660-220C-6DBF-81511668F3CB}"/>
              </a:ext>
            </a:extLst>
          </p:cNvPr>
          <p:cNvSpPr/>
          <p:nvPr/>
        </p:nvSpPr>
        <p:spPr>
          <a:xfrm>
            <a:off x="8642262" y="2184370"/>
            <a:ext cx="2029303" cy="2242457"/>
          </a:xfrm>
          <a:prstGeom prst="rect">
            <a:avLst/>
          </a:prstGeom>
          <a:noFill/>
          <a:ln w="38100">
            <a:solidFill>
              <a:srgbClr val="215F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14" descr="A blue background with white text&#10;&#10;Description automatically generated">
            <a:extLst>
              <a:ext uri="{FF2B5EF4-FFF2-40B4-BE49-F238E27FC236}">
                <a16:creationId xmlns:a16="http://schemas.microsoft.com/office/drawing/2014/main" id="{A4E251EB-BBC6-F109-EDF9-13E6330BE68F}"/>
              </a:ext>
            </a:extLst>
          </p:cNvPr>
          <p:cNvPicPr>
            <a:picLocks noChangeAspect="1"/>
          </p:cNvPicPr>
          <p:nvPr/>
        </p:nvPicPr>
        <p:blipFill rotWithShape="1">
          <a:blip r:embed="rId5"/>
          <a:srcRect l="6297" t="7931" r="20403" b="2595"/>
          <a:stretch/>
        </p:blipFill>
        <p:spPr>
          <a:xfrm>
            <a:off x="4012345" y="2884108"/>
            <a:ext cx="1651894" cy="486344"/>
          </a:xfrm>
          <a:prstGeom prst="rect">
            <a:avLst/>
          </a:prstGeom>
        </p:spPr>
      </p:pic>
      <p:pic>
        <p:nvPicPr>
          <p:cNvPr id="14" name="Picture 13" descr="A yellow background with white text&#10;&#10;Description automatically generated">
            <a:extLst>
              <a:ext uri="{FF2B5EF4-FFF2-40B4-BE49-F238E27FC236}">
                <a16:creationId xmlns:a16="http://schemas.microsoft.com/office/drawing/2014/main" id="{25D930B0-442C-47FA-AABA-9625EBD844B3}"/>
              </a:ext>
            </a:extLst>
          </p:cNvPr>
          <p:cNvPicPr>
            <a:picLocks noChangeAspect="1"/>
          </p:cNvPicPr>
          <p:nvPr/>
        </p:nvPicPr>
        <p:blipFill>
          <a:blip r:embed="rId6"/>
          <a:stretch>
            <a:fillRect/>
          </a:stretch>
        </p:blipFill>
        <p:spPr>
          <a:xfrm>
            <a:off x="8749685" y="2838452"/>
            <a:ext cx="1819276" cy="510722"/>
          </a:xfrm>
          <a:prstGeom prst="rect">
            <a:avLst/>
          </a:prstGeom>
        </p:spPr>
      </p:pic>
      <p:sp>
        <p:nvSpPr>
          <p:cNvPr id="16" name="TextBox 15">
            <a:extLst>
              <a:ext uri="{FF2B5EF4-FFF2-40B4-BE49-F238E27FC236}">
                <a16:creationId xmlns:a16="http://schemas.microsoft.com/office/drawing/2014/main" id="{44E8843E-226F-1B54-D59B-F841940806FE}"/>
              </a:ext>
            </a:extLst>
          </p:cNvPr>
          <p:cNvSpPr txBox="1"/>
          <p:nvPr/>
        </p:nvSpPr>
        <p:spPr>
          <a:xfrm>
            <a:off x="8973173" y="3600877"/>
            <a:ext cx="1367479" cy="646331"/>
          </a:xfrm>
          <a:prstGeom prst="rect">
            <a:avLst/>
          </a:prstGeom>
          <a:noFill/>
        </p:spPr>
        <p:txBody>
          <a:bodyPr wrap="square" rtlCol="0">
            <a:spAutoFit/>
          </a:bodyPr>
          <a:lstStyle/>
          <a:p>
            <a:r>
              <a:rPr lang="en-US" sz="1800" b="1">
                <a:latin typeface="Arial"/>
                <a:cs typeface="Arial"/>
              </a:rPr>
              <a:t>Offshore substation</a:t>
            </a:r>
            <a:endParaRPr lang="en-GB"/>
          </a:p>
        </p:txBody>
      </p:sp>
      <p:sp>
        <p:nvSpPr>
          <p:cNvPr id="17" name="TextBox 16">
            <a:extLst>
              <a:ext uri="{FF2B5EF4-FFF2-40B4-BE49-F238E27FC236}">
                <a16:creationId xmlns:a16="http://schemas.microsoft.com/office/drawing/2014/main" id="{D8542948-1F6E-92EB-FEF7-DC2414D68C17}"/>
              </a:ext>
            </a:extLst>
          </p:cNvPr>
          <p:cNvSpPr txBox="1"/>
          <p:nvPr/>
        </p:nvSpPr>
        <p:spPr>
          <a:xfrm>
            <a:off x="4216947" y="3523132"/>
            <a:ext cx="1367479" cy="646331"/>
          </a:xfrm>
          <a:prstGeom prst="rect">
            <a:avLst/>
          </a:prstGeom>
          <a:noFill/>
        </p:spPr>
        <p:txBody>
          <a:bodyPr wrap="square" rtlCol="0">
            <a:spAutoFit/>
          </a:bodyPr>
          <a:lstStyle/>
          <a:p>
            <a:r>
              <a:rPr lang="en-US" sz="1800" b="1">
                <a:latin typeface="Arial"/>
                <a:cs typeface="Arial"/>
              </a:rPr>
              <a:t>Offshore substation</a:t>
            </a:r>
            <a:endParaRPr lang="en-GB"/>
          </a:p>
        </p:txBody>
      </p:sp>
      <p:sp>
        <p:nvSpPr>
          <p:cNvPr id="18" name="TextBox 17">
            <a:extLst>
              <a:ext uri="{FF2B5EF4-FFF2-40B4-BE49-F238E27FC236}">
                <a16:creationId xmlns:a16="http://schemas.microsoft.com/office/drawing/2014/main" id="{723C1DEB-7017-4916-84E3-458B51E98A9F}"/>
              </a:ext>
            </a:extLst>
          </p:cNvPr>
          <p:cNvSpPr txBox="1"/>
          <p:nvPr/>
        </p:nvSpPr>
        <p:spPr>
          <a:xfrm>
            <a:off x="6407122" y="3575473"/>
            <a:ext cx="1768674" cy="646331"/>
          </a:xfrm>
          <a:prstGeom prst="rect">
            <a:avLst/>
          </a:prstGeom>
          <a:noFill/>
        </p:spPr>
        <p:txBody>
          <a:bodyPr wrap="square" rtlCol="0">
            <a:spAutoFit/>
          </a:bodyPr>
          <a:lstStyle/>
          <a:p>
            <a:r>
              <a:rPr lang="en-US" sz="1800" b="1">
                <a:latin typeface="Arial"/>
                <a:cs typeface="Arial"/>
              </a:rPr>
              <a:t>Transmission line</a:t>
            </a:r>
            <a:endParaRPr lang="en-GB"/>
          </a:p>
        </p:txBody>
      </p:sp>
      <p:sp>
        <p:nvSpPr>
          <p:cNvPr id="20" name="TextBox 19">
            <a:extLst>
              <a:ext uri="{FF2B5EF4-FFF2-40B4-BE49-F238E27FC236}">
                <a16:creationId xmlns:a16="http://schemas.microsoft.com/office/drawing/2014/main" id="{DF2AC28B-F876-CAAD-4019-29FCC8E45056}"/>
              </a:ext>
            </a:extLst>
          </p:cNvPr>
          <p:cNvSpPr txBox="1"/>
          <p:nvPr/>
        </p:nvSpPr>
        <p:spPr>
          <a:xfrm>
            <a:off x="1529769" y="3614162"/>
            <a:ext cx="2076354" cy="369332"/>
          </a:xfrm>
          <a:prstGeom prst="rect">
            <a:avLst/>
          </a:prstGeom>
          <a:noFill/>
        </p:spPr>
        <p:txBody>
          <a:bodyPr wrap="square" rtlCol="0">
            <a:spAutoFit/>
          </a:bodyPr>
          <a:lstStyle/>
          <a:p>
            <a:r>
              <a:rPr lang="en-US" sz="1800" b="1">
                <a:latin typeface="Arial"/>
                <a:cs typeface="Arial"/>
              </a:rPr>
              <a:t>Energy Storage</a:t>
            </a:r>
            <a:endParaRPr lang="en-GB"/>
          </a:p>
        </p:txBody>
      </p:sp>
    </p:spTree>
    <p:extLst>
      <p:ext uri="{BB962C8B-B14F-4D97-AF65-F5344CB8AC3E}">
        <p14:creationId xmlns:p14="http://schemas.microsoft.com/office/powerpoint/2010/main" val="294037451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extLst>
    <p:ext uri="{6950BFC3-D8DA-4A85-94F7-54DA5524770B}">
      <p188:commentRel xmlns:p188="http://schemas.microsoft.com/office/powerpoint/2018/8/main" r:id="rId3"/>
    </p:ext>
  </p:extLs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015D6E-9B72-2DE5-5B4F-D2EF80525E8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058549A-79A8-5C59-F0A3-DCCA40ADB9A3}"/>
              </a:ext>
            </a:extLst>
          </p:cNvPr>
          <p:cNvSpPr/>
          <p:nvPr/>
        </p:nvSpPr>
        <p:spPr>
          <a:xfrm>
            <a:off x="-1" y="584935"/>
            <a:ext cx="3851911" cy="512345"/>
          </a:xfrm>
          <a:prstGeom prst="rect">
            <a:avLst/>
          </a:prstGeom>
          <a:solidFill>
            <a:schemeClr val="accent5">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6">
            <a:extLst>
              <a:ext uri="{FF2B5EF4-FFF2-40B4-BE49-F238E27FC236}">
                <a16:creationId xmlns:a16="http://schemas.microsoft.com/office/drawing/2014/main" id="{8857DA26-22FB-6E72-E6A4-E346F8D56AAB}"/>
              </a:ext>
            </a:extLst>
          </p:cNvPr>
          <p:cNvSpPr txBox="1">
            <a:spLocks/>
          </p:cNvSpPr>
          <p:nvPr/>
        </p:nvSpPr>
        <p:spPr>
          <a:xfrm>
            <a:off x="70419" y="258611"/>
            <a:ext cx="4170111" cy="1091991"/>
          </a:xfrm>
          <a:prstGeom prst="rect">
            <a:avLst/>
          </a:prstGeom>
        </p:spPr>
        <p:style>
          <a:lnRef idx="0">
            <a:scrgbClr r="0" g="0" b="0"/>
          </a:lnRef>
          <a:fillRef idx="0">
            <a:scrgbClr r="0" g="0" b="0"/>
          </a:fillRef>
          <a:effectRef idx="0">
            <a:scrgbClr r="0" g="0" b="0"/>
          </a:effectRef>
          <a:fontRef idx="minor">
            <a:schemeClr val="dk1"/>
          </a:fontRef>
        </p:style>
        <p:txBody>
          <a:bodyPr lIns="91440" tIns="45720" rIns="91440" bIns="45720" anchor="t">
            <a:noAutofit/>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b="1">
                <a:latin typeface="Aptos Display"/>
              </a:rPr>
              <a:t>Project scope</a:t>
            </a:r>
            <a:endParaRPr lang="en-GB" b="1">
              <a:latin typeface="Aptos Display"/>
            </a:endParaRPr>
          </a:p>
        </p:txBody>
      </p:sp>
      <p:sp>
        <p:nvSpPr>
          <p:cNvPr id="5" name="TextBox 4">
            <a:extLst>
              <a:ext uri="{FF2B5EF4-FFF2-40B4-BE49-F238E27FC236}">
                <a16:creationId xmlns:a16="http://schemas.microsoft.com/office/drawing/2014/main" id="{2294B2F7-605C-CF04-A858-97366C1D5196}"/>
              </a:ext>
            </a:extLst>
          </p:cNvPr>
          <p:cNvSpPr txBox="1"/>
          <p:nvPr/>
        </p:nvSpPr>
        <p:spPr>
          <a:xfrm>
            <a:off x="187592" y="1495976"/>
            <a:ext cx="5390101" cy="5447645"/>
          </a:xfrm>
          <a:prstGeom prst="rect">
            <a:avLst/>
          </a:prstGeom>
          <a:noFill/>
        </p:spPr>
        <p:txBody>
          <a:bodyPr wrap="square" lIns="91440" tIns="45720" rIns="91440" bIns="45720" anchor="t">
            <a:spAutoFit/>
          </a:bodyPr>
          <a:lstStyle/>
          <a:p>
            <a:r>
              <a:rPr lang="en-GB" sz="2000" b="1">
                <a:latin typeface="+mj-lt"/>
                <a:ea typeface="Adobe Fan Heiti Std B" panose="020B0700000000000000" pitchFamily="34" charset="-128"/>
                <a:cs typeface="Calibri"/>
              </a:rPr>
              <a:t>Group Objectives:</a:t>
            </a:r>
            <a:endParaRPr lang="en-GB" sz="2000">
              <a:solidFill>
                <a:srgbClr val="FF0000"/>
              </a:solidFill>
              <a:latin typeface="+mj-lt"/>
              <a:ea typeface="Adobe Fan Heiti Std B" panose="020B0700000000000000" pitchFamily="34" charset="-128"/>
              <a:cs typeface="Calibri"/>
            </a:endParaRPr>
          </a:p>
          <a:p>
            <a:r>
              <a:rPr lang="en-GB" sz="1600">
                <a:latin typeface="Arial"/>
                <a:ea typeface="Adobe Fan Heiti Std B"/>
                <a:cs typeface="Arial"/>
              </a:rPr>
              <a:t>Design a transmission system between the power generators, the offshore energy island, power storage, and Crete's grid. This will include the basic design of a substation on the island, the energy storage, and the transmission line itself. </a:t>
            </a:r>
          </a:p>
          <a:p>
            <a:endParaRPr lang="en-GB" sz="1600">
              <a:latin typeface="Arial" panose="020B0604020202020204" pitchFamily="34" charset="0"/>
              <a:ea typeface="Adobe Fan Heiti Std B" panose="020B0700000000000000" pitchFamily="34" charset="-128"/>
              <a:cs typeface="Arial" panose="020B0604020202020204" pitchFamily="34" charset="0"/>
            </a:endParaRPr>
          </a:p>
          <a:p>
            <a:r>
              <a:rPr lang="en-GB" sz="2000" b="1">
                <a:ea typeface="Adobe Fan Heiti Std B" panose="020B0700000000000000" pitchFamily="34" charset="-128"/>
                <a:cs typeface="Calibri"/>
              </a:rPr>
              <a:t>Where does this fit into the wider project?</a:t>
            </a:r>
          </a:p>
          <a:p>
            <a:pPr marL="742950" lvl="1" indent="-285750">
              <a:buFont typeface="Arial" panose="020B0604020202020204" pitchFamily="34" charset="0"/>
              <a:buChar char="•"/>
            </a:pPr>
            <a:r>
              <a:rPr lang="en-GB" sz="1600">
                <a:latin typeface="Arial"/>
                <a:ea typeface="Adobe Fan Heiti Std B" panose="020B0700000000000000" pitchFamily="34" charset="-128"/>
                <a:cs typeface="Arial"/>
              </a:rPr>
              <a:t>Enhance the renewable energy infrastructure of Crete (SDG 9)</a:t>
            </a:r>
          </a:p>
          <a:p>
            <a:pPr marL="742950" lvl="1" indent="-285750">
              <a:buFont typeface="Arial" panose="020B0604020202020204" pitchFamily="34" charset="0"/>
              <a:buChar char="•"/>
            </a:pPr>
            <a:r>
              <a:rPr lang="en-GB" sz="1600">
                <a:latin typeface="Arial"/>
                <a:ea typeface="Adobe Fan Heiti Std B" panose="020B0700000000000000" pitchFamily="34" charset="-128"/>
                <a:cs typeface="Arial"/>
              </a:rPr>
              <a:t>Improve power supply stability (SDG 7)</a:t>
            </a:r>
          </a:p>
          <a:p>
            <a:pPr lvl="1"/>
            <a:endParaRPr lang="en-GB" sz="1600">
              <a:latin typeface="Arial" panose="020B0604020202020204" pitchFamily="34" charset="0"/>
              <a:ea typeface="Adobe Fan Heiti Std B" panose="020B0700000000000000" pitchFamily="34" charset="-128"/>
              <a:cs typeface="Arial" panose="020B0604020202020204" pitchFamily="34" charset="0"/>
            </a:endParaRPr>
          </a:p>
          <a:p>
            <a:r>
              <a:rPr lang="en-GB" sz="2000" b="1">
                <a:latin typeface="+mj-lt"/>
                <a:ea typeface="Adobe Fan Heiti Std B" panose="020B0700000000000000" pitchFamily="34" charset="-128"/>
                <a:cs typeface="Arial"/>
              </a:rPr>
              <a:t>Constraints:</a:t>
            </a:r>
          </a:p>
          <a:p>
            <a:pPr marL="742950" lvl="1" indent="-285750">
              <a:buFont typeface="Arial" panose="020B0604020202020204" pitchFamily="34" charset="0"/>
              <a:buChar char="•"/>
            </a:pPr>
            <a:r>
              <a:rPr lang="en-GB" sz="1600">
                <a:latin typeface="Arial"/>
                <a:ea typeface="Adobe Fan Heiti Std B" panose="020B0700000000000000" pitchFamily="34" charset="-128"/>
                <a:cs typeface="Arial"/>
              </a:rPr>
              <a:t>Integration of multiple systems</a:t>
            </a:r>
          </a:p>
          <a:p>
            <a:pPr marL="742950" lvl="1" indent="-285750">
              <a:buFont typeface="Arial" panose="020B0604020202020204" pitchFamily="34" charset="0"/>
              <a:buChar char="•"/>
            </a:pPr>
            <a:r>
              <a:rPr lang="en-GB" sz="1600">
                <a:latin typeface="Arial"/>
                <a:ea typeface="Adobe Fan Heiti Std B" panose="020B0700000000000000" pitchFamily="34" charset="-128"/>
                <a:cs typeface="Arial"/>
              </a:rPr>
              <a:t>Minimized environmental damage</a:t>
            </a:r>
          </a:p>
          <a:p>
            <a:pPr marL="742950" lvl="1" indent="-285750">
              <a:buFont typeface="Arial" panose="020B0604020202020204" pitchFamily="34" charset="0"/>
              <a:buChar char="•"/>
            </a:pPr>
            <a:r>
              <a:rPr lang="en-GB" sz="1600">
                <a:latin typeface="Arial"/>
                <a:ea typeface="Adobe Fan Heiti Std B" panose="020B0700000000000000" pitchFamily="34" charset="-128"/>
                <a:cs typeface="Arial"/>
              </a:rPr>
              <a:t>Regulation compliance</a:t>
            </a:r>
          </a:p>
          <a:p>
            <a:pPr marL="742950" lvl="1" indent="-285750">
              <a:buFont typeface="Arial" panose="020B0604020202020204" pitchFamily="34" charset="0"/>
              <a:buChar char="•"/>
            </a:pPr>
            <a:r>
              <a:rPr lang="en-GB" sz="1600">
                <a:latin typeface="Arial"/>
                <a:ea typeface="Adobe Fan Heiti Std B" panose="020B0700000000000000" pitchFamily="34" charset="-128"/>
                <a:cs typeface="Arial"/>
              </a:rPr>
              <a:t>Variability in quantity and quality of RES</a:t>
            </a:r>
          </a:p>
          <a:p>
            <a:pPr marL="742950" lvl="1" indent="-285750">
              <a:buFont typeface="Arial" panose="020B0604020202020204" pitchFamily="34" charset="0"/>
              <a:buChar char="•"/>
            </a:pPr>
            <a:r>
              <a:rPr lang="en-GB" sz="1600">
                <a:latin typeface="Arial"/>
                <a:ea typeface="Adobe Fan Heiti Std B" panose="020B0700000000000000" pitchFamily="34" charset="-128"/>
                <a:cs typeface="Arial"/>
              </a:rPr>
              <a:t>Cost efficiency </a:t>
            </a:r>
            <a:endParaRPr lang="en-GB" sz="1600">
              <a:latin typeface="Arial" panose="020B0604020202020204" pitchFamily="34" charset="0"/>
              <a:ea typeface="Adobe Fan Heiti Std B" panose="020B0700000000000000" pitchFamily="34" charset="-128"/>
              <a:cs typeface="Arial" panose="020B0604020202020204" pitchFamily="34" charset="0"/>
            </a:endParaRPr>
          </a:p>
          <a:p>
            <a:pPr marL="285750" indent="-285750">
              <a:buFont typeface="Arial" panose="020B0604020202020204" pitchFamily="34" charset="0"/>
              <a:buChar char="•"/>
            </a:pPr>
            <a:endParaRPr lang="en-GB" sz="1600">
              <a:latin typeface="Arial" panose="020B0604020202020204" pitchFamily="34" charset="0"/>
              <a:ea typeface="Adobe Fan Heiti Std B" panose="020B0700000000000000" pitchFamily="34" charset="-128"/>
              <a:cs typeface="Arial" panose="020B0604020202020204" pitchFamily="34" charset="0"/>
            </a:endParaRPr>
          </a:p>
          <a:p>
            <a:pPr marL="285750" indent="-285750">
              <a:buFont typeface="Arial" panose="020B0604020202020204" pitchFamily="34" charset="0"/>
              <a:buChar char="•"/>
            </a:pPr>
            <a:endParaRPr lang="en-GB" sz="1600">
              <a:latin typeface="Arial" panose="020B0604020202020204" pitchFamily="34" charset="0"/>
              <a:ea typeface="Adobe Fan Heiti Std B" panose="020B0700000000000000" pitchFamily="34" charset="-128"/>
              <a:cs typeface="Arial" panose="020B0604020202020204" pitchFamily="34" charset="0"/>
            </a:endParaRPr>
          </a:p>
          <a:p>
            <a:pPr marL="285750" indent="-285750">
              <a:buFont typeface="Arial" panose="020B0604020202020204" pitchFamily="34" charset="0"/>
              <a:buChar char="•"/>
            </a:pPr>
            <a:endParaRPr lang="en-GB" sz="1600">
              <a:latin typeface="Arial" panose="020B0604020202020204" pitchFamily="34" charset="0"/>
              <a:ea typeface="Adobe Fan Heiti Std B" panose="020B0700000000000000" pitchFamily="34" charset="-128"/>
              <a:cs typeface="Arial" panose="020B0604020202020204" pitchFamily="34" charset="0"/>
            </a:endParaRPr>
          </a:p>
        </p:txBody>
      </p:sp>
      <p:sp>
        <p:nvSpPr>
          <p:cNvPr id="4" name="Wave 3">
            <a:extLst>
              <a:ext uri="{FF2B5EF4-FFF2-40B4-BE49-F238E27FC236}">
                <a16:creationId xmlns:a16="http://schemas.microsoft.com/office/drawing/2014/main" id="{F6FB063D-17CE-9363-DCFE-201943D0153D}"/>
              </a:ext>
            </a:extLst>
          </p:cNvPr>
          <p:cNvSpPr/>
          <p:nvPr/>
        </p:nvSpPr>
        <p:spPr>
          <a:xfrm rot="5400000" flipV="1">
            <a:off x="6772269" y="-1256142"/>
            <a:ext cx="6997701" cy="9275672"/>
          </a:xfrm>
          <a:prstGeom prst="wave">
            <a:avLst>
              <a:gd name="adj1" fmla="val 6269"/>
              <a:gd name="adj2" fmla="val 0"/>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GB"/>
          </a:p>
        </p:txBody>
      </p:sp>
      <p:sp>
        <p:nvSpPr>
          <p:cNvPr id="43" name="Flowchart: Terminator 42">
            <a:extLst>
              <a:ext uri="{FF2B5EF4-FFF2-40B4-BE49-F238E27FC236}">
                <a16:creationId xmlns:a16="http://schemas.microsoft.com/office/drawing/2014/main" id="{60EE6E42-B93C-4FE7-85B2-89967B97F707}"/>
              </a:ext>
            </a:extLst>
          </p:cNvPr>
          <p:cNvSpPr/>
          <p:nvPr/>
        </p:nvSpPr>
        <p:spPr>
          <a:xfrm>
            <a:off x="8489303" y="382991"/>
            <a:ext cx="1479098" cy="492307"/>
          </a:xfrm>
          <a:prstGeom prst="flowChartTerminator">
            <a:avLst/>
          </a:prstGeom>
          <a:ln>
            <a:solidFill>
              <a:srgbClr val="4472C4"/>
            </a:solidFill>
          </a:ln>
        </p:spPr>
        <p:style>
          <a:lnRef idx="2">
            <a:schemeClr val="accent4"/>
          </a:lnRef>
          <a:fillRef idx="1">
            <a:schemeClr val="lt1"/>
          </a:fillRef>
          <a:effectRef idx="0">
            <a:schemeClr val="accent4"/>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GB" sz="1400"/>
              <a:t>Offshore Energy Island</a:t>
            </a:r>
          </a:p>
        </p:txBody>
      </p:sp>
      <p:sp>
        <p:nvSpPr>
          <p:cNvPr id="44" name="Flowchart: Terminator 43">
            <a:extLst>
              <a:ext uri="{FF2B5EF4-FFF2-40B4-BE49-F238E27FC236}">
                <a16:creationId xmlns:a16="http://schemas.microsoft.com/office/drawing/2014/main" id="{DA36B5E4-5361-4B6D-8B4A-A81F2E462223}"/>
              </a:ext>
            </a:extLst>
          </p:cNvPr>
          <p:cNvSpPr/>
          <p:nvPr/>
        </p:nvSpPr>
        <p:spPr>
          <a:xfrm>
            <a:off x="10416947" y="1385836"/>
            <a:ext cx="1479098" cy="463553"/>
          </a:xfrm>
          <a:prstGeom prst="flowChartTerminator">
            <a:avLst/>
          </a:prstGeom>
          <a:ln>
            <a:solidFill>
              <a:srgbClr val="4472C4"/>
            </a:solidFill>
          </a:ln>
        </p:spPr>
        <p:style>
          <a:lnRef idx="2">
            <a:schemeClr val="accent4"/>
          </a:lnRef>
          <a:fillRef idx="1">
            <a:schemeClr val="lt1"/>
          </a:fillRef>
          <a:effectRef idx="0">
            <a:schemeClr val="accent4"/>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GB" sz="1400"/>
              <a:t>Wave Energy Converters</a:t>
            </a:r>
          </a:p>
        </p:txBody>
      </p:sp>
      <p:sp>
        <p:nvSpPr>
          <p:cNvPr id="46" name="Flowchart: Terminator 45">
            <a:extLst>
              <a:ext uri="{FF2B5EF4-FFF2-40B4-BE49-F238E27FC236}">
                <a16:creationId xmlns:a16="http://schemas.microsoft.com/office/drawing/2014/main" id="{D4F99C39-32B7-4845-BA6D-18021503BDB0}"/>
              </a:ext>
            </a:extLst>
          </p:cNvPr>
          <p:cNvSpPr/>
          <p:nvPr/>
        </p:nvSpPr>
        <p:spPr>
          <a:xfrm>
            <a:off x="6558503" y="1395083"/>
            <a:ext cx="1479098" cy="463553"/>
          </a:xfrm>
          <a:prstGeom prst="flowChartTerminator">
            <a:avLst/>
          </a:prstGeom>
          <a:ln>
            <a:solidFill>
              <a:srgbClr val="4472C4"/>
            </a:solidFill>
          </a:ln>
        </p:spPr>
        <p:style>
          <a:lnRef idx="2">
            <a:schemeClr val="accent4"/>
          </a:lnRef>
          <a:fillRef idx="1">
            <a:schemeClr val="lt1"/>
          </a:fillRef>
          <a:effectRef idx="0">
            <a:schemeClr val="accent4"/>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GB" sz="1400"/>
              <a:t>Solar Panels</a:t>
            </a:r>
          </a:p>
        </p:txBody>
      </p:sp>
      <p:sp>
        <p:nvSpPr>
          <p:cNvPr id="50" name="Flowchart: Terminator 49">
            <a:extLst>
              <a:ext uri="{FF2B5EF4-FFF2-40B4-BE49-F238E27FC236}">
                <a16:creationId xmlns:a16="http://schemas.microsoft.com/office/drawing/2014/main" id="{238E8C31-DB42-4E09-AE91-0B359A64FD6D}"/>
              </a:ext>
            </a:extLst>
          </p:cNvPr>
          <p:cNvSpPr/>
          <p:nvPr/>
        </p:nvSpPr>
        <p:spPr>
          <a:xfrm>
            <a:off x="8493478" y="3510025"/>
            <a:ext cx="1479098" cy="463553"/>
          </a:xfrm>
          <a:prstGeom prst="flowChartTerminator">
            <a:avLst/>
          </a:prstGeom>
          <a:ln>
            <a:solidFill>
              <a:srgbClr val="4472C4"/>
            </a:solidFill>
          </a:ln>
        </p:spPr>
        <p:style>
          <a:lnRef idx="2">
            <a:schemeClr val="accent4"/>
          </a:lnRef>
          <a:fillRef idx="1">
            <a:schemeClr val="lt1"/>
          </a:fillRef>
          <a:effectRef idx="0">
            <a:schemeClr val="accent4"/>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US" sz="1400"/>
              <a:t>Offshore substation</a:t>
            </a:r>
            <a:endParaRPr lang="en-GB" sz="1400"/>
          </a:p>
        </p:txBody>
      </p:sp>
      <p:cxnSp>
        <p:nvCxnSpPr>
          <p:cNvPr id="53" name="Straight Arrow Connector 52">
            <a:extLst>
              <a:ext uri="{FF2B5EF4-FFF2-40B4-BE49-F238E27FC236}">
                <a16:creationId xmlns:a16="http://schemas.microsoft.com/office/drawing/2014/main" id="{DCF8050B-63FE-40A1-1A9C-685E7DD708B6}"/>
              </a:ext>
            </a:extLst>
          </p:cNvPr>
          <p:cNvCxnSpPr>
            <a:cxnSpLocks/>
          </p:cNvCxnSpPr>
          <p:nvPr/>
        </p:nvCxnSpPr>
        <p:spPr>
          <a:xfrm flipH="1">
            <a:off x="9232589" y="3975290"/>
            <a:ext cx="6990" cy="416910"/>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55" name="Straight Arrow Connector 54">
            <a:extLst>
              <a:ext uri="{FF2B5EF4-FFF2-40B4-BE49-F238E27FC236}">
                <a16:creationId xmlns:a16="http://schemas.microsoft.com/office/drawing/2014/main" id="{2C2EB132-9B92-730D-183A-3F736189B6E2}"/>
              </a:ext>
            </a:extLst>
          </p:cNvPr>
          <p:cNvCxnSpPr>
            <a:cxnSpLocks/>
          </p:cNvCxnSpPr>
          <p:nvPr/>
        </p:nvCxnSpPr>
        <p:spPr>
          <a:xfrm>
            <a:off x="9770379" y="4700563"/>
            <a:ext cx="6991" cy="764646"/>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sp>
        <p:nvSpPr>
          <p:cNvPr id="61" name="Flowchart: Terminator 60">
            <a:extLst>
              <a:ext uri="{FF2B5EF4-FFF2-40B4-BE49-F238E27FC236}">
                <a16:creationId xmlns:a16="http://schemas.microsoft.com/office/drawing/2014/main" id="{3365AE9D-CF1D-6678-89F7-AC745D6F16A2}"/>
              </a:ext>
            </a:extLst>
          </p:cNvPr>
          <p:cNvSpPr/>
          <p:nvPr/>
        </p:nvSpPr>
        <p:spPr>
          <a:xfrm>
            <a:off x="9552308" y="5473331"/>
            <a:ext cx="1479098" cy="463553"/>
          </a:xfrm>
          <a:prstGeom prst="flowChartTerminator">
            <a:avLst/>
          </a:prstGeom>
          <a:ln>
            <a:solidFill>
              <a:srgbClr val="4472C4"/>
            </a:solidFill>
          </a:ln>
        </p:spPr>
        <p:style>
          <a:lnRef idx="2">
            <a:schemeClr val="accent4"/>
          </a:lnRef>
          <a:fillRef idx="1">
            <a:schemeClr val="lt1"/>
          </a:fillRef>
          <a:effectRef idx="0">
            <a:schemeClr val="accent4"/>
          </a:effectRef>
          <a:fontRef idx="minor">
            <a:schemeClr val="dk1"/>
          </a:fontRef>
        </p:style>
        <p:txBody>
          <a:bodyPr lIns="91440" tIns="45720" rIns="91440" bIns="45720"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GB" sz="1400"/>
              <a:t>Battery Storage</a:t>
            </a:r>
          </a:p>
        </p:txBody>
      </p:sp>
      <p:sp>
        <p:nvSpPr>
          <p:cNvPr id="62" name="Flowchart: Terminator 61">
            <a:extLst>
              <a:ext uri="{FF2B5EF4-FFF2-40B4-BE49-F238E27FC236}">
                <a16:creationId xmlns:a16="http://schemas.microsoft.com/office/drawing/2014/main" id="{391FAD03-BD84-FA00-9C0B-34D6D598B22D}"/>
              </a:ext>
            </a:extLst>
          </p:cNvPr>
          <p:cNvSpPr/>
          <p:nvPr/>
        </p:nvSpPr>
        <p:spPr>
          <a:xfrm>
            <a:off x="7536737" y="5471465"/>
            <a:ext cx="1479098" cy="463553"/>
          </a:xfrm>
          <a:prstGeom prst="flowChartTerminator">
            <a:avLst/>
          </a:prstGeom>
          <a:ln>
            <a:solidFill>
              <a:srgbClr val="4472C4"/>
            </a:solidFill>
          </a:ln>
        </p:spPr>
        <p:style>
          <a:lnRef idx="2">
            <a:schemeClr val="accent4"/>
          </a:lnRef>
          <a:fillRef idx="1">
            <a:schemeClr val="lt1"/>
          </a:fillRef>
          <a:effectRef idx="0">
            <a:schemeClr val="accent4"/>
          </a:effectRef>
          <a:fontRef idx="minor">
            <a:schemeClr val="dk1"/>
          </a:fontRef>
        </p:style>
        <p:txBody>
          <a:bodyPr lIns="91440" tIns="45720" rIns="91440" bIns="45720"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GB" sz="1400"/>
              <a:t>Power Grid</a:t>
            </a:r>
          </a:p>
        </p:txBody>
      </p:sp>
      <p:sp>
        <p:nvSpPr>
          <p:cNvPr id="69" name="Flowchart: Terminator 68">
            <a:extLst>
              <a:ext uri="{FF2B5EF4-FFF2-40B4-BE49-F238E27FC236}">
                <a16:creationId xmlns:a16="http://schemas.microsoft.com/office/drawing/2014/main" id="{B5C5DE45-3694-6C6B-0168-E7C809334089}"/>
              </a:ext>
            </a:extLst>
          </p:cNvPr>
          <p:cNvSpPr/>
          <p:nvPr/>
        </p:nvSpPr>
        <p:spPr>
          <a:xfrm>
            <a:off x="8495148" y="4403219"/>
            <a:ext cx="1479098" cy="463553"/>
          </a:xfrm>
          <a:prstGeom prst="flowChartTerminator">
            <a:avLst/>
          </a:prstGeom>
          <a:ln>
            <a:solidFill>
              <a:srgbClr val="4472C4"/>
            </a:solidFill>
          </a:ln>
        </p:spPr>
        <p:style>
          <a:lnRef idx="2">
            <a:schemeClr val="accent4"/>
          </a:lnRef>
          <a:fillRef idx="1">
            <a:schemeClr val="lt1"/>
          </a:fillRef>
          <a:effectRef idx="0">
            <a:schemeClr val="accent4"/>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US" sz="1400"/>
              <a:t>Transmission line</a:t>
            </a:r>
            <a:endParaRPr lang="en-GB" sz="1400"/>
          </a:p>
        </p:txBody>
      </p:sp>
      <p:cxnSp>
        <p:nvCxnSpPr>
          <p:cNvPr id="70" name="Straight Arrow Connector 69">
            <a:extLst>
              <a:ext uri="{FF2B5EF4-FFF2-40B4-BE49-F238E27FC236}">
                <a16:creationId xmlns:a16="http://schemas.microsoft.com/office/drawing/2014/main" id="{41EBF2E2-BF54-CFCF-41A2-EEAA0836BEBB}"/>
              </a:ext>
            </a:extLst>
          </p:cNvPr>
          <p:cNvCxnSpPr>
            <a:cxnSpLocks/>
          </p:cNvCxnSpPr>
          <p:nvPr/>
        </p:nvCxnSpPr>
        <p:spPr>
          <a:xfrm>
            <a:off x="8834551" y="4868794"/>
            <a:ext cx="6992" cy="590039"/>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71" name="Straight Arrow Connector 70">
            <a:extLst>
              <a:ext uri="{FF2B5EF4-FFF2-40B4-BE49-F238E27FC236}">
                <a16:creationId xmlns:a16="http://schemas.microsoft.com/office/drawing/2014/main" id="{BD6160FD-69A1-B3B0-7535-B960A15B2632}"/>
              </a:ext>
            </a:extLst>
          </p:cNvPr>
          <p:cNvCxnSpPr>
            <a:cxnSpLocks/>
          </p:cNvCxnSpPr>
          <p:nvPr/>
        </p:nvCxnSpPr>
        <p:spPr>
          <a:xfrm flipH="1">
            <a:off x="5177871" y="6654385"/>
            <a:ext cx="715022" cy="0"/>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74" name="Connector: Elbow 73">
            <a:extLst>
              <a:ext uri="{FF2B5EF4-FFF2-40B4-BE49-F238E27FC236}">
                <a16:creationId xmlns:a16="http://schemas.microsoft.com/office/drawing/2014/main" id="{F13159A2-6F32-62E3-0F1B-1D6D3C33AF12}"/>
              </a:ext>
            </a:extLst>
          </p:cNvPr>
          <p:cNvCxnSpPr>
            <a:cxnSpLocks/>
          </p:cNvCxnSpPr>
          <p:nvPr/>
        </p:nvCxnSpPr>
        <p:spPr>
          <a:xfrm flipH="1">
            <a:off x="9234512" y="2748645"/>
            <a:ext cx="1968991" cy="764656"/>
          </a:xfrm>
          <a:prstGeom prst="bentConnector2">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75" name="Connector: Elbow 74">
            <a:extLst>
              <a:ext uri="{FF2B5EF4-FFF2-40B4-BE49-F238E27FC236}">
                <a16:creationId xmlns:a16="http://schemas.microsoft.com/office/drawing/2014/main" id="{5D8D89C7-52D8-DB39-2F99-129268DAB1A4}"/>
              </a:ext>
            </a:extLst>
          </p:cNvPr>
          <p:cNvCxnSpPr>
            <a:cxnSpLocks/>
          </p:cNvCxnSpPr>
          <p:nvPr/>
        </p:nvCxnSpPr>
        <p:spPr>
          <a:xfrm>
            <a:off x="7247739" y="2752961"/>
            <a:ext cx="2021235" cy="681188"/>
          </a:xfrm>
          <a:prstGeom prst="bentConnector2">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77" name="Straight Arrow Connector 76">
            <a:extLst>
              <a:ext uri="{FF2B5EF4-FFF2-40B4-BE49-F238E27FC236}">
                <a16:creationId xmlns:a16="http://schemas.microsoft.com/office/drawing/2014/main" id="{41982DDC-7488-2AC9-4D56-7900D39035DA}"/>
              </a:ext>
            </a:extLst>
          </p:cNvPr>
          <p:cNvCxnSpPr>
            <a:cxnSpLocks/>
          </p:cNvCxnSpPr>
          <p:nvPr/>
        </p:nvCxnSpPr>
        <p:spPr>
          <a:xfrm flipH="1">
            <a:off x="9016313" y="5661059"/>
            <a:ext cx="532970" cy="509"/>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79" name="Straight Arrow Connector 78">
            <a:extLst>
              <a:ext uri="{FF2B5EF4-FFF2-40B4-BE49-F238E27FC236}">
                <a16:creationId xmlns:a16="http://schemas.microsoft.com/office/drawing/2014/main" id="{D8EE7C63-5953-88DA-FE7A-43AD1316CB2B}"/>
              </a:ext>
            </a:extLst>
          </p:cNvPr>
          <p:cNvCxnSpPr>
            <a:cxnSpLocks/>
          </p:cNvCxnSpPr>
          <p:nvPr/>
        </p:nvCxnSpPr>
        <p:spPr>
          <a:xfrm flipH="1">
            <a:off x="9267542" y="1794154"/>
            <a:ext cx="6989" cy="1731183"/>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sp>
        <p:nvSpPr>
          <p:cNvPr id="81" name="Rectangle 80">
            <a:extLst>
              <a:ext uri="{FF2B5EF4-FFF2-40B4-BE49-F238E27FC236}">
                <a16:creationId xmlns:a16="http://schemas.microsoft.com/office/drawing/2014/main" id="{DA7BCD7C-0941-A764-1B40-A8871A13FCEE}"/>
              </a:ext>
            </a:extLst>
          </p:cNvPr>
          <p:cNvSpPr/>
          <p:nvPr/>
        </p:nvSpPr>
        <p:spPr>
          <a:xfrm>
            <a:off x="7012327" y="2275460"/>
            <a:ext cx="4518973" cy="3968139"/>
          </a:xfrm>
          <a:prstGeom prst="rect">
            <a:avLst/>
          </a:prstGeom>
          <a:noFill/>
          <a:ln w="28575">
            <a:solidFill>
              <a:srgbClr val="FF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cxnSp>
        <p:nvCxnSpPr>
          <p:cNvPr id="83" name="Straight Arrow Connector 82">
            <a:extLst>
              <a:ext uri="{FF2B5EF4-FFF2-40B4-BE49-F238E27FC236}">
                <a16:creationId xmlns:a16="http://schemas.microsoft.com/office/drawing/2014/main" id="{E66BA63C-646A-BA56-EF98-4A811EDE1279}"/>
              </a:ext>
            </a:extLst>
          </p:cNvPr>
          <p:cNvCxnSpPr/>
          <p:nvPr/>
        </p:nvCxnSpPr>
        <p:spPr>
          <a:xfrm flipH="1" flipV="1">
            <a:off x="7280245" y="1858860"/>
            <a:ext cx="1398" cy="924188"/>
          </a:xfrm>
          <a:prstGeom prst="straightConnector1">
            <a:avLst/>
          </a:prstGeom>
          <a:ln>
            <a:solidFill>
              <a:schemeClr val="bg1"/>
            </a:solidFill>
          </a:ln>
        </p:spPr>
        <p:style>
          <a:lnRef idx="2">
            <a:schemeClr val="dk1"/>
          </a:lnRef>
          <a:fillRef idx="0">
            <a:schemeClr val="dk1"/>
          </a:fillRef>
          <a:effectRef idx="1">
            <a:schemeClr val="dk1"/>
          </a:effectRef>
          <a:fontRef idx="minor">
            <a:schemeClr val="tx1"/>
          </a:fontRef>
        </p:style>
      </p:cxnSp>
      <p:cxnSp>
        <p:nvCxnSpPr>
          <p:cNvPr id="84" name="Straight Arrow Connector 83">
            <a:extLst>
              <a:ext uri="{FF2B5EF4-FFF2-40B4-BE49-F238E27FC236}">
                <a16:creationId xmlns:a16="http://schemas.microsoft.com/office/drawing/2014/main" id="{0E89DBFA-0E0B-3C72-3A0B-8A6423843E7D}"/>
              </a:ext>
            </a:extLst>
          </p:cNvPr>
          <p:cNvCxnSpPr>
            <a:cxnSpLocks/>
          </p:cNvCxnSpPr>
          <p:nvPr/>
        </p:nvCxnSpPr>
        <p:spPr>
          <a:xfrm flipH="1" flipV="1">
            <a:off x="11202098" y="1858860"/>
            <a:ext cx="1398" cy="924188"/>
          </a:xfrm>
          <a:prstGeom prst="straightConnector1">
            <a:avLst/>
          </a:prstGeom>
          <a:ln>
            <a:solidFill>
              <a:schemeClr val="bg1"/>
            </a:solidFill>
          </a:ln>
        </p:spPr>
        <p:style>
          <a:lnRef idx="2">
            <a:schemeClr val="dk1"/>
          </a:lnRef>
          <a:fillRef idx="0">
            <a:schemeClr val="dk1"/>
          </a:fillRef>
          <a:effectRef idx="1">
            <a:schemeClr val="dk1"/>
          </a:effectRef>
          <a:fontRef idx="minor">
            <a:schemeClr val="tx1"/>
          </a:fontRef>
        </p:style>
      </p:cxnSp>
      <p:sp>
        <p:nvSpPr>
          <p:cNvPr id="45" name="Flowchart: Terminator 44">
            <a:extLst>
              <a:ext uri="{FF2B5EF4-FFF2-40B4-BE49-F238E27FC236}">
                <a16:creationId xmlns:a16="http://schemas.microsoft.com/office/drawing/2014/main" id="{7B855DE9-7420-41CE-A55A-53C82F9BB512}"/>
              </a:ext>
            </a:extLst>
          </p:cNvPr>
          <p:cNvSpPr/>
          <p:nvPr/>
        </p:nvSpPr>
        <p:spPr>
          <a:xfrm>
            <a:off x="8493039" y="1393516"/>
            <a:ext cx="1479098" cy="463553"/>
          </a:xfrm>
          <a:prstGeom prst="flowChartTerminator">
            <a:avLst/>
          </a:prstGeom>
          <a:ln>
            <a:solidFill>
              <a:srgbClr val="4472C4"/>
            </a:solidFill>
          </a:ln>
        </p:spPr>
        <p:style>
          <a:lnRef idx="2">
            <a:schemeClr val="accent4"/>
          </a:lnRef>
          <a:fillRef idx="1">
            <a:schemeClr val="lt1"/>
          </a:fillRef>
          <a:effectRef idx="0">
            <a:schemeClr val="accent4"/>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GB" sz="1400"/>
              <a:t>Wind Turbines</a:t>
            </a:r>
          </a:p>
        </p:txBody>
      </p:sp>
    </p:spTree>
    <p:extLst>
      <p:ext uri="{BB962C8B-B14F-4D97-AF65-F5344CB8AC3E}">
        <p14:creationId xmlns:p14="http://schemas.microsoft.com/office/powerpoint/2010/main" val="362559302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extLst>
    <p:ext uri="{6950BFC3-D8DA-4A85-94F7-54DA5524770B}">
      <p188:commentRel xmlns:p188="http://schemas.microsoft.com/office/powerpoint/2018/8/main" r:id="rId3"/>
    </p:ext>
  </p:extLs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7EF67F43-EFED-9CD6-559D-B24BBF067FD0}"/>
              </a:ext>
            </a:extLst>
          </p:cNvPr>
          <p:cNvGraphicFramePr>
            <a:graphicFrameLocks noGrp="1"/>
          </p:cNvGraphicFramePr>
          <p:nvPr>
            <p:ph idx="1"/>
          </p:nvPr>
        </p:nvGraphicFramePr>
        <p:xfrm>
          <a:off x="0" y="1661373"/>
          <a:ext cx="12192000" cy="5452375"/>
        </p:xfrm>
        <a:graphic>
          <a:graphicData uri="http://schemas.openxmlformats.org/drawingml/2006/table">
            <a:tbl>
              <a:tblPr firstRow="1" bandRow="1">
                <a:tableStyleId>{69012ECD-51FC-41F1-AA8D-1B2483CD663E}</a:tableStyleId>
              </a:tblPr>
              <a:tblGrid>
                <a:gridCol w="4512631">
                  <a:extLst>
                    <a:ext uri="{9D8B030D-6E8A-4147-A177-3AD203B41FA5}">
                      <a16:colId xmlns:a16="http://schemas.microsoft.com/office/drawing/2014/main" val="861222738"/>
                    </a:ext>
                  </a:extLst>
                </a:gridCol>
                <a:gridCol w="1441637">
                  <a:extLst>
                    <a:ext uri="{9D8B030D-6E8A-4147-A177-3AD203B41FA5}">
                      <a16:colId xmlns:a16="http://schemas.microsoft.com/office/drawing/2014/main" val="3987861148"/>
                    </a:ext>
                  </a:extLst>
                </a:gridCol>
                <a:gridCol w="1328248">
                  <a:extLst>
                    <a:ext uri="{9D8B030D-6E8A-4147-A177-3AD203B41FA5}">
                      <a16:colId xmlns:a16="http://schemas.microsoft.com/office/drawing/2014/main" val="1973874855"/>
                    </a:ext>
                  </a:extLst>
                </a:gridCol>
                <a:gridCol w="4909484">
                  <a:extLst>
                    <a:ext uri="{9D8B030D-6E8A-4147-A177-3AD203B41FA5}">
                      <a16:colId xmlns:a16="http://schemas.microsoft.com/office/drawing/2014/main" val="2986256933"/>
                    </a:ext>
                  </a:extLst>
                </a:gridCol>
              </a:tblGrid>
              <a:tr h="406185">
                <a:tc>
                  <a:txBody>
                    <a:bodyPr/>
                    <a:lstStyle/>
                    <a:p>
                      <a:r>
                        <a:rPr lang="en-US" sz="1600"/>
                        <a:t>Risks</a:t>
                      </a:r>
                    </a:p>
                  </a:txBody>
                  <a:tcPr>
                    <a:lnR w="28575">
                      <a:solidFill>
                        <a:schemeClr val="tx1"/>
                      </a:solidFill>
                    </a:lnR>
                    <a:lnB w="0">
                      <a:noFill/>
                    </a:lnB>
                  </a:tcPr>
                </a:tc>
                <a:tc>
                  <a:txBody>
                    <a:bodyPr/>
                    <a:lstStyle/>
                    <a:p>
                      <a:r>
                        <a:rPr lang="en-US" sz="1600"/>
                        <a:t>Severity</a:t>
                      </a:r>
                    </a:p>
                  </a:txBody>
                  <a:tcPr>
                    <a:lnL w="28575">
                      <a:solidFill>
                        <a:schemeClr val="tx1"/>
                      </a:solidFill>
                    </a:lnL>
                    <a:lnR w="28575">
                      <a:solidFill>
                        <a:schemeClr val="tx1"/>
                      </a:solidFill>
                    </a:lnR>
                    <a:lnB w="0">
                      <a:noFill/>
                    </a:lnB>
                  </a:tcPr>
                </a:tc>
                <a:tc>
                  <a:txBody>
                    <a:bodyPr/>
                    <a:lstStyle/>
                    <a:p>
                      <a:r>
                        <a:rPr lang="en-US" sz="1600"/>
                        <a:t>Likelihood</a:t>
                      </a:r>
                    </a:p>
                  </a:txBody>
                  <a:tcPr>
                    <a:lnL w="28575">
                      <a:solidFill>
                        <a:schemeClr val="tx1"/>
                      </a:solidFill>
                    </a:lnL>
                    <a:lnR w="28575">
                      <a:solidFill>
                        <a:schemeClr val="tx1"/>
                      </a:solidFill>
                    </a:lnR>
                    <a:lnB w="0">
                      <a:noFill/>
                    </a:lnB>
                  </a:tcPr>
                </a:tc>
                <a:tc>
                  <a:txBody>
                    <a:bodyPr/>
                    <a:lstStyle/>
                    <a:p>
                      <a:r>
                        <a:rPr lang="en-US" sz="1600"/>
                        <a:t>Mitigation</a:t>
                      </a:r>
                    </a:p>
                  </a:txBody>
                  <a:tcPr>
                    <a:lnL w="28575">
                      <a:solidFill>
                        <a:schemeClr val="tx1"/>
                      </a:solidFill>
                    </a:lnL>
                    <a:lnB w="0">
                      <a:noFill/>
                    </a:lnB>
                  </a:tcPr>
                </a:tc>
                <a:extLst>
                  <a:ext uri="{0D108BD9-81ED-4DB2-BD59-A6C34878D82A}">
                    <a16:rowId xmlns:a16="http://schemas.microsoft.com/office/drawing/2014/main" val="2009524038"/>
                  </a:ext>
                </a:extLst>
              </a:tr>
              <a:tr h="1255802">
                <a:tc>
                  <a:txBody>
                    <a:bodyPr/>
                    <a:lstStyle/>
                    <a:p>
                      <a:r>
                        <a:rPr lang="en-US" sz="1600" b="1"/>
                        <a:t>Physical attack:</a:t>
                      </a:r>
                      <a:endParaRPr lang="en-US" sz="1600"/>
                    </a:p>
                    <a:p>
                      <a:pPr marL="285750" lvl="0" indent="-285750">
                        <a:buFont typeface="Arial"/>
                        <a:buChar char="•"/>
                      </a:pPr>
                      <a:r>
                        <a:rPr lang="en-US" sz="1600"/>
                        <a:t>Unauthorised access to power storage.</a:t>
                      </a:r>
                      <a:endParaRPr lang="en-US" sz="1600" u="none" strike="noStrike" noProof="0"/>
                    </a:p>
                    <a:p>
                      <a:pPr marL="285750" lvl="0" indent="-285750">
                        <a:buFont typeface="Arial"/>
                        <a:buChar char="•"/>
                      </a:pPr>
                      <a:r>
                        <a:rPr lang="en-US" sz="1600"/>
                        <a:t>People siphoning power from storage or transmission line.</a:t>
                      </a:r>
                    </a:p>
                  </a:txBody>
                  <a:tcPr>
                    <a:lnR w="19050">
                      <a:solidFill>
                        <a:schemeClr val="tx1"/>
                      </a:solidFill>
                    </a:lnR>
                    <a:lnT w="0">
                      <a:noFill/>
                    </a:lnT>
                    <a:lnB w="0">
                      <a:noFill/>
                    </a:lnB>
                    <a:solidFill>
                      <a:schemeClr val="tx2">
                        <a:lumMod val="10000"/>
                        <a:lumOff val="90000"/>
                      </a:schemeClr>
                    </a:solidFill>
                  </a:tcPr>
                </a:tc>
                <a:tc>
                  <a:txBody>
                    <a:bodyPr/>
                    <a:lstStyle/>
                    <a:p>
                      <a:pPr lvl="0" algn="ctr">
                        <a:lnSpc>
                          <a:spcPct val="100000"/>
                        </a:lnSpc>
                        <a:spcBef>
                          <a:spcPts val="0"/>
                        </a:spcBef>
                        <a:spcAft>
                          <a:spcPts val="0"/>
                        </a:spcAft>
                        <a:buNone/>
                      </a:pPr>
                      <a:r>
                        <a:rPr lang="en-US" sz="1600" b="1" i="0" u="none" strike="noStrike" noProof="0">
                          <a:solidFill>
                            <a:srgbClr val="C00000"/>
                          </a:solidFill>
                          <a:latin typeface="Calibri"/>
                        </a:rPr>
                        <a:t>Very High</a:t>
                      </a:r>
                      <a:endParaRPr lang="en-US" sz="1600" b="0" i="0" u="none" strike="noStrike" noProof="0">
                        <a:solidFill>
                          <a:srgbClr val="C00000"/>
                        </a:solidFill>
                        <a:latin typeface="Calibri"/>
                      </a:endParaRPr>
                    </a:p>
                    <a:p>
                      <a:pPr lvl="0" algn="ctr">
                        <a:buNone/>
                      </a:pPr>
                      <a:endParaRPr lang="en-US" sz="1600" b="1">
                        <a:solidFill>
                          <a:srgbClr val="FF0000"/>
                        </a:solidFill>
                      </a:endParaRPr>
                    </a:p>
                  </a:txBody>
                  <a:tcPr>
                    <a:lnL w="19050">
                      <a:solidFill>
                        <a:schemeClr val="tx1"/>
                      </a:solidFill>
                    </a:lnL>
                    <a:lnR w="19050">
                      <a:solidFill>
                        <a:schemeClr val="tx1"/>
                      </a:solidFill>
                    </a:lnR>
                    <a:lnT w="0">
                      <a:noFill/>
                    </a:lnT>
                    <a:lnB w="0">
                      <a:noFill/>
                    </a:lnB>
                    <a:solidFill>
                      <a:schemeClr val="tx2">
                        <a:lumMod val="10000"/>
                        <a:lumOff val="90000"/>
                      </a:schemeClr>
                    </a:solidFill>
                  </a:tcPr>
                </a:tc>
                <a:tc>
                  <a:txBody>
                    <a:bodyPr/>
                    <a:lstStyle/>
                    <a:p>
                      <a:pPr algn="ctr"/>
                      <a:r>
                        <a:rPr lang="en-US" sz="1600" b="1">
                          <a:solidFill>
                            <a:srgbClr val="00B050"/>
                          </a:solidFill>
                        </a:rPr>
                        <a:t>Low</a:t>
                      </a:r>
                    </a:p>
                  </a:txBody>
                  <a:tcPr>
                    <a:lnL w="19050">
                      <a:solidFill>
                        <a:schemeClr val="tx1"/>
                      </a:solidFill>
                    </a:lnL>
                    <a:lnR w="19050">
                      <a:solidFill>
                        <a:schemeClr val="tx1"/>
                      </a:solidFill>
                    </a:lnR>
                    <a:lnT w="0">
                      <a:noFill/>
                    </a:lnT>
                    <a:lnB w="0">
                      <a:noFill/>
                    </a:lnB>
                    <a:solidFill>
                      <a:schemeClr val="tx2">
                        <a:lumMod val="10000"/>
                        <a:lumOff val="90000"/>
                      </a:schemeClr>
                    </a:solidFill>
                  </a:tcPr>
                </a:tc>
                <a:tc>
                  <a:txBody>
                    <a:bodyPr/>
                    <a:lstStyle/>
                    <a:p>
                      <a:pPr marL="285750" lvl="0" indent="-285750">
                        <a:buFont typeface="Arial"/>
                        <a:buChar char="•"/>
                      </a:pPr>
                      <a:r>
                        <a:rPr lang="en-US" sz="1600" u="none" strike="noStrike" noProof="0"/>
                        <a:t>Warning signs in large writing and brail.</a:t>
                      </a:r>
                    </a:p>
                    <a:p>
                      <a:pPr marL="285750" lvl="0" indent="-285750">
                        <a:buFont typeface="Arial"/>
                        <a:buChar char="•"/>
                      </a:pPr>
                      <a:r>
                        <a:rPr lang="en-US" sz="1600" u="none" strike="noStrike" noProof="0"/>
                        <a:t>Surveillance cameras with remote monitoring capability.</a:t>
                      </a:r>
                    </a:p>
                  </a:txBody>
                  <a:tcPr>
                    <a:lnL w="19050">
                      <a:solidFill>
                        <a:schemeClr val="tx1"/>
                      </a:solidFill>
                    </a:lnL>
                    <a:lnT w="0">
                      <a:noFill/>
                    </a:lnT>
                    <a:lnB w="0">
                      <a:noFill/>
                    </a:lnB>
                    <a:solidFill>
                      <a:schemeClr val="tx2">
                        <a:lumMod val="10000"/>
                        <a:lumOff val="90000"/>
                      </a:schemeClr>
                    </a:solidFill>
                  </a:tcPr>
                </a:tc>
                <a:extLst>
                  <a:ext uri="{0D108BD9-81ED-4DB2-BD59-A6C34878D82A}">
                    <a16:rowId xmlns:a16="http://schemas.microsoft.com/office/drawing/2014/main" val="4275250886"/>
                  </a:ext>
                </a:extLst>
              </a:tr>
              <a:tr h="1168476">
                <a:tc>
                  <a:txBody>
                    <a:bodyPr/>
                    <a:lstStyle/>
                    <a:p>
                      <a:r>
                        <a:rPr lang="en-US" sz="1600" b="1"/>
                        <a:t>Transmission line damage:</a:t>
                      </a:r>
                      <a:endParaRPr lang="en-US"/>
                    </a:p>
                    <a:p>
                      <a:pPr marL="285750" lvl="0" indent="-285750">
                        <a:buFont typeface="Arial"/>
                        <a:buChar char="•"/>
                      </a:pPr>
                      <a:r>
                        <a:rPr lang="en-US" sz="1600" u="none" strike="noStrike" noProof="0"/>
                        <a:t>Marine disruptions such as marine life, fishing, or anchors from boats.</a:t>
                      </a:r>
                    </a:p>
                    <a:p>
                      <a:pPr marL="285750" lvl="0" indent="-285750">
                        <a:buFont typeface="Arial"/>
                        <a:buChar char="•"/>
                      </a:pPr>
                      <a:r>
                        <a:rPr lang="en-US" sz="1600" u="none" strike="noStrike" noProof="0"/>
                        <a:t>Technical fault.</a:t>
                      </a:r>
                    </a:p>
                    <a:p>
                      <a:pPr marL="285750" lvl="0" indent="-285750">
                        <a:buFont typeface="Arial"/>
                        <a:buChar char="•"/>
                      </a:pPr>
                      <a:r>
                        <a:rPr lang="en-US" sz="1600" u="none" strike="noStrike" noProof="0"/>
                        <a:t>Overvoltage.</a:t>
                      </a:r>
                    </a:p>
                  </a:txBody>
                  <a:tcPr>
                    <a:lnR w="19050">
                      <a:solidFill>
                        <a:schemeClr val="tx1"/>
                      </a:solidFill>
                    </a:lnR>
                    <a:lnT w="0">
                      <a:noFill/>
                    </a:lnT>
                    <a:lnB w="0">
                      <a:noFill/>
                    </a:lnB>
                    <a:solidFill>
                      <a:schemeClr val="tx2">
                        <a:lumMod val="10000"/>
                        <a:lumOff val="90000"/>
                      </a:schemeClr>
                    </a:solidFill>
                  </a:tcPr>
                </a:tc>
                <a:tc>
                  <a:txBody>
                    <a:bodyPr/>
                    <a:lstStyle/>
                    <a:p>
                      <a:pPr algn="ctr"/>
                      <a:r>
                        <a:rPr lang="en-US" sz="1600" b="1">
                          <a:solidFill>
                            <a:srgbClr val="C00000"/>
                          </a:solidFill>
                        </a:rPr>
                        <a:t>Very High</a:t>
                      </a:r>
                    </a:p>
                  </a:txBody>
                  <a:tcPr>
                    <a:lnL w="19050">
                      <a:solidFill>
                        <a:schemeClr val="tx1"/>
                      </a:solidFill>
                    </a:lnL>
                    <a:lnR w="19050">
                      <a:solidFill>
                        <a:schemeClr val="tx1"/>
                      </a:solidFill>
                    </a:lnR>
                    <a:lnT w="0">
                      <a:noFill/>
                    </a:lnT>
                    <a:lnB w="0">
                      <a:noFill/>
                    </a:lnB>
                    <a:solidFill>
                      <a:schemeClr val="tx2">
                        <a:lumMod val="10000"/>
                        <a:lumOff val="90000"/>
                      </a:schemeClr>
                    </a:solidFill>
                  </a:tcPr>
                </a:tc>
                <a:tc>
                  <a:txBody>
                    <a:bodyPr/>
                    <a:lstStyle/>
                    <a:p>
                      <a:pPr lvl="0" algn="ctr">
                        <a:buNone/>
                      </a:pPr>
                      <a:r>
                        <a:rPr lang="en-US" sz="1600" b="1" i="0" u="none" strike="noStrike" noProof="0">
                          <a:solidFill>
                            <a:srgbClr val="00B050"/>
                          </a:solidFill>
                          <a:latin typeface="Calibri"/>
                        </a:rPr>
                        <a:t>Low</a:t>
                      </a:r>
                      <a:endParaRPr lang="en-US" sz="1600" b="1">
                        <a:solidFill>
                          <a:srgbClr val="FF0000"/>
                        </a:solidFill>
                      </a:endParaRPr>
                    </a:p>
                  </a:txBody>
                  <a:tcPr>
                    <a:lnL w="19050">
                      <a:solidFill>
                        <a:schemeClr val="tx1"/>
                      </a:solidFill>
                    </a:lnL>
                    <a:lnR w="19050">
                      <a:solidFill>
                        <a:schemeClr val="tx1"/>
                      </a:solidFill>
                    </a:lnR>
                    <a:lnT w="0">
                      <a:noFill/>
                    </a:lnT>
                    <a:lnB w="0">
                      <a:noFill/>
                    </a:lnB>
                    <a:solidFill>
                      <a:schemeClr val="tx2">
                        <a:lumMod val="10000"/>
                        <a:lumOff val="90000"/>
                      </a:schemeClr>
                    </a:solidFill>
                  </a:tcPr>
                </a:tc>
                <a:tc>
                  <a:txBody>
                    <a:bodyPr/>
                    <a:lstStyle/>
                    <a:p>
                      <a:pPr marL="285750" lvl="0" indent="-285750">
                        <a:buFont typeface="Arial"/>
                        <a:buChar char="•"/>
                      </a:pPr>
                      <a:r>
                        <a:rPr lang="en-US" sz="1600" u="none" strike="noStrike" noProof="0"/>
                        <a:t>Transmission cables underground and secure.</a:t>
                      </a:r>
                      <a:endParaRPr lang="en-US"/>
                    </a:p>
                    <a:p>
                      <a:pPr marL="285750" lvl="0" indent="-285750">
                        <a:buFont typeface="Arial"/>
                        <a:buChar char="•"/>
                      </a:pPr>
                      <a:r>
                        <a:rPr lang="en-US" sz="1600" u="none" strike="noStrike" noProof="0"/>
                        <a:t>Any cable within the water securely constructed.</a:t>
                      </a:r>
                    </a:p>
                    <a:p>
                      <a:pPr marL="285750" lvl="0" indent="-285750">
                        <a:buFont typeface="Arial"/>
                        <a:buChar char="•"/>
                      </a:pPr>
                      <a:r>
                        <a:rPr lang="en-US" sz="1600" u="none" strike="noStrike" noProof="0"/>
                        <a:t>Fibre-optic lines within the transmission cable to report physical or electrical fault.</a:t>
                      </a:r>
                    </a:p>
                    <a:p>
                      <a:pPr marL="285750" lvl="0" indent="-285750">
                        <a:buFont typeface="Arial"/>
                        <a:buChar char="•"/>
                      </a:pPr>
                      <a:r>
                        <a:rPr lang="en-US" sz="1600" u="none" strike="noStrike" noProof="0"/>
                        <a:t>Properly grounded and voltage dispersion if needed.</a:t>
                      </a:r>
                    </a:p>
                  </a:txBody>
                  <a:tcPr>
                    <a:lnL w="19050">
                      <a:solidFill>
                        <a:schemeClr val="tx1"/>
                      </a:solidFill>
                    </a:lnL>
                    <a:lnT w="0">
                      <a:noFill/>
                    </a:lnT>
                    <a:lnB w="0">
                      <a:noFill/>
                    </a:lnB>
                    <a:solidFill>
                      <a:schemeClr val="tx2">
                        <a:lumMod val="10000"/>
                        <a:lumOff val="90000"/>
                      </a:schemeClr>
                    </a:solidFill>
                  </a:tcPr>
                </a:tc>
                <a:extLst>
                  <a:ext uri="{0D108BD9-81ED-4DB2-BD59-A6C34878D82A}">
                    <a16:rowId xmlns:a16="http://schemas.microsoft.com/office/drawing/2014/main" val="2582466813"/>
                  </a:ext>
                </a:extLst>
              </a:tr>
              <a:tr h="1168476">
                <a:tc>
                  <a:txBody>
                    <a:bodyPr/>
                    <a:lstStyle/>
                    <a:p>
                      <a:r>
                        <a:rPr lang="en-US" sz="1600" b="1"/>
                        <a:t>Poor weather conditions:</a:t>
                      </a:r>
                      <a:endParaRPr lang="en-US"/>
                    </a:p>
                    <a:p>
                      <a:pPr marL="285750" lvl="0" indent="-285750">
                        <a:buFont typeface="Arial"/>
                        <a:buChar char="•"/>
                      </a:pPr>
                      <a:r>
                        <a:rPr lang="en-US" sz="1600"/>
                        <a:t>Rain, high winds, storms.</a:t>
                      </a:r>
                    </a:p>
                    <a:p>
                      <a:pPr marL="285750" lvl="0" indent="-285750">
                        <a:buFont typeface="Arial"/>
                        <a:buChar char="•"/>
                      </a:pPr>
                      <a:r>
                        <a:rPr lang="en-US" sz="1600"/>
                        <a:t>Damage to structure.</a:t>
                      </a:r>
                      <a:endParaRPr lang="en-US"/>
                    </a:p>
                    <a:p>
                      <a:pPr marL="285750" lvl="0" indent="-285750">
                        <a:buFont typeface="Arial"/>
                        <a:buChar char="•"/>
                      </a:pPr>
                      <a:r>
                        <a:rPr lang="en-US" sz="1600"/>
                        <a:t>Operational disruptions.</a:t>
                      </a:r>
                      <a:endParaRPr lang="en-US"/>
                    </a:p>
                  </a:txBody>
                  <a:tcPr>
                    <a:lnR w="19050">
                      <a:solidFill>
                        <a:schemeClr val="tx1"/>
                      </a:solidFill>
                    </a:lnR>
                    <a:lnT w="0">
                      <a:noFill/>
                    </a:lnT>
                    <a:lnB w="0">
                      <a:noFill/>
                    </a:lnB>
                    <a:solidFill>
                      <a:schemeClr val="tx2">
                        <a:lumMod val="10000"/>
                        <a:lumOff val="90000"/>
                      </a:schemeClr>
                    </a:solidFill>
                  </a:tcPr>
                </a:tc>
                <a:tc>
                  <a:txBody>
                    <a:bodyPr/>
                    <a:lstStyle/>
                    <a:p>
                      <a:pPr lvl="0" algn="ctr">
                        <a:buNone/>
                      </a:pPr>
                      <a:r>
                        <a:rPr lang="en-US" sz="1600" b="1" i="0" u="none" strike="noStrike" noProof="0">
                          <a:solidFill>
                            <a:schemeClr val="accent2"/>
                          </a:solidFill>
                          <a:latin typeface="Calibri"/>
                        </a:rPr>
                        <a:t>Moderate</a:t>
                      </a:r>
                      <a:endParaRPr lang="en-US" sz="1600" b="1">
                        <a:solidFill>
                          <a:srgbClr val="FF0000"/>
                        </a:solidFill>
                      </a:endParaRPr>
                    </a:p>
                  </a:txBody>
                  <a:tcPr>
                    <a:lnL w="19050">
                      <a:solidFill>
                        <a:schemeClr val="tx1"/>
                      </a:solidFill>
                    </a:lnL>
                    <a:lnR w="19050">
                      <a:solidFill>
                        <a:schemeClr val="tx1"/>
                      </a:solidFill>
                    </a:lnR>
                    <a:lnT w="0">
                      <a:noFill/>
                    </a:lnT>
                    <a:lnB w="0">
                      <a:noFill/>
                    </a:lnB>
                    <a:solidFill>
                      <a:schemeClr val="tx2">
                        <a:lumMod val="10000"/>
                        <a:lumOff val="90000"/>
                      </a:schemeClr>
                    </a:solidFill>
                  </a:tcPr>
                </a:tc>
                <a:tc>
                  <a:txBody>
                    <a:bodyPr/>
                    <a:lstStyle/>
                    <a:p>
                      <a:pPr algn="ctr"/>
                      <a:r>
                        <a:rPr lang="en-US" sz="1600" b="1">
                          <a:solidFill>
                            <a:schemeClr val="accent2"/>
                          </a:solidFill>
                        </a:rPr>
                        <a:t>Moderate</a:t>
                      </a:r>
                    </a:p>
                  </a:txBody>
                  <a:tcPr>
                    <a:lnL w="19050">
                      <a:solidFill>
                        <a:schemeClr val="tx1"/>
                      </a:solidFill>
                    </a:lnL>
                    <a:lnR w="19050">
                      <a:solidFill>
                        <a:schemeClr val="tx1"/>
                      </a:solidFill>
                    </a:lnR>
                    <a:lnT w="0">
                      <a:noFill/>
                    </a:lnT>
                    <a:lnB w="0">
                      <a:noFill/>
                    </a:lnB>
                    <a:solidFill>
                      <a:schemeClr val="tx2">
                        <a:lumMod val="10000"/>
                        <a:lumOff val="90000"/>
                      </a:schemeClr>
                    </a:solidFill>
                  </a:tcPr>
                </a:tc>
                <a:tc>
                  <a:txBody>
                    <a:bodyPr/>
                    <a:lstStyle/>
                    <a:p>
                      <a:pPr marL="285750" indent="-285750">
                        <a:buFont typeface="Arial"/>
                        <a:buChar char="•"/>
                      </a:pPr>
                      <a:r>
                        <a:rPr lang="en-US" sz="1600"/>
                        <a:t>Ensure proper water resistance and structural integrity.</a:t>
                      </a:r>
                    </a:p>
                    <a:p>
                      <a:pPr marL="285750" lvl="0" indent="-285750">
                        <a:buFont typeface="Arial"/>
                        <a:buChar char="•"/>
                      </a:pPr>
                      <a:r>
                        <a:rPr lang="en-US" sz="1600"/>
                        <a:t>Regular maintenance.</a:t>
                      </a:r>
                    </a:p>
                    <a:p>
                      <a:pPr marL="285750" lvl="0" indent="-285750">
                        <a:buFont typeface="Arial"/>
                        <a:buChar char="•"/>
                      </a:pPr>
                      <a:r>
                        <a:rPr lang="en-US" sz="1600"/>
                        <a:t>Fault reporting software.</a:t>
                      </a:r>
                    </a:p>
                  </a:txBody>
                  <a:tcPr>
                    <a:lnL w="19050">
                      <a:solidFill>
                        <a:schemeClr val="tx1"/>
                      </a:solidFill>
                    </a:lnL>
                    <a:lnT w="0">
                      <a:noFill/>
                    </a:lnT>
                    <a:lnB w="0">
                      <a:noFill/>
                    </a:lnB>
                    <a:solidFill>
                      <a:schemeClr val="tx2">
                        <a:lumMod val="10000"/>
                        <a:lumOff val="90000"/>
                      </a:schemeClr>
                    </a:solidFill>
                  </a:tcPr>
                </a:tc>
                <a:extLst>
                  <a:ext uri="{0D108BD9-81ED-4DB2-BD59-A6C34878D82A}">
                    <a16:rowId xmlns:a16="http://schemas.microsoft.com/office/drawing/2014/main" val="286713071"/>
                  </a:ext>
                </a:extLst>
              </a:tr>
              <a:tr h="1067432">
                <a:tc>
                  <a:txBody>
                    <a:bodyPr/>
                    <a:lstStyle/>
                    <a:p>
                      <a:r>
                        <a:rPr lang="en-US" sz="1600" b="1"/>
                        <a:t>Supply chain Issue:</a:t>
                      </a:r>
                      <a:endParaRPr lang="en-US"/>
                    </a:p>
                    <a:p>
                      <a:pPr marL="285750" lvl="0" indent="-285750">
                        <a:buFont typeface="Arial"/>
                        <a:buChar char="•"/>
                      </a:pPr>
                      <a:r>
                        <a:rPr lang="en-US" sz="1600"/>
                        <a:t>Delays in manufacturing, transport of material, laying of transmission lines.</a:t>
                      </a:r>
                    </a:p>
                  </a:txBody>
                  <a:tcPr>
                    <a:lnR w="19050">
                      <a:solidFill>
                        <a:schemeClr val="tx1"/>
                      </a:solidFill>
                    </a:lnR>
                    <a:lnT w="0">
                      <a:noFill/>
                    </a:lnT>
                    <a:solidFill>
                      <a:schemeClr val="tx2">
                        <a:lumMod val="10000"/>
                        <a:lumOff val="90000"/>
                      </a:schemeClr>
                    </a:solidFill>
                  </a:tcPr>
                </a:tc>
                <a:tc>
                  <a:txBody>
                    <a:bodyPr/>
                    <a:lstStyle/>
                    <a:p>
                      <a:pPr lvl="0" algn="ctr">
                        <a:buNone/>
                      </a:pPr>
                      <a:r>
                        <a:rPr lang="en-US" sz="1600" b="1" i="0" u="none" strike="noStrike" noProof="0">
                          <a:solidFill>
                            <a:srgbClr val="00B050"/>
                          </a:solidFill>
                          <a:latin typeface="Calibri"/>
                        </a:rPr>
                        <a:t>Low</a:t>
                      </a:r>
                      <a:endParaRPr lang="en-US" sz="1600" b="1">
                        <a:solidFill>
                          <a:schemeClr val="accent2"/>
                        </a:solidFill>
                      </a:endParaRPr>
                    </a:p>
                  </a:txBody>
                  <a:tcPr>
                    <a:lnL w="19050">
                      <a:solidFill>
                        <a:schemeClr val="tx1"/>
                      </a:solidFill>
                    </a:lnL>
                    <a:lnR w="19050">
                      <a:solidFill>
                        <a:schemeClr val="tx1"/>
                      </a:solidFill>
                    </a:lnR>
                    <a:lnT w="0">
                      <a:noFill/>
                    </a:lnT>
                    <a:solidFill>
                      <a:schemeClr val="tx2">
                        <a:lumMod val="10000"/>
                        <a:lumOff val="90000"/>
                      </a:schemeClr>
                    </a:solidFill>
                  </a:tcPr>
                </a:tc>
                <a:tc>
                  <a:txBody>
                    <a:bodyPr/>
                    <a:lstStyle/>
                    <a:p>
                      <a:pPr algn="ctr"/>
                      <a:r>
                        <a:rPr lang="en-US" sz="1600" b="1">
                          <a:solidFill>
                            <a:srgbClr val="FF0000"/>
                          </a:solidFill>
                        </a:rPr>
                        <a:t>High</a:t>
                      </a:r>
                    </a:p>
                  </a:txBody>
                  <a:tcPr>
                    <a:lnL w="19050">
                      <a:solidFill>
                        <a:schemeClr val="tx1"/>
                      </a:solidFill>
                    </a:lnL>
                    <a:lnR w="19050">
                      <a:solidFill>
                        <a:schemeClr val="tx1"/>
                      </a:solidFill>
                    </a:lnR>
                    <a:lnT w="0">
                      <a:noFill/>
                    </a:lnT>
                    <a:solidFill>
                      <a:schemeClr val="tx2">
                        <a:lumMod val="10000"/>
                        <a:lumOff val="90000"/>
                      </a:schemeClr>
                    </a:solidFill>
                  </a:tcPr>
                </a:tc>
                <a:tc>
                  <a:txBody>
                    <a:bodyPr/>
                    <a:lstStyle/>
                    <a:p>
                      <a:pPr marL="285750" lvl="0" indent="-285750">
                        <a:buFont typeface="Arial"/>
                        <a:buChar char="•"/>
                      </a:pPr>
                      <a:r>
                        <a:rPr lang="en-US" sz="1600" u="none" strike="noStrike" noProof="0"/>
                        <a:t>Ensure diversity of supply chain to remove requirement of single supplier.</a:t>
                      </a:r>
                      <a:endParaRPr lang="en-US"/>
                    </a:p>
                    <a:p>
                      <a:pPr marL="285750" lvl="0" indent="-285750">
                        <a:buFont typeface="Arial"/>
                        <a:buChar char="•"/>
                      </a:pPr>
                      <a:r>
                        <a:rPr lang="en-US" sz="1600" u="none" strike="noStrike" noProof="0"/>
                        <a:t>Conduct risk assessments.</a:t>
                      </a:r>
                    </a:p>
                    <a:p>
                      <a:pPr marL="285750" lvl="0" indent="-285750">
                        <a:buFont typeface="Arial"/>
                        <a:buChar char="•"/>
                      </a:pPr>
                      <a:r>
                        <a:rPr lang="en-US" sz="1600" u="none" strike="noStrike" noProof="0"/>
                        <a:t>Survey area and plan accordingly.</a:t>
                      </a:r>
                    </a:p>
                  </a:txBody>
                  <a:tcPr>
                    <a:lnL w="19050">
                      <a:solidFill>
                        <a:schemeClr val="tx1"/>
                      </a:solidFill>
                    </a:lnL>
                    <a:lnT w="0">
                      <a:noFill/>
                    </a:lnT>
                    <a:solidFill>
                      <a:schemeClr val="tx2">
                        <a:lumMod val="10000"/>
                        <a:lumOff val="90000"/>
                      </a:schemeClr>
                    </a:solidFill>
                  </a:tcPr>
                </a:tc>
                <a:extLst>
                  <a:ext uri="{0D108BD9-81ED-4DB2-BD59-A6C34878D82A}">
                    <a16:rowId xmlns:a16="http://schemas.microsoft.com/office/drawing/2014/main" val="291681670"/>
                  </a:ext>
                </a:extLst>
              </a:tr>
            </a:tbl>
          </a:graphicData>
        </a:graphic>
      </p:graphicFrame>
      <p:sp>
        <p:nvSpPr>
          <p:cNvPr id="7" name="Rectangle 6">
            <a:extLst>
              <a:ext uri="{FF2B5EF4-FFF2-40B4-BE49-F238E27FC236}">
                <a16:creationId xmlns:a16="http://schemas.microsoft.com/office/drawing/2014/main" id="{70AF4163-98B8-BA1F-853C-D4DA13974331}"/>
              </a:ext>
            </a:extLst>
          </p:cNvPr>
          <p:cNvSpPr/>
          <p:nvPr/>
        </p:nvSpPr>
        <p:spPr>
          <a:xfrm>
            <a:off x="-38400" y="384629"/>
            <a:ext cx="4803854" cy="718458"/>
          </a:xfrm>
          <a:prstGeom prst="rect">
            <a:avLst/>
          </a:prstGeom>
          <a:solidFill>
            <a:schemeClr val="accent5">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itle 6">
            <a:extLst>
              <a:ext uri="{FF2B5EF4-FFF2-40B4-BE49-F238E27FC236}">
                <a16:creationId xmlns:a16="http://schemas.microsoft.com/office/drawing/2014/main" id="{0800ABF3-EA15-3414-A0D9-5BEB72C7A3B1}"/>
              </a:ext>
            </a:extLst>
          </p:cNvPr>
          <p:cNvSpPr>
            <a:spLocks noGrp="1"/>
          </p:cNvSpPr>
          <p:nvPr>
            <p:ph type="title"/>
          </p:nvPr>
        </p:nvSpPr>
        <p:spPr>
          <a:xfrm>
            <a:off x="108857" y="228374"/>
            <a:ext cx="4721909" cy="1064028"/>
          </a:xfrm>
        </p:spPr>
        <p:txBody>
          <a:bodyPr>
            <a:noAutofit/>
          </a:bodyPr>
          <a:lstStyle/>
          <a:p>
            <a:pPr algn="ctr"/>
            <a:r>
              <a:rPr lang="en-GB" b="1">
                <a:latin typeface="Aptos Display"/>
              </a:rPr>
              <a:t>SECURITY                        MANAGEMENT</a:t>
            </a:r>
          </a:p>
        </p:txBody>
      </p:sp>
    </p:spTree>
    <p:extLst>
      <p:ext uri="{BB962C8B-B14F-4D97-AF65-F5344CB8AC3E}">
        <p14:creationId xmlns:p14="http://schemas.microsoft.com/office/powerpoint/2010/main" val="397633642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Wave 29">
            <a:extLst>
              <a:ext uri="{FF2B5EF4-FFF2-40B4-BE49-F238E27FC236}">
                <a16:creationId xmlns:a16="http://schemas.microsoft.com/office/drawing/2014/main" id="{83760E69-03D3-A403-C276-29F74820E94B}"/>
              </a:ext>
            </a:extLst>
          </p:cNvPr>
          <p:cNvSpPr/>
          <p:nvPr/>
        </p:nvSpPr>
        <p:spPr>
          <a:xfrm rot="5400000" flipV="1">
            <a:off x="5841942" y="-1610700"/>
            <a:ext cx="6997701" cy="9939700"/>
          </a:xfrm>
          <a:prstGeom prst="wave">
            <a:avLst>
              <a:gd name="adj1" fmla="val 6269"/>
              <a:gd name="adj2" fmla="val 0"/>
            </a:avLst>
          </a:prstGeom>
          <a:solidFill>
            <a:srgbClr val="135B7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 name="Content Placeholder 2">
            <a:extLst>
              <a:ext uri="{FF2B5EF4-FFF2-40B4-BE49-F238E27FC236}">
                <a16:creationId xmlns:a16="http://schemas.microsoft.com/office/drawing/2014/main" id="{0058607C-5B83-4573-C507-53F8AC9F9886}"/>
              </a:ext>
            </a:extLst>
          </p:cNvPr>
          <p:cNvSpPr>
            <a:spLocks noGrp="1"/>
          </p:cNvSpPr>
          <p:nvPr>
            <p:ph idx="1"/>
          </p:nvPr>
        </p:nvSpPr>
        <p:spPr>
          <a:xfrm>
            <a:off x="315885" y="2065700"/>
            <a:ext cx="4055057" cy="3903579"/>
          </a:xfrm>
        </p:spPr>
        <p:txBody>
          <a:bodyPr vert="horz" lIns="91440" tIns="45720" rIns="91440" bIns="45720" rtlCol="0" anchor="t">
            <a:normAutofit/>
          </a:bodyPr>
          <a:lstStyle/>
          <a:p>
            <a:pPr marL="0" indent="0">
              <a:buNone/>
            </a:pPr>
            <a:endParaRPr lang="en-US" sz="2000"/>
          </a:p>
          <a:p>
            <a:endParaRPr lang="en-US"/>
          </a:p>
          <a:p>
            <a:endParaRPr lang="en-US"/>
          </a:p>
          <a:p>
            <a:endParaRPr lang="en-US"/>
          </a:p>
          <a:p>
            <a:endParaRPr lang="en-US"/>
          </a:p>
          <a:p>
            <a:endParaRPr lang="en-US"/>
          </a:p>
          <a:p>
            <a:endParaRPr lang="en-US"/>
          </a:p>
          <a:p>
            <a:endParaRPr lang="en-US"/>
          </a:p>
        </p:txBody>
      </p:sp>
      <p:sp>
        <p:nvSpPr>
          <p:cNvPr id="8" name="Rectangle: Single Corner Rounded 7">
            <a:extLst>
              <a:ext uri="{FF2B5EF4-FFF2-40B4-BE49-F238E27FC236}">
                <a16:creationId xmlns:a16="http://schemas.microsoft.com/office/drawing/2014/main" id="{3721E407-8FA9-5346-E34D-9341BCEC19DD}"/>
              </a:ext>
            </a:extLst>
          </p:cNvPr>
          <p:cNvSpPr/>
          <p:nvPr/>
        </p:nvSpPr>
        <p:spPr>
          <a:xfrm>
            <a:off x="8855934" y="1302023"/>
            <a:ext cx="3038475" cy="2438400"/>
          </a:xfrm>
          <a:prstGeom prst="round1Rect">
            <a:avLst/>
          </a:prstGeom>
          <a:solidFill>
            <a:srgbClr val="CAD3D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Single Corner Rounded 8">
            <a:extLst>
              <a:ext uri="{FF2B5EF4-FFF2-40B4-BE49-F238E27FC236}">
                <a16:creationId xmlns:a16="http://schemas.microsoft.com/office/drawing/2014/main" id="{7EF82CE5-114F-9757-DDBF-6ECE400CB78F}"/>
              </a:ext>
            </a:extLst>
          </p:cNvPr>
          <p:cNvSpPr/>
          <p:nvPr/>
        </p:nvSpPr>
        <p:spPr>
          <a:xfrm rot="10800000">
            <a:off x="5693633" y="3730898"/>
            <a:ext cx="3162300" cy="2438400"/>
          </a:xfrm>
          <a:prstGeom prst="round1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Single Corner Rounded 9">
            <a:extLst>
              <a:ext uri="{FF2B5EF4-FFF2-40B4-BE49-F238E27FC236}">
                <a16:creationId xmlns:a16="http://schemas.microsoft.com/office/drawing/2014/main" id="{58DD391E-168F-BD2F-8B1A-BADD6361B5B8}"/>
              </a:ext>
            </a:extLst>
          </p:cNvPr>
          <p:cNvSpPr/>
          <p:nvPr/>
        </p:nvSpPr>
        <p:spPr>
          <a:xfrm rot="5400000">
            <a:off x="9160734" y="3435623"/>
            <a:ext cx="2428875" cy="3038475"/>
          </a:xfrm>
          <a:prstGeom prst="round1Rect">
            <a:avLst/>
          </a:prstGeom>
          <a:solidFill>
            <a:srgbClr val="C4D1B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Single Corner Rounded 10">
            <a:extLst>
              <a:ext uri="{FF2B5EF4-FFF2-40B4-BE49-F238E27FC236}">
                <a16:creationId xmlns:a16="http://schemas.microsoft.com/office/drawing/2014/main" id="{AA480CD8-ADA7-3EF1-AFFF-3E76BA40268E}"/>
              </a:ext>
            </a:extLst>
          </p:cNvPr>
          <p:cNvSpPr/>
          <p:nvPr/>
        </p:nvSpPr>
        <p:spPr>
          <a:xfrm rot="-5400000">
            <a:off x="6055584" y="940072"/>
            <a:ext cx="2438400" cy="3162300"/>
          </a:xfrm>
          <a:prstGeom prst="round1Rect">
            <a:avLst/>
          </a:prstGeom>
          <a:solidFill>
            <a:srgbClr val="9BAD8D"/>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p>
        </p:txBody>
      </p:sp>
      <p:sp>
        <p:nvSpPr>
          <p:cNvPr id="14" name="Content Placeholder 2">
            <a:extLst>
              <a:ext uri="{FF2B5EF4-FFF2-40B4-BE49-F238E27FC236}">
                <a16:creationId xmlns:a16="http://schemas.microsoft.com/office/drawing/2014/main" id="{58F32609-AD3A-1D71-B2A2-37177650749A}"/>
              </a:ext>
            </a:extLst>
          </p:cNvPr>
          <p:cNvSpPr txBox="1">
            <a:spLocks/>
          </p:cNvSpPr>
          <p:nvPr/>
        </p:nvSpPr>
        <p:spPr>
          <a:xfrm>
            <a:off x="9025511" y="1068843"/>
            <a:ext cx="2872596" cy="342389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1600"/>
          </a:p>
          <a:p>
            <a:endParaRPr lang="en-US"/>
          </a:p>
          <a:p>
            <a:endParaRPr lang="en-US"/>
          </a:p>
          <a:p>
            <a:endParaRPr lang="en-US"/>
          </a:p>
          <a:p>
            <a:endParaRPr lang="en-US"/>
          </a:p>
          <a:p>
            <a:endParaRPr lang="en-US"/>
          </a:p>
          <a:p>
            <a:endParaRPr lang="en-US"/>
          </a:p>
          <a:p>
            <a:endParaRPr lang="en-US"/>
          </a:p>
        </p:txBody>
      </p:sp>
      <p:sp>
        <p:nvSpPr>
          <p:cNvPr id="15" name="Content Placeholder 2">
            <a:extLst>
              <a:ext uri="{FF2B5EF4-FFF2-40B4-BE49-F238E27FC236}">
                <a16:creationId xmlns:a16="http://schemas.microsoft.com/office/drawing/2014/main" id="{2C4A840B-91DB-F38A-2A45-D77C452AC70F}"/>
              </a:ext>
            </a:extLst>
          </p:cNvPr>
          <p:cNvSpPr txBox="1">
            <a:spLocks/>
          </p:cNvSpPr>
          <p:nvPr/>
        </p:nvSpPr>
        <p:spPr>
          <a:xfrm>
            <a:off x="5826169" y="3516768"/>
            <a:ext cx="2872596" cy="342389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p>
          <a:p>
            <a:endParaRPr lang="en-US"/>
          </a:p>
          <a:p>
            <a:endParaRPr lang="en-US"/>
          </a:p>
          <a:p>
            <a:endParaRPr lang="en-US"/>
          </a:p>
          <a:p>
            <a:endParaRPr lang="en-US"/>
          </a:p>
          <a:p>
            <a:endParaRPr lang="en-US"/>
          </a:p>
          <a:p>
            <a:endParaRPr lang="en-US"/>
          </a:p>
        </p:txBody>
      </p:sp>
      <p:sp>
        <p:nvSpPr>
          <p:cNvPr id="16" name="Content Placeholder 2">
            <a:extLst>
              <a:ext uri="{FF2B5EF4-FFF2-40B4-BE49-F238E27FC236}">
                <a16:creationId xmlns:a16="http://schemas.microsoft.com/office/drawing/2014/main" id="{71E62F74-164E-584B-595C-5419D1E4708A}"/>
              </a:ext>
            </a:extLst>
          </p:cNvPr>
          <p:cNvSpPr txBox="1">
            <a:spLocks/>
          </p:cNvSpPr>
          <p:nvPr/>
        </p:nvSpPr>
        <p:spPr>
          <a:xfrm>
            <a:off x="8912269" y="3516768"/>
            <a:ext cx="2920221" cy="342389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400">
                <a:ea typeface="+mn-lt"/>
                <a:cs typeface="+mn-lt"/>
              </a:rPr>
              <a:t>.</a:t>
            </a:r>
            <a:endParaRPr lang="en-US" sz="1400"/>
          </a:p>
          <a:p>
            <a:endParaRPr lang="en-US"/>
          </a:p>
          <a:p>
            <a:endParaRPr lang="en-US"/>
          </a:p>
          <a:p>
            <a:endParaRPr lang="en-US"/>
          </a:p>
          <a:p>
            <a:endParaRPr lang="en-US"/>
          </a:p>
          <a:p>
            <a:endParaRPr lang="en-US"/>
          </a:p>
          <a:p>
            <a:endParaRPr lang="en-US"/>
          </a:p>
          <a:p>
            <a:endParaRPr lang="en-US"/>
          </a:p>
        </p:txBody>
      </p:sp>
      <p:sp>
        <p:nvSpPr>
          <p:cNvPr id="22" name="Rectangle 21">
            <a:extLst>
              <a:ext uri="{FF2B5EF4-FFF2-40B4-BE49-F238E27FC236}">
                <a16:creationId xmlns:a16="http://schemas.microsoft.com/office/drawing/2014/main" id="{96109BFA-AA0D-6803-DBAA-2786D8EB5E64}"/>
              </a:ext>
            </a:extLst>
          </p:cNvPr>
          <p:cNvSpPr/>
          <p:nvPr/>
        </p:nvSpPr>
        <p:spPr>
          <a:xfrm>
            <a:off x="8858253" y="3375529"/>
            <a:ext cx="457200" cy="361950"/>
          </a:xfrm>
          <a:prstGeom prst="rect">
            <a:avLst/>
          </a:prstGeom>
          <a:solidFill>
            <a:srgbClr val="EAF6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solidFill>
                  <a:schemeClr val="accent3"/>
                </a:solidFill>
                <a:ea typeface="+mn-lt"/>
                <a:cs typeface="+mn-lt"/>
              </a:rPr>
              <a:t>W</a:t>
            </a:r>
            <a:endParaRPr lang="en-US"/>
          </a:p>
        </p:txBody>
      </p:sp>
      <p:sp>
        <p:nvSpPr>
          <p:cNvPr id="23" name="Rectangle 22">
            <a:extLst>
              <a:ext uri="{FF2B5EF4-FFF2-40B4-BE49-F238E27FC236}">
                <a16:creationId xmlns:a16="http://schemas.microsoft.com/office/drawing/2014/main" id="{648B25DB-941F-5403-97A3-5286CE8043EC}"/>
              </a:ext>
            </a:extLst>
          </p:cNvPr>
          <p:cNvSpPr/>
          <p:nvPr/>
        </p:nvSpPr>
        <p:spPr>
          <a:xfrm>
            <a:off x="8858252" y="3747004"/>
            <a:ext cx="457200" cy="361950"/>
          </a:xfrm>
          <a:prstGeom prst="rect">
            <a:avLst/>
          </a:prstGeom>
          <a:solidFill>
            <a:srgbClr val="9BAD8D"/>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b="1">
                <a:solidFill>
                  <a:schemeClr val="accent2">
                    <a:lumMod val="50000"/>
                  </a:schemeClr>
                </a:solidFill>
              </a:rPr>
              <a:t>T</a:t>
            </a:r>
          </a:p>
        </p:txBody>
      </p:sp>
      <p:sp>
        <p:nvSpPr>
          <p:cNvPr id="24" name="Rectangle 23">
            <a:extLst>
              <a:ext uri="{FF2B5EF4-FFF2-40B4-BE49-F238E27FC236}">
                <a16:creationId xmlns:a16="http://schemas.microsoft.com/office/drawing/2014/main" id="{DBB0A8C1-3152-2B99-483E-A649B399282E}"/>
              </a:ext>
            </a:extLst>
          </p:cNvPr>
          <p:cNvSpPr/>
          <p:nvPr/>
        </p:nvSpPr>
        <p:spPr>
          <a:xfrm>
            <a:off x="8401052" y="3747004"/>
            <a:ext cx="457200" cy="361950"/>
          </a:xfrm>
          <a:prstGeom prst="rect">
            <a:avLst/>
          </a:prstGeom>
          <a:solidFill>
            <a:srgbClr val="CAD3DC"/>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b="1">
                <a:solidFill>
                  <a:schemeClr val="accent5">
                    <a:lumMod val="75000"/>
                  </a:schemeClr>
                </a:solidFill>
              </a:rPr>
              <a:t>O</a:t>
            </a:r>
          </a:p>
        </p:txBody>
      </p:sp>
      <p:sp>
        <p:nvSpPr>
          <p:cNvPr id="25" name="Rectangle 24">
            <a:extLst>
              <a:ext uri="{FF2B5EF4-FFF2-40B4-BE49-F238E27FC236}">
                <a16:creationId xmlns:a16="http://schemas.microsoft.com/office/drawing/2014/main" id="{D78BD34B-840C-5EB8-C9F5-9B4E52C2D784}"/>
              </a:ext>
            </a:extLst>
          </p:cNvPr>
          <p:cNvSpPr/>
          <p:nvPr/>
        </p:nvSpPr>
        <p:spPr>
          <a:xfrm>
            <a:off x="8401052" y="3375529"/>
            <a:ext cx="457200" cy="361950"/>
          </a:xfrm>
          <a:prstGeom prst="rect">
            <a:avLst/>
          </a:prstGeom>
          <a:solidFill>
            <a:srgbClr val="C4D1BD"/>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b="1">
                <a:solidFill>
                  <a:schemeClr val="tx2">
                    <a:lumMod val="90000"/>
                    <a:lumOff val="10000"/>
                  </a:schemeClr>
                </a:solidFill>
              </a:rPr>
              <a:t>S</a:t>
            </a:r>
          </a:p>
        </p:txBody>
      </p:sp>
      <p:sp>
        <p:nvSpPr>
          <p:cNvPr id="27" name="Title 1">
            <a:extLst>
              <a:ext uri="{FF2B5EF4-FFF2-40B4-BE49-F238E27FC236}">
                <a16:creationId xmlns:a16="http://schemas.microsoft.com/office/drawing/2014/main" id="{1BCDC3B0-771F-D43B-48F7-24CD6C4B0F37}"/>
              </a:ext>
            </a:extLst>
          </p:cNvPr>
          <p:cNvSpPr txBox="1">
            <a:spLocks/>
          </p:cNvSpPr>
          <p:nvPr/>
        </p:nvSpPr>
        <p:spPr>
          <a:xfrm>
            <a:off x="7406797" y="306279"/>
            <a:ext cx="507578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a:ea typeface="+mj-lt"/>
                <a:cs typeface="+mj-lt"/>
              </a:rPr>
              <a:t>SWOT</a:t>
            </a:r>
            <a:r>
              <a:rPr lang="en-US" sz="3600"/>
              <a:t> Analysis</a:t>
            </a:r>
            <a:endParaRPr lang="en-US"/>
          </a:p>
        </p:txBody>
      </p:sp>
      <p:sp>
        <p:nvSpPr>
          <p:cNvPr id="19" name="Rectangle 18">
            <a:extLst>
              <a:ext uri="{FF2B5EF4-FFF2-40B4-BE49-F238E27FC236}">
                <a16:creationId xmlns:a16="http://schemas.microsoft.com/office/drawing/2014/main" id="{A8951E24-58E4-1607-AC41-16E1BBCA3FC0}"/>
              </a:ext>
            </a:extLst>
          </p:cNvPr>
          <p:cNvSpPr/>
          <p:nvPr/>
        </p:nvSpPr>
        <p:spPr>
          <a:xfrm>
            <a:off x="-38400" y="406400"/>
            <a:ext cx="4684112" cy="725714"/>
          </a:xfrm>
          <a:prstGeom prst="rect">
            <a:avLst/>
          </a:prstGeom>
          <a:solidFill>
            <a:schemeClr val="accent5">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itle 6">
            <a:extLst>
              <a:ext uri="{FF2B5EF4-FFF2-40B4-BE49-F238E27FC236}">
                <a16:creationId xmlns:a16="http://schemas.microsoft.com/office/drawing/2014/main" id="{94206FFF-08CA-FB41-12AA-8DB080357D61}"/>
              </a:ext>
            </a:extLst>
          </p:cNvPr>
          <p:cNvSpPr>
            <a:spLocks noGrp="1"/>
          </p:cNvSpPr>
          <p:nvPr>
            <p:ph type="title"/>
          </p:nvPr>
        </p:nvSpPr>
        <p:spPr>
          <a:xfrm>
            <a:off x="-3196" y="206603"/>
            <a:ext cx="5149649" cy="1161999"/>
          </a:xfrm>
        </p:spPr>
        <p:txBody>
          <a:bodyPr>
            <a:noAutofit/>
          </a:bodyPr>
          <a:lstStyle/>
          <a:p>
            <a:pPr algn="ctr"/>
            <a:r>
              <a:rPr lang="en-GB" b="1">
                <a:effectLst>
                  <a:outerShdw blurRad="38100" dist="38100" dir="2700000" algn="tl">
                    <a:srgbClr val="000000">
                      <a:alpha val="43137"/>
                    </a:srgbClr>
                  </a:outerShdw>
                </a:effectLst>
                <a:latin typeface="Aptos Display"/>
              </a:rPr>
              <a:t>QUALITY                         MANAGEMENT</a:t>
            </a:r>
          </a:p>
        </p:txBody>
      </p:sp>
      <p:sp>
        <p:nvSpPr>
          <p:cNvPr id="2" name="Content Placeholder 2">
            <a:extLst>
              <a:ext uri="{FF2B5EF4-FFF2-40B4-BE49-F238E27FC236}">
                <a16:creationId xmlns:a16="http://schemas.microsoft.com/office/drawing/2014/main" id="{F3C31E48-3C3B-E64F-28B1-AC61076645D6}"/>
              </a:ext>
            </a:extLst>
          </p:cNvPr>
          <p:cNvSpPr txBox="1">
            <a:spLocks/>
          </p:cNvSpPr>
          <p:nvPr/>
        </p:nvSpPr>
        <p:spPr>
          <a:xfrm>
            <a:off x="5764250" y="1144768"/>
            <a:ext cx="2920221" cy="342389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1600"/>
          </a:p>
          <a:p>
            <a:pPr marL="0" indent="0" algn="ctr">
              <a:buNone/>
            </a:pPr>
            <a:r>
              <a:rPr lang="en-US" sz="1800" b="1">
                <a:solidFill>
                  <a:schemeClr val="accent1">
                    <a:lumMod val="75000"/>
                  </a:schemeClr>
                </a:solidFill>
              </a:rPr>
              <a:t>Strengths:</a:t>
            </a:r>
          </a:p>
          <a:p>
            <a:pPr marL="285750" indent="-285750"/>
            <a:r>
              <a:rPr lang="en-US" sz="1400" b="1">
                <a:ea typeface="+mn-lt"/>
                <a:cs typeface="+mn-lt"/>
              </a:rPr>
              <a:t>Power Transmission Technology – </a:t>
            </a:r>
            <a:r>
              <a:rPr lang="en-US" sz="1400">
                <a:ea typeface="+mn-lt"/>
                <a:cs typeface="+mn-lt"/>
              </a:rPr>
              <a:t>efficient power transmission over long distances is well-documented</a:t>
            </a:r>
          </a:p>
          <a:p>
            <a:pPr marL="285750" indent="-285750"/>
            <a:r>
              <a:rPr lang="en-US" sz="1400" b="1">
                <a:ea typeface="+mn-lt"/>
                <a:cs typeface="+mn-lt"/>
              </a:rPr>
              <a:t>Energy Storage-</a:t>
            </a:r>
            <a:r>
              <a:rPr lang="en-US" sz="1400">
                <a:ea typeface="+mn-lt"/>
                <a:cs typeface="+mn-lt"/>
              </a:rPr>
              <a:t> stores excess energy, can be used to balance the grid and black-starts</a:t>
            </a:r>
            <a:endParaRPr lang="en-US" sz="1400"/>
          </a:p>
          <a:p>
            <a:endParaRPr lang="en-US"/>
          </a:p>
          <a:p>
            <a:endParaRPr lang="en-US"/>
          </a:p>
          <a:p>
            <a:endParaRPr lang="en-US"/>
          </a:p>
          <a:p>
            <a:endParaRPr lang="en-US"/>
          </a:p>
          <a:p>
            <a:endParaRPr lang="en-US"/>
          </a:p>
          <a:p>
            <a:endParaRPr lang="en-US"/>
          </a:p>
          <a:p>
            <a:endParaRPr lang="en-US"/>
          </a:p>
        </p:txBody>
      </p:sp>
      <p:sp>
        <p:nvSpPr>
          <p:cNvPr id="4" name="Content Placeholder 2">
            <a:extLst>
              <a:ext uri="{FF2B5EF4-FFF2-40B4-BE49-F238E27FC236}">
                <a16:creationId xmlns:a16="http://schemas.microsoft.com/office/drawing/2014/main" id="{0293390C-CE4F-9A1F-A3FC-76610B1446FB}"/>
              </a:ext>
            </a:extLst>
          </p:cNvPr>
          <p:cNvSpPr txBox="1">
            <a:spLocks/>
          </p:cNvSpPr>
          <p:nvPr/>
        </p:nvSpPr>
        <p:spPr>
          <a:xfrm>
            <a:off x="8915967" y="1144768"/>
            <a:ext cx="2872596" cy="342389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1600"/>
          </a:p>
          <a:p>
            <a:pPr marL="0" indent="0" algn="ctr">
              <a:buNone/>
            </a:pPr>
            <a:r>
              <a:rPr lang="en-US" sz="1800" b="1">
                <a:solidFill>
                  <a:schemeClr val="accent3"/>
                </a:solidFill>
              </a:rPr>
              <a:t>Weaknesses:</a:t>
            </a:r>
          </a:p>
          <a:p>
            <a:pPr marL="285750" indent="-285750"/>
            <a:r>
              <a:rPr lang="en-US" sz="1400" b="1">
                <a:ea typeface="+mn-lt"/>
                <a:cs typeface="+mn-lt"/>
              </a:rPr>
              <a:t>High Investment Costs-</a:t>
            </a:r>
            <a:r>
              <a:rPr lang="en-US" sz="1400">
                <a:ea typeface="+mn-lt"/>
                <a:cs typeface="+mn-lt"/>
              </a:rPr>
              <a:t> energy infrastructure is costly to construct</a:t>
            </a:r>
          </a:p>
          <a:p>
            <a:pPr marL="285750" indent="-285750"/>
            <a:r>
              <a:rPr lang="en-US" sz="1400" b="1">
                <a:ea typeface="+mn-lt"/>
                <a:cs typeface="+mn-lt"/>
              </a:rPr>
              <a:t>Grid Integration – </a:t>
            </a:r>
            <a:r>
              <a:rPr lang="en-US" sz="1400">
                <a:ea typeface="+mn-lt"/>
                <a:cs typeface="+mn-lt"/>
              </a:rPr>
              <a:t>offshore energy infrastructure must be compatible with power grid</a:t>
            </a:r>
            <a:endParaRPr lang="en-US" sz="1400"/>
          </a:p>
          <a:p>
            <a:endParaRPr lang="en-US"/>
          </a:p>
          <a:p>
            <a:endParaRPr lang="en-US"/>
          </a:p>
          <a:p>
            <a:endParaRPr lang="en-US"/>
          </a:p>
          <a:p>
            <a:endParaRPr lang="en-US"/>
          </a:p>
          <a:p>
            <a:endParaRPr lang="en-US"/>
          </a:p>
          <a:p>
            <a:endParaRPr lang="en-US"/>
          </a:p>
          <a:p>
            <a:endParaRPr lang="en-US"/>
          </a:p>
        </p:txBody>
      </p:sp>
      <p:sp>
        <p:nvSpPr>
          <p:cNvPr id="5" name="Content Placeholder 2">
            <a:extLst>
              <a:ext uri="{FF2B5EF4-FFF2-40B4-BE49-F238E27FC236}">
                <a16:creationId xmlns:a16="http://schemas.microsoft.com/office/drawing/2014/main" id="{DEEB2AD7-EF95-7423-8707-89DCFD85DA96}"/>
              </a:ext>
            </a:extLst>
          </p:cNvPr>
          <p:cNvSpPr txBox="1">
            <a:spLocks/>
          </p:cNvSpPr>
          <p:nvPr/>
        </p:nvSpPr>
        <p:spPr>
          <a:xfrm>
            <a:off x="5849981" y="3667288"/>
            <a:ext cx="2872596" cy="342389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1600"/>
          </a:p>
          <a:p>
            <a:pPr marL="0" indent="0" algn="ctr">
              <a:buNone/>
            </a:pPr>
            <a:r>
              <a:rPr lang="en-US" sz="1800" b="1">
                <a:solidFill>
                  <a:schemeClr val="accent5"/>
                </a:solidFill>
              </a:rPr>
              <a:t>Opportunities:</a:t>
            </a:r>
            <a:endParaRPr lang="en-US" sz="1800">
              <a:solidFill>
                <a:schemeClr val="accent5"/>
              </a:solidFill>
            </a:endParaRPr>
          </a:p>
          <a:p>
            <a:pPr marL="285750" indent="-285750"/>
            <a:r>
              <a:rPr lang="en-US" sz="1400" b="1">
                <a:ea typeface="+mn-lt"/>
                <a:cs typeface="+mn-lt"/>
              </a:rPr>
              <a:t>Business revenue-</a:t>
            </a:r>
            <a:r>
              <a:rPr lang="en-US" sz="1400">
                <a:ea typeface="+mn-lt"/>
                <a:cs typeface="+mn-lt"/>
              </a:rPr>
              <a:t> additional revenue is generated from energy trading </a:t>
            </a:r>
          </a:p>
          <a:p>
            <a:pPr marL="285750" indent="-285750"/>
            <a:r>
              <a:rPr lang="en-US" sz="1400" b="1">
                <a:ea typeface="+mn-lt"/>
                <a:cs typeface="+mn-lt"/>
              </a:rPr>
              <a:t>Collaboration &amp; Investments -</a:t>
            </a:r>
            <a:r>
              <a:rPr lang="en-US" sz="1400">
                <a:ea typeface="+mn-lt"/>
                <a:cs typeface="+mn-lt"/>
              </a:rPr>
              <a:t> The government and research institutes fund/contribute to power transmission design</a:t>
            </a:r>
            <a:endParaRPr lang="en-US" sz="1400"/>
          </a:p>
          <a:p>
            <a:endParaRPr lang="en-US"/>
          </a:p>
          <a:p>
            <a:endParaRPr lang="en-US"/>
          </a:p>
          <a:p>
            <a:endParaRPr lang="en-US"/>
          </a:p>
          <a:p>
            <a:endParaRPr lang="en-US"/>
          </a:p>
          <a:p>
            <a:endParaRPr lang="en-US"/>
          </a:p>
          <a:p>
            <a:endParaRPr lang="en-US"/>
          </a:p>
          <a:p>
            <a:endParaRPr lang="en-US"/>
          </a:p>
        </p:txBody>
      </p:sp>
      <p:sp>
        <p:nvSpPr>
          <p:cNvPr id="6" name="Content Placeholder 2">
            <a:extLst>
              <a:ext uri="{FF2B5EF4-FFF2-40B4-BE49-F238E27FC236}">
                <a16:creationId xmlns:a16="http://schemas.microsoft.com/office/drawing/2014/main" id="{1447D187-5BBD-0661-F809-D6B4E40E9DB5}"/>
              </a:ext>
            </a:extLst>
          </p:cNvPr>
          <p:cNvSpPr txBox="1">
            <a:spLocks/>
          </p:cNvSpPr>
          <p:nvPr/>
        </p:nvSpPr>
        <p:spPr>
          <a:xfrm>
            <a:off x="8892154" y="3700352"/>
            <a:ext cx="2920221" cy="342389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1600"/>
          </a:p>
          <a:p>
            <a:pPr marL="0" indent="0" algn="ctr">
              <a:buNone/>
            </a:pPr>
            <a:r>
              <a:rPr lang="en-US" sz="1800" b="1">
                <a:solidFill>
                  <a:schemeClr val="accent2">
                    <a:lumMod val="75000"/>
                  </a:schemeClr>
                </a:solidFill>
              </a:rPr>
              <a:t>Threats:</a:t>
            </a:r>
            <a:endParaRPr lang="en-US" sz="1800">
              <a:solidFill>
                <a:schemeClr val="accent2">
                  <a:lumMod val="75000"/>
                </a:schemeClr>
              </a:solidFill>
            </a:endParaRPr>
          </a:p>
          <a:p>
            <a:pPr marL="285750" indent="-285750"/>
            <a:r>
              <a:rPr lang="en-US" sz="1400" b="1">
                <a:ea typeface="+mn-lt"/>
                <a:cs typeface="+mn-lt"/>
              </a:rPr>
              <a:t>Extreme Weather Conditions</a:t>
            </a:r>
            <a:r>
              <a:rPr lang="en-US" sz="1400">
                <a:ea typeface="+mn-lt"/>
                <a:cs typeface="+mn-lt"/>
              </a:rPr>
              <a:t> - poses a risk in safe power transmission</a:t>
            </a:r>
          </a:p>
          <a:p>
            <a:pPr marL="285750" indent="-285750"/>
            <a:r>
              <a:rPr lang="en-US" sz="1400" b="1">
                <a:ea typeface="+mn-lt"/>
                <a:cs typeface="+mn-lt"/>
              </a:rPr>
              <a:t>Policy Changes -</a:t>
            </a:r>
            <a:r>
              <a:rPr lang="en-US" sz="1400">
                <a:ea typeface="+mn-lt"/>
                <a:cs typeface="+mn-lt"/>
              </a:rPr>
              <a:t> the ever-changing landscape of government policy and incentives affect the design and business plan</a:t>
            </a:r>
            <a:endParaRPr lang="en-US"/>
          </a:p>
          <a:p>
            <a:endParaRPr lang="en-US"/>
          </a:p>
          <a:p>
            <a:endParaRPr lang="en-US"/>
          </a:p>
          <a:p>
            <a:endParaRPr lang="en-US"/>
          </a:p>
          <a:p>
            <a:endParaRPr lang="en-US"/>
          </a:p>
          <a:p>
            <a:endParaRPr lang="en-US"/>
          </a:p>
          <a:p>
            <a:endParaRPr lang="en-US"/>
          </a:p>
        </p:txBody>
      </p:sp>
      <p:sp>
        <p:nvSpPr>
          <p:cNvPr id="7" name="TextBox 6">
            <a:extLst>
              <a:ext uri="{FF2B5EF4-FFF2-40B4-BE49-F238E27FC236}">
                <a16:creationId xmlns:a16="http://schemas.microsoft.com/office/drawing/2014/main" id="{D59340F2-9DA2-40B9-E222-D410E699606D}"/>
              </a:ext>
            </a:extLst>
          </p:cNvPr>
          <p:cNvSpPr txBox="1"/>
          <p:nvPr/>
        </p:nvSpPr>
        <p:spPr>
          <a:xfrm>
            <a:off x="416014" y="2158920"/>
            <a:ext cx="4055057" cy="3908762"/>
          </a:xfrm>
          <a:prstGeom prst="rect">
            <a:avLst/>
          </a:prstGeom>
          <a:noFill/>
        </p:spPr>
        <p:txBody>
          <a:bodyPr wrap="square" lIns="91440" tIns="45720" rIns="91440" bIns="45720" anchor="t">
            <a:spAutoFit/>
          </a:bodyPr>
          <a:lstStyle/>
          <a:p>
            <a:pPr lvl="1"/>
            <a:endParaRPr lang="en-GB" sz="1600">
              <a:latin typeface="Arial" panose="020B0604020202020204" pitchFamily="34" charset="0"/>
              <a:ea typeface="Adobe Fan Heiti Std B" panose="020B0700000000000000" pitchFamily="34" charset="-128"/>
              <a:cs typeface="Arial" panose="020B0604020202020204" pitchFamily="34" charset="0"/>
            </a:endParaRPr>
          </a:p>
          <a:p>
            <a:pPr marL="342900" indent="-342900">
              <a:buFont typeface="Arial" panose="020B0604020202020204" pitchFamily="34" charset="0"/>
              <a:buChar char="•"/>
            </a:pPr>
            <a:r>
              <a:rPr lang="en-GB" sz="2000" b="1">
                <a:latin typeface="+mj-lt"/>
                <a:ea typeface="Adobe Fan Heiti Std B"/>
                <a:cs typeface="Arial"/>
              </a:rPr>
              <a:t>Group leader – </a:t>
            </a:r>
            <a:r>
              <a:rPr lang="en-GB" sz="2000">
                <a:latin typeface="+mj-lt"/>
                <a:ea typeface="Adobe Fan Heiti Std B"/>
                <a:cs typeface="Arial"/>
              </a:rPr>
              <a:t>oversee group progress</a:t>
            </a:r>
          </a:p>
          <a:p>
            <a:pPr marL="342900" indent="-342900">
              <a:buFont typeface="Arial" panose="020B0604020202020204" pitchFamily="34" charset="0"/>
              <a:buChar char="•"/>
            </a:pPr>
            <a:r>
              <a:rPr lang="en-GB" sz="2000" b="1">
                <a:latin typeface="+mj-lt"/>
                <a:ea typeface="Adobe Fan Heiti Std B"/>
                <a:cs typeface="Arial"/>
              </a:rPr>
              <a:t>Group management – </a:t>
            </a:r>
            <a:r>
              <a:rPr lang="en-GB" sz="2000">
                <a:latin typeface="+mj-lt"/>
                <a:ea typeface="Adobe Fan Heiti Std B"/>
                <a:cs typeface="Arial"/>
              </a:rPr>
              <a:t>Belbin, Gantt Chart, Meeting notes</a:t>
            </a:r>
          </a:p>
          <a:p>
            <a:pPr marL="342900" indent="-342900">
              <a:buFont typeface="Arial" panose="020B0604020202020204" pitchFamily="34" charset="0"/>
              <a:buChar char="•"/>
            </a:pPr>
            <a:r>
              <a:rPr lang="en-GB" sz="2000" b="1">
                <a:latin typeface="+mj-lt"/>
                <a:ea typeface="Adobe Fan Heiti Std B"/>
                <a:cs typeface="Arial"/>
              </a:rPr>
              <a:t>Design process – </a:t>
            </a:r>
            <a:r>
              <a:rPr lang="en-GB" sz="2000">
                <a:latin typeface="+mj-lt"/>
                <a:ea typeface="Adobe Fan Heiti Std B"/>
                <a:cs typeface="Arial"/>
              </a:rPr>
              <a:t>must comply it</a:t>
            </a:r>
          </a:p>
          <a:p>
            <a:pPr marL="342900" indent="-342900">
              <a:buFont typeface="Arial" panose="020B0604020202020204" pitchFamily="34" charset="0"/>
              <a:buChar char="•"/>
            </a:pPr>
            <a:r>
              <a:rPr lang="en-GB" sz="2000" b="1">
                <a:latin typeface="+mj-lt"/>
                <a:ea typeface="Adobe Fan Heiti Std B"/>
                <a:cs typeface="Arial"/>
              </a:rPr>
              <a:t>Evidence-based research</a:t>
            </a:r>
          </a:p>
          <a:p>
            <a:pPr marL="342900" indent="-342900">
              <a:buFont typeface="Arial" panose="020B0604020202020204" pitchFamily="34" charset="0"/>
              <a:buChar char="•"/>
            </a:pPr>
            <a:r>
              <a:rPr lang="en-GB" sz="2000" b="1">
                <a:latin typeface="+mj-lt"/>
                <a:ea typeface="Adobe Fan Heiti Std B"/>
                <a:cs typeface="Arial"/>
              </a:rPr>
              <a:t>SWOT Analysis – </a:t>
            </a:r>
            <a:r>
              <a:rPr lang="en-GB" sz="2000">
                <a:latin typeface="+mj-lt"/>
                <a:ea typeface="Adobe Fan Heiti Std B"/>
                <a:cs typeface="Arial"/>
              </a:rPr>
              <a:t>develop design strategies</a:t>
            </a:r>
            <a:endParaRPr lang="en-GB" sz="2000" b="1">
              <a:latin typeface="+mj-lt"/>
              <a:ea typeface="Adobe Fan Heiti Std B"/>
              <a:cs typeface="Arial"/>
            </a:endParaRPr>
          </a:p>
          <a:p>
            <a:pPr marL="342900" indent="-342900">
              <a:buFont typeface="Arial" panose="020B0604020202020204" pitchFamily="34" charset="0"/>
              <a:buChar char="•"/>
            </a:pPr>
            <a:endParaRPr lang="en-GB" sz="2000" b="1">
              <a:latin typeface="+mj-lt"/>
              <a:ea typeface="Adobe Fan Heiti Std B" panose="020B0700000000000000" pitchFamily="34" charset="-128"/>
              <a:cs typeface="Arial" panose="020B0604020202020204" pitchFamily="34" charset="0"/>
            </a:endParaRPr>
          </a:p>
          <a:p>
            <a:endParaRPr lang="en-GB" sz="2000" b="1">
              <a:latin typeface="+mj-lt"/>
              <a:ea typeface="Adobe Fan Heiti Std B" panose="020B0700000000000000" pitchFamily="34" charset="-128"/>
              <a:cs typeface="Arial" panose="020B0604020202020204" pitchFamily="34" charset="0"/>
            </a:endParaRPr>
          </a:p>
          <a:p>
            <a:pPr marL="285750" indent="-285750">
              <a:buFont typeface="Arial" panose="020B0604020202020204" pitchFamily="34" charset="0"/>
              <a:buChar char="•"/>
            </a:pPr>
            <a:endParaRPr lang="en-GB" sz="1600">
              <a:latin typeface="Arial" panose="020B0604020202020204" pitchFamily="34" charset="0"/>
              <a:ea typeface="Adobe Fan Heiti Std B" panose="020B0700000000000000" pitchFamily="34" charset="-128"/>
              <a:cs typeface="Arial" panose="020B0604020202020204" pitchFamily="34" charset="0"/>
            </a:endParaRPr>
          </a:p>
          <a:p>
            <a:pPr marL="285750" indent="-285750">
              <a:buFont typeface="Arial" panose="020B0604020202020204" pitchFamily="34" charset="0"/>
              <a:buChar char="•"/>
            </a:pPr>
            <a:endParaRPr lang="en-GB" sz="1600">
              <a:latin typeface="Arial" panose="020B0604020202020204" pitchFamily="34" charset="0"/>
              <a:ea typeface="Adobe Fan Heiti Std B" panose="020B0700000000000000" pitchFamily="34" charset="-128"/>
              <a:cs typeface="Arial" panose="020B0604020202020204" pitchFamily="34" charset="0"/>
            </a:endParaRPr>
          </a:p>
        </p:txBody>
      </p:sp>
    </p:spTree>
    <p:extLst>
      <p:ext uri="{BB962C8B-B14F-4D97-AF65-F5344CB8AC3E}">
        <p14:creationId xmlns:p14="http://schemas.microsoft.com/office/powerpoint/2010/main" val="381385682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1CC72BD-582E-F87D-FE5F-2350A8C79182}"/>
              </a:ext>
            </a:extLst>
          </p:cNvPr>
          <p:cNvSpPr/>
          <p:nvPr/>
        </p:nvSpPr>
        <p:spPr>
          <a:xfrm>
            <a:off x="-152926" y="804748"/>
            <a:ext cx="12503264" cy="531290"/>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27EEC7BF-6E54-7097-07F1-8BFC580AFB4B}"/>
              </a:ext>
            </a:extLst>
          </p:cNvPr>
          <p:cNvSpPr>
            <a:spLocks noGrp="1"/>
          </p:cNvSpPr>
          <p:nvPr>
            <p:ph type="title"/>
          </p:nvPr>
        </p:nvSpPr>
        <p:spPr>
          <a:xfrm>
            <a:off x="331029" y="362317"/>
            <a:ext cx="10515600" cy="1325563"/>
          </a:xfrm>
        </p:spPr>
        <p:txBody>
          <a:bodyPr>
            <a:normAutofit/>
          </a:bodyPr>
          <a:lstStyle/>
          <a:p>
            <a:r>
              <a:rPr lang="en-GB" sz="5400" b="1"/>
              <a:t>Process Overview</a:t>
            </a:r>
          </a:p>
        </p:txBody>
      </p:sp>
      <p:sp>
        <p:nvSpPr>
          <p:cNvPr id="9" name="TextBox 8">
            <a:extLst>
              <a:ext uri="{FF2B5EF4-FFF2-40B4-BE49-F238E27FC236}">
                <a16:creationId xmlns:a16="http://schemas.microsoft.com/office/drawing/2014/main" id="{868375BC-0D92-6E1B-791C-94AB6F42665C}"/>
              </a:ext>
            </a:extLst>
          </p:cNvPr>
          <p:cNvSpPr txBox="1"/>
          <p:nvPr/>
        </p:nvSpPr>
        <p:spPr>
          <a:xfrm>
            <a:off x="331029" y="1457047"/>
            <a:ext cx="6302608" cy="461665"/>
          </a:xfrm>
          <a:prstGeom prst="rect">
            <a:avLst/>
          </a:prstGeom>
          <a:noFill/>
        </p:spPr>
        <p:txBody>
          <a:bodyPr wrap="square">
            <a:spAutoFit/>
          </a:bodyPr>
          <a:lstStyle/>
          <a:p>
            <a:r>
              <a:rPr lang="en-GB" sz="2400" i="1">
                <a:latin typeface="Arial" panose="020B0604020202020204" pitchFamily="34" charset="0"/>
                <a:cs typeface="Arial" panose="020B0604020202020204" pitchFamily="34" charset="0"/>
              </a:rPr>
              <a:t>How did we get there?</a:t>
            </a:r>
            <a:endParaRPr lang="en-GB" sz="2400" i="1"/>
          </a:p>
        </p:txBody>
      </p:sp>
      <p:pic>
        <p:nvPicPr>
          <p:cNvPr id="11" name="Graphic 10" descr="Chevron arrows with solid fill">
            <a:extLst>
              <a:ext uri="{FF2B5EF4-FFF2-40B4-BE49-F238E27FC236}">
                <a16:creationId xmlns:a16="http://schemas.microsoft.com/office/drawing/2014/main" id="{6EC6A2F0-1A93-D228-5A97-9E2072F33EA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586148" y="612488"/>
            <a:ext cx="914400" cy="914400"/>
          </a:xfrm>
          <a:prstGeom prst="rect">
            <a:avLst/>
          </a:prstGeom>
        </p:spPr>
      </p:pic>
      <p:pic>
        <p:nvPicPr>
          <p:cNvPr id="12" name="Graphic 11" descr="Chevron arrows with solid fill">
            <a:extLst>
              <a:ext uri="{FF2B5EF4-FFF2-40B4-BE49-F238E27FC236}">
                <a16:creationId xmlns:a16="http://schemas.microsoft.com/office/drawing/2014/main" id="{289A503B-1D24-B0A6-B6B6-8E94A50CA3E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99924" y="612488"/>
            <a:ext cx="914400" cy="914400"/>
          </a:xfrm>
          <a:prstGeom prst="rect">
            <a:avLst/>
          </a:prstGeom>
        </p:spPr>
      </p:pic>
      <p:grpSp>
        <p:nvGrpSpPr>
          <p:cNvPr id="6" name="Group 5">
            <a:extLst>
              <a:ext uri="{FF2B5EF4-FFF2-40B4-BE49-F238E27FC236}">
                <a16:creationId xmlns:a16="http://schemas.microsoft.com/office/drawing/2014/main" id="{75CE2036-6526-36CC-B32F-26B3DBC959AD}"/>
              </a:ext>
            </a:extLst>
          </p:cNvPr>
          <p:cNvGrpSpPr/>
          <p:nvPr/>
        </p:nvGrpSpPr>
        <p:grpSpPr>
          <a:xfrm>
            <a:off x="142568" y="2322656"/>
            <a:ext cx="1877962" cy="3922856"/>
            <a:chOff x="142568" y="2322656"/>
            <a:chExt cx="2271252" cy="4192127"/>
          </a:xfrm>
        </p:grpSpPr>
        <p:sp>
          <p:nvSpPr>
            <p:cNvPr id="47" name="Rectangle 46">
              <a:extLst>
                <a:ext uri="{FF2B5EF4-FFF2-40B4-BE49-F238E27FC236}">
                  <a16:creationId xmlns:a16="http://schemas.microsoft.com/office/drawing/2014/main" id="{F58AFD64-05B6-E379-C979-A63DC5DC899B}"/>
                </a:ext>
              </a:extLst>
            </p:cNvPr>
            <p:cNvSpPr/>
            <p:nvPr/>
          </p:nvSpPr>
          <p:spPr>
            <a:xfrm>
              <a:off x="142568" y="2322656"/>
              <a:ext cx="2271252" cy="4192127"/>
            </a:xfrm>
            <a:prstGeom prst="rect">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solidFill>
                  <a:schemeClr val="tx1"/>
                </a:solidFill>
              </a:endParaRPr>
            </a:p>
          </p:txBody>
        </p:sp>
        <p:sp>
          <p:nvSpPr>
            <p:cNvPr id="48" name="Rectangle 47">
              <a:extLst>
                <a:ext uri="{FF2B5EF4-FFF2-40B4-BE49-F238E27FC236}">
                  <a16:creationId xmlns:a16="http://schemas.microsoft.com/office/drawing/2014/main" id="{4E407B17-0FEA-219B-526E-23025449F492}"/>
                </a:ext>
              </a:extLst>
            </p:cNvPr>
            <p:cNvSpPr/>
            <p:nvPr/>
          </p:nvSpPr>
          <p:spPr>
            <a:xfrm>
              <a:off x="142568" y="2322656"/>
              <a:ext cx="2271252" cy="619433"/>
            </a:xfrm>
            <a:prstGeom prst="rect">
              <a:avLst/>
            </a:prstGeom>
            <a:solidFill>
              <a:schemeClr val="accent1">
                <a:lumMod val="50000"/>
              </a:schemeClr>
            </a:solid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2400" b="1">
                  <a:solidFill>
                    <a:schemeClr val="bg1"/>
                  </a:solidFill>
                </a:rPr>
                <a:t>Week 1</a:t>
              </a:r>
            </a:p>
          </p:txBody>
        </p:sp>
      </p:grpSp>
      <p:grpSp>
        <p:nvGrpSpPr>
          <p:cNvPr id="8" name="Group 7">
            <a:extLst>
              <a:ext uri="{FF2B5EF4-FFF2-40B4-BE49-F238E27FC236}">
                <a16:creationId xmlns:a16="http://schemas.microsoft.com/office/drawing/2014/main" id="{0BFCE2D2-1FA7-B51E-66BB-559AB5649983}"/>
              </a:ext>
            </a:extLst>
          </p:cNvPr>
          <p:cNvGrpSpPr/>
          <p:nvPr/>
        </p:nvGrpSpPr>
        <p:grpSpPr>
          <a:xfrm>
            <a:off x="2133600" y="2317738"/>
            <a:ext cx="1877962" cy="3922856"/>
            <a:chOff x="2133600" y="2317738"/>
            <a:chExt cx="2271252" cy="4192127"/>
          </a:xfrm>
        </p:grpSpPr>
        <p:sp>
          <p:nvSpPr>
            <p:cNvPr id="45" name="Rectangle 44">
              <a:extLst>
                <a:ext uri="{FF2B5EF4-FFF2-40B4-BE49-F238E27FC236}">
                  <a16:creationId xmlns:a16="http://schemas.microsoft.com/office/drawing/2014/main" id="{2238BB3F-CD77-6F8E-3D1B-FBE136C8749F}"/>
                </a:ext>
              </a:extLst>
            </p:cNvPr>
            <p:cNvSpPr/>
            <p:nvPr/>
          </p:nvSpPr>
          <p:spPr>
            <a:xfrm>
              <a:off x="2133600" y="2317738"/>
              <a:ext cx="2271252" cy="4192127"/>
            </a:xfrm>
            <a:prstGeom prst="rect">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46" name="Rectangle 45">
              <a:extLst>
                <a:ext uri="{FF2B5EF4-FFF2-40B4-BE49-F238E27FC236}">
                  <a16:creationId xmlns:a16="http://schemas.microsoft.com/office/drawing/2014/main" id="{64042FFE-9AA9-59AC-3F1A-3863708529FF}"/>
                </a:ext>
              </a:extLst>
            </p:cNvPr>
            <p:cNvSpPr/>
            <p:nvPr/>
          </p:nvSpPr>
          <p:spPr>
            <a:xfrm>
              <a:off x="2133600" y="2317738"/>
              <a:ext cx="2271252" cy="619433"/>
            </a:xfrm>
            <a:prstGeom prst="rect">
              <a:avLst/>
            </a:prstGeom>
            <a:solidFill>
              <a:schemeClr val="accent1">
                <a:lumMod val="75000"/>
              </a:schemeClr>
            </a:solidFill>
            <a:ln w="1905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2400" b="1">
                  <a:solidFill>
                    <a:schemeClr val="bg1"/>
                  </a:solidFill>
                </a:rPr>
                <a:t>Week 2</a:t>
              </a:r>
            </a:p>
          </p:txBody>
        </p:sp>
      </p:grpSp>
      <p:grpSp>
        <p:nvGrpSpPr>
          <p:cNvPr id="10" name="Group 9">
            <a:extLst>
              <a:ext uri="{FF2B5EF4-FFF2-40B4-BE49-F238E27FC236}">
                <a16:creationId xmlns:a16="http://schemas.microsoft.com/office/drawing/2014/main" id="{1701BA2C-E323-3CDC-205F-929EA1DEE615}"/>
              </a:ext>
            </a:extLst>
          </p:cNvPr>
          <p:cNvGrpSpPr/>
          <p:nvPr/>
        </p:nvGrpSpPr>
        <p:grpSpPr>
          <a:xfrm>
            <a:off x="4119717" y="2317738"/>
            <a:ext cx="1877962" cy="3922856"/>
            <a:chOff x="4119717" y="2317738"/>
            <a:chExt cx="2271252" cy="4192127"/>
          </a:xfrm>
        </p:grpSpPr>
        <p:sp>
          <p:nvSpPr>
            <p:cNvPr id="43" name="Rectangle 42">
              <a:extLst>
                <a:ext uri="{FF2B5EF4-FFF2-40B4-BE49-F238E27FC236}">
                  <a16:creationId xmlns:a16="http://schemas.microsoft.com/office/drawing/2014/main" id="{CA84DA38-19B6-C7DF-30A5-174F31045262}"/>
                </a:ext>
              </a:extLst>
            </p:cNvPr>
            <p:cNvSpPr/>
            <p:nvPr/>
          </p:nvSpPr>
          <p:spPr>
            <a:xfrm>
              <a:off x="4119717" y="2317738"/>
              <a:ext cx="2271252" cy="4192127"/>
            </a:xfrm>
            <a:prstGeom prst="rect">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44" name="Rectangle 43">
              <a:extLst>
                <a:ext uri="{FF2B5EF4-FFF2-40B4-BE49-F238E27FC236}">
                  <a16:creationId xmlns:a16="http://schemas.microsoft.com/office/drawing/2014/main" id="{BB1C83A4-193D-9808-4DE6-D07905A8EF70}"/>
                </a:ext>
              </a:extLst>
            </p:cNvPr>
            <p:cNvSpPr/>
            <p:nvPr/>
          </p:nvSpPr>
          <p:spPr>
            <a:xfrm>
              <a:off x="4119717" y="2317738"/>
              <a:ext cx="2271252" cy="619433"/>
            </a:xfrm>
            <a:prstGeom prst="rect">
              <a:avLst/>
            </a:prstGeom>
            <a:solidFill>
              <a:schemeClr val="accent1"/>
            </a:solid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2400" b="1">
                  <a:solidFill>
                    <a:schemeClr val="bg1"/>
                  </a:solidFill>
                </a:rPr>
                <a:t>Week 3</a:t>
              </a:r>
            </a:p>
          </p:txBody>
        </p:sp>
      </p:grpSp>
      <p:grpSp>
        <p:nvGrpSpPr>
          <p:cNvPr id="13" name="Group 12">
            <a:extLst>
              <a:ext uri="{FF2B5EF4-FFF2-40B4-BE49-F238E27FC236}">
                <a16:creationId xmlns:a16="http://schemas.microsoft.com/office/drawing/2014/main" id="{D7626016-9FFC-3F0B-97CD-C255FA48A14F}"/>
              </a:ext>
            </a:extLst>
          </p:cNvPr>
          <p:cNvGrpSpPr/>
          <p:nvPr/>
        </p:nvGrpSpPr>
        <p:grpSpPr>
          <a:xfrm>
            <a:off x="6145161" y="2317737"/>
            <a:ext cx="1877962" cy="3922856"/>
            <a:chOff x="6145161" y="2317737"/>
            <a:chExt cx="2271252" cy="4192127"/>
          </a:xfrm>
        </p:grpSpPr>
        <p:sp>
          <p:nvSpPr>
            <p:cNvPr id="20" name="Rectangle 19">
              <a:extLst>
                <a:ext uri="{FF2B5EF4-FFF2-40B4-BE49-F238E27FC236}">
                  <a16:creationId xmlns:a16="http://schemas.microsoft.com/office/drawing/2014/main" id="{D10C224E-2AAD-372B-9337-1BDD3EEE3B2F}"/>
                </a:ext>
              </a:extLst>
            </p:cNvPr>
            <p:cNvSpPr/>
            <p:nvPr/>
          </p:nvSpPr>
          <p:spPr>
            <a:xfrm>
              <a:off x="6145161" y="2317737"/>
              <a:ext cx="2271252" cy="4192127"/>
            </a:xfrm>
            <a:prstGeom prst="rect">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21" name="Rectangle 20">
              <a:extLst>
                <a:ext uri="{FF2B5EF4-FFF2-40B4-BE49-F238E27FC236}">
                  <a16:creationId xmlns:a16="http://schemas.microsoft.com/office/drawing/2014/main" id="{A91DAA14-DA07-270C-1EA3-808BD1C34BFD}"/>
                </a:ext>
              </a:extLst>
            </p:cNvPr>
            <p:cNvSpPr/>
            <p:nvPr/>
          </p:nvSpPr>
          <p:spPr>
            <a:xfrm>
              <a:off x="6145161" y="2317737"/>
              <a:ext cx="2271252" cy="619433"/>
            </a:xfrm>
            <a:prstGeom prst="rect">
              <a:avLst/>
            </a:prstGeom>
            <a:solidFill>
              <a:schemeClr val="accent1">
                <a:lumMod val="60000"/>
                <a:lumOff val="40000"/>
              </a:schemeClr>
            </a:solid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2400" b="1">
                  <a:solidFill>
                    <a:schemeClr val="bg1"/>
                  </a:solidFill>
                </a:rPr>
                <a:t>Week 4</a:t>
              </a:r>
            </a:p>
          </p:txBody>
        </p:sp>
      </p:grpSp>
      <p:grpSp>
        <p:nvGrpSpPr>
          <p:cNvPr id="14" name="Group 13">
            <a:extLst>
              <a:ext uri="{FF2B5EF4-FFF2-40B4-BE49-F238E27FC236}">
                <a16:creationId xmlns:a16="http://schemas.microsoft.com/office/drawing/2014/main" id="{506FCB5C-BA51-1579-EC53-582EE70BDA89}"/>
              </a:ext>
            </a:extLst>
          </p:cNvPr>
          <p:cNvGrpSpPr/>
          <p:nvPr/>
        </p:nvGrpSpPr>
        <p:grpSpPr>
          <a:xfrm>
            <a:off x="8170605" y="2317737"/>
            <a:ext cx="1877962" cy="3922856"/>
            <a:chOff x="8170605" y="2317737"/>
            <a:chExt cx="2271252" cy="4192127"/>
          </a:xfrm>
        </p:grpSpPr>
        <p:sp>
          <p:nvSpPr>
            <p:cNvPr id="18" name="Rectangle 17">
              <a:extLst>
                <a:ext uri="{FF2B5EF4-FFF2-40B4-BE49-F238E27FC236}">
                  <a16:creationId xmlns:a16="http://schemas.microsoft.com/office/drawing/2014/main" id="{2AED12A2-8BDE-E46E-250A-077956DD5999}"/>
                </a:ext>
              </a:extLst>
            </p:cNvPr>
            <p:cNvSpPr/>
            <p:nvPr/>
          </p:nvSpPr>
          <p:spPr>
            <a:xfrm>
              <a:off x="8170605" y="2317737"/>
              <a:ext cx="2271252" cy="4192127"/>
            </a:xfrm>
            <a:prstGeom prst="rect">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19" name="Rectangle 18">
              <a:extLst>
                <a:ext uri="{FF2B5EF4-FFF2-40B4-BE49-F238E27FC236}">
                  <a16:creationId xmlns:a16="http://schemas.microsoft.com/office/drawing/2014/main" id="{F88C39ED-429A-5696-587A-3BCE2E1103CE}"/>
                </a:ext>
              </a:extLst>
            </p:cNvPr>
            <p:cNvSpPr/>
            <p:nvPr/>
          </p:nvSpPr>
          <p:spPr>
            <a:xfrm>
              <a:off x="8170605" y="2317737"/>
              <a:ext cx="2271252" cy="619433"/>
            </a:xfrm>
            <a:prstGeom prst="rect">
              <a:avLst/>
            </a:prstGeom>
            <a:solidFill>
              <a:schemeClr val="accent1">
                <a:lumMod val="40000"/>
                <a:lumOff val="60000"/>
              </a:schemeClr>
            </a:solid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2400" b="1">
                  <a:solidFill>
                    <a:schemeClr val="bg1"/>
                  </a:solidFill>
                </a:rPr>
                <a:t>Week 5</a:t>
              </a:r>
            </a:p>
          </p:txBody>
        </p:sp>
      </p:grpSp>
      <p:grpSp>
        <p:nvGrpSpPr>
          <p:cNvPr id="15" name="Group 14">
            <a:extLst>
              <a:ext uri="{FF2B5EF4-FFF2-40B4-BE49-F238E27FC236}">
                <a16:creationId xmlns:a16="http://schemas.microsoft.com/office/drawing/2014/main" id="{E52832B0-4C56-FF9B-DC00-09C2C9CA7DEA}"/>
              </a:ext>
            </a:extLst>
          </p:cNvPr>
          <p:cNvGrpSpPr/>
          <p:nvPr/>
        </p:nvGrpSpPr>
        <p:grpSpPr>
          <a:xfrm>
            <a:off x="10196049" y="2317737"/>
            <a:ext cx="1877962" cy="3922856"/>
            <a:chOff x="10196049" y="2317737"/>
            <a:chExt cx="2271252" cy="4192127"/>
          </a:xfrm>
        </p:grpSpPr>
        <p:sp>
          <p:nvSpPr>
            <p:cNvPr id="16" name="Rectangle 15">
              <a:extLst>
                <a:ext uri="{FF2B5EF4-FFF2-40B4-BE49-F238E27FC236}">
                  <a16:creationId xmlns:a16="http://schemas.microsoft.com/office/drawing/2014/main" id="{9E0D386D-273D-5C88-001E-6BFE00611998}"/>
                </a:ext>
              </a:extLst>
            </p:cNvPr>
            <p:cNvSpPr/>
            <p:nvPr/>
          </p:nvSpPr>
          <p:spPr>
            <a:xfrm>
              <a:off x="10196049" y="2317737"/>
              <a:ext cx="2271252" cy="4192127"/>
            </a:xfrm>
            <a:prstGeom prst="rect">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17" name="Rectangle 16">
              <a:extLst>
                <a:ext uri="{FF2B5EF4-FFF2-40B4-BE49-F238E27FC236}">
                  <a16:creationId xmlns:a16="http://schemas.microsoft.com/office/drawing/2014/main" id="{A619F5A1-8A48-145F-4544-D8DE2B7E10DD}"/>
                </a:ext>
              </a:extLst>
            </p:cNvPr>
            <p:cNvSpPr/>
            <p:nvPr/>
          </p:nvSpPr>
          <p:spPr>
            <a:xfrm>
              <a:off x="10196049" y="2317737"/>
              <a:ext cx="2271252" cy="619433"/>
            </a:xfrm>
            <a:prstGeom prst="rect">
              <a:avLst/>
            </a:prstGeom>
            <a:solidFill>
              <a:schemeClr val="accent1">
                <a:lumMod val="20000"/>
                <a:lumOff val="80000"/>
              </a:schemeClr>
            </a:solid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2400" b="1">
                  <a:solidFill>
                    <a:schemeClr val="bg1"/>
                  </a:solidFill>
                </a:rPr>
                <a:t>Week 6</a:t>
              </a:r>
            </a:p>
          </p:txBody>
        </p:sp>
      </p:grpSp>
      <p:sp>
        <p:nvSpPr>
          <p:cNvPr id="55" name="TextBox 36">
            <a:extLst>
              <a:ext uri="{FF2B5EF4-FFF2-40B4-BE49-F238E27FC236}">
                <a16:creationId xmlns:a16="http://schemas.microsoft.com/office/drawing/2014/main" id="{45B12107-71F9-39A7-06D9-15EDC7C4222E}"/>
              </a:ext>
            </a:extLst>
          </p:cNvPr>
          <p:cNvSpPr txBox="1"/>
          <p:nvPr/>
        </p:nvSpPr>
        <p:spPr>
          <a:xfrm>
            <a:off x="142400" y="2914903"/>
            <a:ext cx="1877962" cy="289310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en-GB" sz="1400">
                <a:cs typeface="Calibri"/>
              </a:rPr>
              <a:t>Meet team and Establish communication.</a:t>
            </a:r>
          </a:p>
          <a:p>
            <a:pPr marL="285750" indent="-285750">
              <a:buFont typeface="Arial" panose="020B0604020202020204" pitchFamily="34" charset="0"/>
              <a:buChar char="•"/>
            </a:pPr>
            <a:endParaRPr lang="en-GB" sz="1400">
              <a:cs typeface="Calibri"/>
            </a:endParaRPr>
          </a:p>
          <a:p>
            <a:pPr marL="285750" indent="-285750">
              <a:buFont typeface="Arial" panose="020B0604020202020204" pitchFamily="34" charset="0"/>
              <a:buChar char="•"/>
            </a:pPr>
            <a:r>
              <a:rPr lang="en-GB" sz="1400">
                <a:cs typeface="Calibri"/>
              </a:rPr>
              <a:t>Assign a group leader.</a:t>
            </a:r>
          </a:p>
          <a:p>
            <a:pPr marL="285750" indent="-285750">
              <a:buFont typeface="Arial" panose="020B0604020202020204" pitchFamily="34" charset="0"/>
              <a:buChar char="•"/>
            </a:pPr>
            <a:endParaRPr lang="en-GB" sz="1400">
              <a:cs typeface="Calibri"/>
            </a:endParaRPr>
          </a:p>
          <a:p>
            <a:pPr marL="285750" indent="-285750">
              <a:buFont typeface="Arial" panose="020B0604020202020204" pitchFamily="34" charset="0"/>
              <a:buChar char="•"/>
            </a:pPr>
            <a:r>
              <a:rPr lang="en-GB" sz="1400">
                <a:cs typeface="Calibri"/>
              </a:rPr>
              <a:t>Research projects and decide on one at a group level, then a team level.</a:t>
            </a:r>
          </a:p>
          <a:p>
            <a:pPr marL="285750" indent="-285750">
              <a:buFont typeface="Arial" panose="020B0604020202020204" pitchFamily="34" charset="0"/>
              <a:buChar char="•"/>
            </a:pPr>
            <a:endParaRPr lang="en-GB" sz="1400">
              <a:cs typeface="Calibri"/>
            </a:endParaRPr>
          </a:p>
          <a:p>
            <a:pPr marL="742950" lvl="1" indent="-285750">
              <a:buFont typeface="Arial" panose="020B0604020202020204" pitchFamily="34" charset="0"/>
              <a:buChar char="•"/>
            </a:pPr>
            <a:endParaRPr lang="en-GB" sz="1400">
              <a:cs typeface="Calibri"/>
            </a:endParaRPr>
          </a:p>
        </p:txBody>
      </p:sp>
      <p:sp>
        <p:nvSpPr>
          <p:cNvPr id="56" name="TextBox 37">
            <a:extLst>
              <a:ext uri="{FF2B5EF4-FFF2-40B4-BE49-F238E27FC236}">
                <a16:creationId xmlns:a16="http://schemas.microsoft.com/office/drawing/2014/main" id="{88D41339-0BEF-9361-F9D2-64A53A762EC3}"/>
              </a:ext>
            </a:extLst>
          </p:cNvPr>
          <p:cNvSpPr txBox="1"/>
          <p:nvPr/>
        </p:nvSpPr>
        <p:spPr>
          <a:xfrm>
            <a:off x="2135340" y="2913653"/>
            <a:ext cx="1877962" cy="3108543"/>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en-GB" sz="1400">
                <a:cs typeface="Calibri"/>
              </a:rPr>
              <a:t>Decide on split of work in EESE.</a:t>
            </a:r>
          </a:p>
          <a:p>
            <a:pPr marL="285750" indent="-285750">
              <a:buFont typeface="Arial" panose="020B0604020202020204" pitchFamily="34" charset="0"/>
              <a:buChar char="•"/>
            </a:pPr>
            <a:endParaRPr lang="en-GB" sz="1400">
              <a:cs typeface="Calibri"/>
            </a:endParaRPr>
          </a:p>
          <a:p>
            <a:pPr marL="285750" indent="-285750">
              <a:buFont typeface="Arial" panose="020B0604020202020204" pitchFamily="34" charset="0"/>
              <a:buChar char="•"/>
            </a:pPr>
            <a:r>
              <a:rPr lang="en-GB" sz="1400">
                <a:cs typeface="Calibri"/>
              </a:rPr>
              <a:t>Initial basic research, calculation of total energy produced by our island. </a:t>
            </a:r>
          </a:p>
          <a:p>
            <a:pPr marL="285750" indent="-285750">
              <a:buFont typeface="Arial" panose="020B0604020202020204" pitchFamily="34" charset="0"/>
              <a:buChar char="•"/>
            </a:pPr>
            <a:endParaRPr lang="en-GB" sz="1400">
              <a:cs typeface="Calibri"/>
            </a:endParaRPr>
          </a:p>
          <a:p>
            <a:pPr marL="285750" indent="-285750">
              <a:buFont typeface="Arial" panose="020B0604020202020204" pitchFamily="34" charset="0"/>
              <a:buChar char="•"/>
            </a:pPr>
            <a:r>
              <a:rPr lang="en-GB" sz="1400">
                <a:cs typeface="Calibri"/>
              </a:rPr>
              <a:t>Create high-level requirements.</a:t>
            </a:r>
          </a:p>
          <a:p>
            <a:pPr marL="285750" indent="-285750">
              <a:buFont typeface="Arial" panose="020B0604020202020204" pitchFamily="34" charset="0"/>
              <a:buChar char="•"/>
            </a:pPr>
            <a:endParaRPr lang="en-GB" sz="1400">
              <a:cs typeface="Calibri"/>
            </a:endParaRPr>
          </a:p>
          <a:p>
            <a:pPr marL="285750" indent="-285750">
              <a:buFont typeface="Arial" panose="020B0604020202020204" pitchFamily="34" charset="0"/>
              <a:buChar char="•"/>
            </a:pPr>
            <a:endParaRPr lang="en-GB" sz="1400">
              <a:cs typeface="Calibri"/>
            </a:endParaRPr>
          </a:p>
          <a:p>
            <a:pPr marL="285750" indent="-285750">
              <a:buFont typeface="Arial" panose="020B0604020202020204" pitchFamily="34" charset="0"/>
              <a:buChar char="•"/>
            </a:pPr>
            <a:endParaRPr lang="en-GB" sz="1400">
              <a:cs typeface="Calibri"/>
            </a:endParaRPr>
          </a:p>
        </p:txBody>
      </p:sp>
      <p:sp>
        <p:nvSpPr>
          <p:cNvPr id="57" name="TextBox 38">
            <a:extLst>
              <a:ext uri="{FF2B5EF4-FFF2-40B4-BE49-F238E27FC236}">
                <a16:creationId xmlns:a16="http://schemas.microsoft.com/office/drawing/2014/main" id="{55FAD864-C23B-BB5E-4000-BF3BE978E60F}"/>
              </a:ext>
            </a:extLst>
          </p:cNvPr>
          <p:cNvSpPr txBox="1"/>
          <p:nvPr/>
        </p:nvSpPr>
        <p:spPr>
          <a:xfrm>
            <a:off x="8173521" y="2906797"/>
            <a:ext cx="1877962" cy="2462213"/>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en-GB" sz="1400">
                <a:cs typeface="Calibri"/>
              </a:rPr>
              <a:t>Finish presentation and ensure continuity between groups.</a:t>
            </a:r>
          </a:p>
          <a:p>
            <a:pPr marL="285750" indent="-285750">
              <a:buFont typeface="Arial" panose="020B0604020202020204" pitchFamily="34" charset="0"/>
              <a:buChar char="•"/>
            </a:pPr>
            <a:endParaRPr lang="en-GB" sz="1400">
              <a:cs typeface="Calibri"/>
            </a:endParaRPr>
          </a:p>
          <a:p>
            <a:pPr marL="285750" indent="-285750">
              <a:buFont typeface="Arial" panose="020B0604020202020204" pitchFamily="34" charset="0"/>
              <a:buChar char="•"/>
            </a:pPr>
            <a:r>
              <a:rPr lang="en-GB" sz="1400">
                <a:cs typeface="Calibri"/>
              </a:rPr>
              <a:t>Write presentation script.</a:t>
            </a:r>
          </a:p>
          <a:p>
            <a:pPr marL="285750" indent="-285750">
              <a:buFont typeface="Arial" panose="020B0604020202020204" pitchFamily="34" charset="0"/>
              <a:buChar char="•"/>
            </a:pPr>
            <a:endParaRPr lang="en-GB" sz="1400">
              <a:cs typeface="Calibri"/>
            </a:endParaRPr>
          </a:p>
          <a:p>
            <a:pPr marL="285750" indent="-285750">
              <a:buFont typeface="Arial" panose="020B0604020202020204" pitchFamily="34" charset="0"/>
              <a:buChar char="•"/>
            </a:pPr>
            <a:r>
              <a:rPr lang="en-GB" sz="1400">
                <a:cs typeface="Calibri"/>
              </a:rPr>
              <a:t>Practice presentation and delegate slides.</a:t>
            </a:r>
          </a:p>
        </p:txBody>
      </p:sp>
      <p:sp>
        <p:nvSpPr>
          <p:cNvPr id="58" name="TextBox 39">
            <a:extLst>
              <a:ext uri="{FF2B5EF4-FFF2-40B4-BE49-F238E27FC236}">
                <a16:creationId xmlns:a16="http://schemas.microsoft.com/office/drawing/2014/main" id="{E7EF4F7F-21A1-4506-2B56-46D125BA8A8C}"/>
              </a:ext>
            </a:extLst>
          </p:cNvPr>
          <p:cNvSpPr txBox="1"/>
          <p:nvPr/>
        </p:nvSpPr>
        <p:spPr>
          <a:xfrm>
            <a:off x="6143544" y="2913309"/>
            <a:ext cx="1877962" cy="3323987"/>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en-GB" sz="1400">
                <a:cs typeface="Calibri"/>
              </a:rPr>
              <a:t>Share all necessary calculations and information amongst the team.</a:t>
            </a:r>
          </a:p>
          <a:p>
            <a:pPr marL="285750" indent="-285750">
              <a:buFont typeface="Arial" panose="020B0604020202020204" pitchFamily="34" charset="0"/>
              <a:buChar char="•"/>
            </a:pPr>
            <a:endParaRPr lang="en-GB" sz="1400">
              <a:cs typeface="Calibri"/>
            </a:endParaRPr>
          </a:p>
          <a:p>
            <a:pPr marL="285750" indent="-285750">
              <a:buFont typeface="Arial" panose="020B0604020202020204" pitchFamily="34" charset="0"/>
              <a:buChar char="•"/>
            </a:pPr>
            <a:r>
              <a:rPr lang="en-GB" sz="1400">
                <a:cs typeface="Calibri"/>
              </a:rPr>
              <a:t>Finalise research and choose individual design elements and concepts.</a:t>
            </a:r>
            <a:endParaRPr lang="en-GB"/>
          </a:p>
          <a:p>
            <a:pPr marL="285750" indent="-285750">
              <a:buFont typeface="Arial" panose="020B0604020202020204" pitchFamily="34" charset="0"/>
              <a:buChar char="•"/>
            </a:pPr>
            <a:r>
              <a:rPr lang="en-GB" sz="1400">
                <a:cs typeface="Calibri"/>
              </a:rPr>
              <a:t>Begin presentation drafts.</a:t>
            </a:r>
          </a:p>
        </p:txBody>
      </p:sp>
      <p:sp>
        <p:nvSpPr>
          <p:cNvPr id="59" name="TextBox 40">
            <a:extLst>
              <a:ext uri="{FF2B5EF4-FFF2-40B4-BE49-F238E27FC236}">
                <a16:creationId xmlns:a16="http://schemas.microsoft.com/office/drawing/2014/main" id="{EB65EEF6-F776-3272-F62F-8E346DE55292}"/>
              </a:ext>
            </a:extLst>
          </p:cNvPr>
          <p:cNvSpPr txBox="1"/>
          <p:nvPr/>
        </p:nvSpPr>
        <p:spPr>
          <a:xfrm>
            <a:off x="4081650" y="2910507"/>
            <a:ext cx="1949603" cy="3323987"/>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en-GB" sz="1400">
                <a:cs typeface="Calibri"/>
              </a:rPr>
              <a:t>Assign work within the group.</a:t>
            </a:r>
          </a:p>
          <a:p>
            <a:pPr marL="285750" indent="-285750">
              <a:buFont typeface="Arial" panose="020B0604020202020204" pitchFamily="34" charset="0"/>
              <a:buChar char="•"/>
            </a:pPr>
            <a:endParaRPr lang="en-GB" sz="1400">
              <a:cs typeface="Calibri"/>
            </a:endParaRPr>
          </a:p>
          <a:p>
            <a:pPr marL="285750" indent="-285750">
              <a:buFont typeface="Arial" panose="020B0604020202020204" pitchFamily="34" charset="0"/>
              <a:buChar char="•"/>
            </a:pPr>
            <a:r>
              <a:rPr lang="en-GB" sz="1400">
                <a:cs typeface="Calibri"/>
              </a:rPr>
              <a:t>Communicate with team for team requirements.</a:t>
            </a:r>
          </a:p>
          <a:p>
            <a:pPr marL="285750" indent="-285750">
              <a:buFont typeface="Arial" panose="020B0604020202020204" pitchFamily="34" charset="0"/>
              <a:buChar char="•"/>
            </a:pPr>
            <a:endParaRPr lang="en-GB" sz="1400"/>
          </a:p>
          <a:p>
            <a:pPr marL="285750" indent="-285750">
              <a:buFont typeface="Arial" panose="020B0604020202020204" pitchFamily="34" charset="0"/>
              <a:buChar char="•"/>
            </a:pPr>
            <a:r>
              <a:rPr lang="en-GB" sz="1400"/>
              <a:t>Begin research on individual assignments, adhering to quality, sustainability, and environmental requirements.</a:t>
            </a:r>
            <a:endParaRPr lang="en-GB" sz="1400">
              <a:cs typeface="Calibri"/>
            </a:endParaRPr>
          </a:p>
          <a:p>
            <a:pPr marL="285750" indent="-285750">
              <a:buFont typeface="Arial" panose="020B0604020202020204" pitchFamily="34" charset="0"/>
              <a:buChar char="•"/>
            </a:pPr>
            <a:endParaRPr lang="en-GB" sz="1400"/>
          </a:p>
        </p:txBody>
      </p:sp>
      <p:sp>
        <p:nvSpPr>
          <p:cNvPr id="70" name="TextBox 38">
            <a:extLst>
              <a:ext uri="{FF2B5EF4-FFF2-40B4-BE49-F238E27FC236}">
                <a16:creationId xmlns:a16="http://schemas.microsoft.com/office/drawing/2014/main" id="{99576C6B-9B75-6CED-FDF7-2EF5B0950958}"/>
              </a:ext>
            </a:extLst>
          </p:cNvPr>
          <p:cNvSpPr txBox="1"/>
          <p:nvPr/>
        </p:nvSpPr>
        <p:spPr>
          <a:xfrm>
            <a:off x="10199008" y="2906797"/>
            <a:ext cx="1877962" cy="138499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en-GB" sz="1400">
                <a:cs typeface="Calibri"/>
              </a:rPr>
              <a:t>Practice presenting.</a:t>
            </a:r>
          </a:p>
          <a:p>
            <a:pPr marL="285750" indent="-285750">
              <a:buFont typeface="Arial" panose="020B0604020202020204" pitchFamily="34" charset="0"/>
              <a:buChar char="•"/>
            </a:pPr>
            <a:endParaRPr lang="en-GB" sz="1400">
              <a:cs typeface="Calibri"/>
            </a:endParaRPr>
          </a:p>
          <a:p>
            <a:pPr marL="285750" indent="-285750">
              <a:buFont typeface="Arial" panose="020B0604020202020204" pitchFamily="34" charset="0"/>
              <a:buChar char="•"/>
            </a:pPr>
            <a:r>
              <a:rPr lang="en-GB" sz="1400">
                <a:cs typeface="Calibri"/>
              </a:rPr>
              <a:t>Perform presentation.</a:t>
            </a:r>
            <a:endParaRPr lang="en-GB">
              <a:cs typeface="Calibri"/>
            </a:endParaRPr>
          </a:p>
          <a:p>
            <a:pPr marL="285750" indent="-285750">
              <a:buFont typeface="Arial" panose="020B0604020202020204" pitchFamily="34" charset="0"/>
              <a:buChar char="•"/>
            </a:pPr>
            <a:endParaRPr lang="en-GB" sz="1400">
              <a:cs typeface="Calibri"/>
            </a:endParaRPr>
          </a:p>
        </p:txBody>
      </p:sp>
    </p:spTree>
    <p:extLst>
      <p:ext uri="{BB962C8B-B14F-4D97-AF65-F5344CB8AC3E}">
        <p14:creationId xmlns:p14="http://schemas.microsoft.com/office/powerpoint/2010/main" val="380814215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ABDC34B-63D7-F1DF-D4FA-E4F9817B4FD2}"/>
              </a:ext>
            </a:extLst>
          </p:cNvPr>
          <p:cNvPicPr>
            <a:picLocks noChangeAspect="1"/>
          </p:cNvPicPr>
          <p:nvPr/>
        </p:nvPicPr>
        <p:blipFill>
          <a:blip r:embed="rId4"/>
          <a:stretch>
            <a:fillRect/>
          </a:stretch>
        </p:blipFill>
        <p:spPr>
          <a:xfrm>
            <a:off x="1650702" y="1217144"/>
            <a:ext cx="8771138" cy="5410824"/>
          </a:xfrm>
          <a:prstGeom prst="rect">
            <a:avLst/>
          </a:prstGeom>
        </p:spPr>
      </p:pic>
      <p:pic>
        <p:nvPicPr>
          <p:cNvPr id="7" name="Picture 6">
            <a:extLst>
              <a:ext uri="{FF2B5EF4-FFF2-40B4-BE49-F238E27FC236}">
                <a16:creationId xmlns:a16="http://schemas.microsoft.com/office/drawing/2014/main" id="{2854D6F6-FC08-51E5-6739-9DF64E2CD693}"/>
              </a:ext>
            </a:extLst>
          </p:cNvPr>
          <p:cNvPicPr>
            <a:picLocks noChangeAspect="1"/>
          </p:cNvPicPr>
          <p:nvPr/>
        </p:nvPicPr>
        <p:blipFill>
          <a:blip r:embed="rId5"/>
          <a:stretch>
            <a:fillRect/>
          </a:stretch>
        </p:blipFill>
        <p:spPr>
          <a:xfrm>
            <a:off x="1649434" y="647016"/>
            <a:ext cx="8772406" cy="562730"/>
          </a:xfrm>
          <a:prstGeom prst="rect">
            <a:avLst/>
          </a:prstGeom>
        </p:spPr>
      </p:pic>
      <p:sp>
        <p:nvSpPr>
          <p:cNvPr id="2" name="Rectangle 1">
            <a:extLst>
              <a:ext uri="{FF2B5EF4-FFF2-40B4-BE49-F238E27FC236}">
                <a16:creationId xmlns:a16="http://schemas.microsoft.com/office/drawing/2014/main" id="{1B53F6D3-AE3A-E6AD-D872-DD9BE191466D}"/>
              </a:ext>
            </a:extLst>
          </p:cNvPr>
          <p:cNvSpPr/>
          <p:nvPr/>
        </p:nvSpPr>
        <p:spPr>
          <a:xfrm>
            <a:off x="-3448" y="229114"/>
            <a:ext cx="4630255" cy="417898"/>
          </a:xfrm>
          <a:prstGeom prst="rect">
            <a:avLst/>
          </a:prstGeom>
          <a:solidFill>
            <a:schemeClr val="accent5">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6" name="TextBox 5">
            <a:extLst>
              <a:ext uri="{FF2B5EF4-FFF2-40B4-BE49-F238E27FC236}">
                <a16:creationId xmlns:a16="http://schemas.microsoft.com/office/drawing/2014/main" id="{16F12640-F910-D461-AB38-ACCF90741EB0}"/>
              </a:ext>
            </a:extLst>
          </p:cNvPr>
          <p:cNvSpPr txBox="1"/>
          <p:nvPr/>
        </p:nvSpPr>
        <p:spPr>
          <a:xfrm>
            <a:off x="-11365" y="-665"/>
            <a:ext cx="498184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latin typeface="Aptos Display"/>
                <a:cs typeface="Calibri"/>
              </a:rPr>
              <a:t>Gantt Chart Presentation</a:t>
            </a:r>
            <a:endParaRPr lang="en-US" sz="3200" b="1">
              <a:latin typeface="Aptos Display"/>
            </a:endParaRPr>
          </a:p>
        </p:txBody>
      </p:sp>
    </p:spTree>
    <p:extLst>
      <p:ext uri="{BB962C8B-B14F-4D97-AF65-F5344CB8AC3E}">
        <p14:creationId xmlns:p14="http://schemas.microsoft.com/office/powerpoint/2010/main" val="65103397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extLst>
    <p:ext uri="{6950BFC3-D8DA-4A85-94F7-54DA5524770B}">
      <p188:commentRel xmlns:p188="http://schemas.microsoft.com/office/powerpoint/2018/8/main" r:id="rId3"/>
    </p:ext>
  </p:extLs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F42859-EC62-2125-7F67-2AFCA8B5A834}"/>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3CCFDD77-C00C-10D7-3AF6-A1C97210E55B}"/>
              </a:ext>
            </a:extLst>
          </p:cNvPr>
          <p:cNvGrpSpPr/>
          <p:nvPr/>
        </p:nvGrpSpPr>
        <p:grpSpPr>
          <a:xfrm>
            <a:off x="167149" y="2408903"/>
            <a:ext cx="1877962" cy="3512721"/>
            <a:chOff x="393290" y="2300748"/>
            <a:chExt cx="2271252" cy="4192127"/>
          </a:xfrm>
        </p:grpSpPr>
        <p:sp>
          <p:nvSpPr>
            <p:cNvPr id="3" name="Rectangle 2">
              <a:extLst>
                <a:ext uri="{FF2B5EF4-FFF2-40B4-BE49-F238E27FC236}">
                  <a16:creationId xmlns:a16="http://schemas.microsoft.com/office/drawing/2014/main" id="{F7DAE1F6-E1BF-DBA7-2A2A-C2E4198A3173}"/>
                </a:ext>
              </a:extLst>
            </p:cNvPr>
            <p:cNvSpPr/>
            <p:nvPr/>
          </p:nvSpPr>
          <p:spPr>
            <a:xfrm>
              <a:off x="393290" y="2300748"/>
              <a:ext cx="2271252" cy="4192127"/>
            </a:xfrm>
            <a:prstGeom prst="rect">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4" name="Rectangle 3">
              <a:extLst>
                <a:ext uri="{FF2B5EF4-FFF2-40B4-BE49-F238E27FC236}">
                  <a16:creationId xmlns:a16="http://schemas.microsoft.com/office/drawing/2014/main" id="{E26EF55D-01A4-3376-09A9-A4AB55A07D30}"/>
                </a:ext>
              </a:extLst>
            </p:cNvPr>
            <p:cNvSpPr/>
            <p:nvPr/>
          </p:nvSpPr>
          <p:spPr>
            <a:xfrm>
              <a:off x="393290" y="2300748"/>
              <a:ext cx="2271252" cy="619433"/>
            </a:xfrm>
            <a:prstGeom prst="rect">
              <a:avLst/>
            </a:prstGeom>
            <a:solidFill>
              <a:schemeClr val="accent4">
                <a:lumMod val="50000"/>
              </a:schemeClr>
            </a:solid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a:solidFill>
                    <a:schemeClr val="bg1"/>
                  </a:solidFill>
                </a:rPr>
                <a:t>Week 7</a:t>
              </a:r>
            </a:p>
          </p:txBody>
        </p:sp>
      </p:grpSp>
      <p:grpSp>
        <p:nvGrpSpPr>
          <p:cNvPr id="22" name="Group 21">
            <a:extLst>
              <a:ext uri="{FF2B5EF4-FFF2-40B4-BE49-F238E27FC236}">
                <a16:creationId xmlns:a16="http://schemas.microsoft.com/office/drawing/2014/main" id="{1504AA78-1CAE-4F09-72DD-856DE4D128DD}"/>
              </a:ext>
            </a:extLst>
          </p:cNvPr>
          <p:cNvGrpSpPr/>
          <p:nvPr/>
        </p:nvGrpSpPr>
        <p:grpSpPr>
          <a:xfrm>
            <a:off x="2158181" y="2403985"/>
            <a:ext cx="1877962" cy="3512721"/>
            <a:chOff x="393290" y="2300748"/>
            <a:chExt cx="2271252" cy="4192127"/>
          </a:xfrm>
        </p:grpSpPr>
        <p:sp>
          <p:nvSpPr>
            <p:cNvPr id="23" name="Rectangle 22">
              <a:extLst>
                <a:ext uri="{FF2B5EF4-FFF2-40B4-BE49-F238E27FC236}">
                  <a16:creationId xmlns:a16="http://schemas.microsoft.com/office/drawing/2014/main" id="{044C9F96-E545-838D-77F5-3270BBEE5EEB}"/>
                </a:ext>
              </a:extLst>
            </p:cNvPr>
            <p:cNvSpPr/>
            <p:nvPr/>
          </p:nvSpPr>
          <p:spPr>
            <a:xfrm>
              <a:off x="393290" y="2300748"/>
              <a:ext cx="2271252" cy="4192127"/>
            </a:xfrm>
            <a:prstGeom prst="rect">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3067CBB7-353D-6F6D-8BC1-DAF09FA07159}"/>
                </a:ext>
              </a:extLst>
            </p:cNvPr>
            <p:cNvSpPr/>
            <p:nvPr/>
          </p:nvSpPr>
          <p:spPr>
            <a:xfrm>
              <a:off x="393290" y="2300748"/>
              <a:ext cx="2271252" cy="619433"/>
            </a:xfrm>
            <a:prstGeom prst="rect">
              <a:avLst/>
            </a:prstGeom>
            <a:solidFill>
              <a:schemeClr val="accent4">
                <a:lumMod val="75000"/>
              </a:schemeClr>
            </a:solid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a:solidFill>
                    <a:schemeClr val="bg1"/>
                  </a:solidFill>
                </a:rPr>
                <a:t>Week 8</a:t>
              </a:r>
            </a:p>
          </p:txBody>
        </p:sp>
      </p:grpSp>
      <p:grpSp>
        <p:nvGrpSpPr>
          <p:cNvPr id="25" name="Group 24">
            <a:extLst>
              <a:ext uri="{FF2B5EF4-FFF2-40B4-BE49-F238E27FC236}">
                <a16:creationId xmlns:a16="http://schemas.microsoft.com/office/drawing/2014/main" id="{472C4210-D9AE-5B2B-C65F-6F408DDC43F7}"/>
              </a:ext>
            </a:extLst>
          </p:cNvPr>
          <p:cNvGrpSpPr/>
          <p:nvPr/>
        </p:nvGrpSpPr>
        <p:grpSpPr>
          <a:xfrm>
            <a:off x="4144298" y="2403985"/>
            <a:ext cx="1877962" cy="3512721"/>
            <a:chOff x="393290" y="2300748"/>
            <a:chExt cx="2271252" cy="4192127"/>
          </a:xfrm>
        </p:grpSpPr>
        <p:sp>
          <p:nvSpPr>
            <p:cNvPr id="26" name="Rectangle 25">
              <a:extLst>
                <a:ext uri="{FF2B5EF4-FFF2-40B4-BE49-F238E27FC236}">
                  <a16:creationId xmlns:a16="http://schemas.microsoft.com/office/drawing/2014/main" id="{724AF469-762E-2679-6FEE-1C2DDE1B7864}"/>
                </a:ext>
              </a:extLst>
            </p:cNvPr>
            <p:cNvSpPr/>
            <p:nvPr/>
          </p:nvSpPr>
          <p:spPr>
            <a:xfrm>
              <a:off x="393290" y="2300748"/>
              <a:ext cx="2271252" cy="4192127"/>
            </a:xfrm>
            <a:prstGeom prst="rect">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410DC535-5249-B117-DF1B-9C560B63BEE3}"/>
                </a:ext>
              </a:extLst>
            </p:cNvPr>
            <p:cNvSpPr/>
            <p:nvPr/>
          </p:nvSpPr>
          <p:spPr>
            <a:xfrm>
              <a:off x="393290" y="2300748"/>
              <a:ext cx="2271252" cy="619433"/>
            </a:xfrm>
            <a:prstGeom prst="rect">
              <a:avLst/>
            </a:prstGeom>
            <a:solidFill>
              <a:schemeClr val="accent4"/>
            </a:solid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a:solidFill>
                    <a:schemeClr val="bg1"/>
                  </a:solidFill>
                </a:rPr>
                <a:t>Week 9</a:t>
              </a:r>
            </a:p>
          </p:txBody>
        </p:sp>
      </p:grpSp>
      <p:grpSp>
        <p:nvGrpSpPr>
          <p:cNvPr id="28" name="Group 27">
            <a:extLst>
              <a:ext uri="{FF2B5EF4-FFF2-40B4-BE49-F238E27FC236}">
                <a16:creationId xmlns:a16="http://schemas.microsoft.com/office/drawing/2014/main" id="{5E802182-356A-A8D2-FB5B-60938DF512FE}"/>
              </a:ext>
            </a:extLst>
          </p:cNvPr>
          <p:cNvGrpSpPr/>
          <p:nvPr/>
        </p:nvGrpSpPr>
        <p:grpSpPr>
          <a:xfrm>
            <a:off x="6169742" y="2403984"/>
            <a:ext cx="1877962" cy="3512721"/>
            <a:chOff x="393290" y="2300748"/>
            <a:chExt cx="2271252" cy="4192127"/>
          </a:xfrm>
        </p:grpSpPr>
        <p:sp>
          <p:nvSpPr>
            <p:cNvPr id="29" name="Rectangle 28">
              <a:extLst>
                <a:ext uri="{FF2B5EF4-FFF2-40B4-BE49-F238E27FC236}">
                  <a16:creationId xmlns:a16="http://schemas.microsoft.com/office/drawing/2014/main" id="{96B72A27-58C6-013D-0386-0ED86B62E7D5}"/>
                </a:ext>
              </a:extLst>
            </p:cNvPr>
            <p:cNvSpPr/>
            <p:nvPr/>
          </p:nvSpPr>
          <p:spPr>
            <a:xfrm>
              <a:off x="393290" y="2300748"/>
              <a:ext cx="2271252" cy="4192127"/>
            </a:xfrm>
            <a:prstGeom prst="rect">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a:extLst>
                <a:ext uri="{FF2B5EF4-FFF2-40B4-BE49-F238E27FC236}">
                  <a16:creationId xmlns:a16="http://schemas.microsoft.com/office/drawing/2014/main" id="{F4E1197F-272F-4B9D-F767-1ADEFF33E0C8}"/>
                </a:ext>
              </a:extLst>
            </p:cNvPr>
            <p:cNvSpPr/>
            <p:nvPr/>
          </p:nvSpPr>
          <p:spPr>
            <a:xfrm>
              <a:off x="393290" y="2300748"/>
              <a:ext cx="2271252" cy="619433"/>
            </a:xfrm>
            <a:prstGeom prst="rect">
              <a:avLst/>
            </a:prstGeom>
            <a:solidFill>
              <a:schemeClr val="accent4">
                <a:lumMod val="60000"/>
                <a:lumOff val="40000"/>
              </a:schemeClr>
            </a:solid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a:solidFill>
                    <a:schemeClr val="bg1"/>
                  </a:solidFill>
                </a:rPr>
                <a:t>Week 10</a:t>
              </a:r>
            </a:p>
          </p:txBody>
        </p:sp>
      </p:grpSp>
      <p:grpSp>
        <p:nvGrpSpPr>
          <p:cNvPr id="31" name="Group 30">
            <a:extLst>
              <a:ext uri="{FF2B5EF4-FFF2-40B4-BE49-F238E27FC236}">
                <a16:creationId xmlns:a16="http://schemas.microsoft.com/office/drawing/2014/main" id="{B8DB5C72-F4B3-7708-AB7B-41F7C07477BB}"/>
              </a:ext>
            </a:extLst>
          </p:cNvPr>
          <p:cNvGrpSpPr/>
          <p:nvPr/>
        </p:nvGrpSpPr>
        <p:grpSpPr>
          <a:xfrm>
            <a:off x="8195186" y="2403984"/>
            <a:ext cx="1877962" cy="3512721"/>
            <a:chOff x="393290" y="2300748"/>
            <a:chExt cx="2271252" cy="4192127"/>
          </a:xfrm>
        </p:grpSpPr>
        <p:sp>
          <p:nvSpPr>
            <p:cNvPr id="32" name="Rectangle 31">
              <a:extLst>
                <a:ext uri="{FF2B5EF4-FFF2-40B4-BE49-F238E27FC236}">
                  <a16:creationId xmlns:a16="http://schemas.microsoft.com/office/drawing/2014/main" id="{B589BC71-61E0-06B7-43D9-BC63937654E3}"/>
                </a:ext>
              </a:extLst>
            </p:cNvPr>
            <p:cNvSpPr/>
            <p:nvPr/>
          </p:nvSpPr>
          <p:spPr>
            <a:xfrm>
              <a:off x="393290" y="2300748"/>
              <a:ext cx="2271252" cy="4192127"/>
            </a:xfrm>
            <a:prstGeom prst="rect">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a16="http://schemas.microsoft.com/office/drawing/2014/main" id="{004FC793-B811-DEBB-3D48-4CEA9D3C4734}"/>
                </a:ext>
              </a:extLst>
            </p:cNvPr>
            <p:cNvSpPr/>
            <p:nvPr/>
          </p:nvSpPr>
          <p:spPr>
            <a:xfrm>
              <a:off x="393290" y="2300748"/>
              <a:ext cx="2271252" cy="619433"/>
            </a:xfrm>
            <a:prstGeom prst="rect">
              <a:avLst/>
            </a:prstGeom>
            <a:solidFill>
              <a:schemeClr val="accent4">
                <a:lumMod val="40000"/>
                <a:lumOff val="60000"/>
              </a:schemeClr>
            </a:solid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a:solidFill>
                    <a:schemeClr val="bg1"/>
                  </a:solidFill>
                </a:rPr>
                <a:t>Week 11</a:t>
              </a:r>
            </a:p>
          </p:txBody>
        </p:sp>
      </p:grpSp>
      <p:grpSp>
        <p:nvGrpSpPr>
          <p:cNvPr id="34" name="Group 33">
            <a:extLst>
              <a:ext uri="{FF2B5EF4-FFF2-40B4-BE49-F238E27FC236}">
                <a16:creationId xmlns:a16="http://schemas.microsoft.com/office/drawing/2014/main" id="{EE3E628F-8A47-88EF-D3EA-311F815C8256}"/>
              </a:ext>
            </a:extLst>
          </p:cNvPr>
          <p:cNvGrpSpPr/>
          <p:nvPr/>
        </p:nvGrpSpPr>
        <p:grpSpPr>
          <a:xfrm>
            <a:off x="10220630" y="2403984"/>
            <a:ext cx="1877962" cy="3512721"/>
            <a:chOff x="393290" y="2300748"/>
            <a:chExt cx="2271252" cy="4192127"/>
          </a:xfrm>
        </p:grpSpPr>
        <p:sp>
          <p:nvSpPr>
            <p:cNvPr id="35" name="Rectangle 34">
              <a:extLst>
                <a:ext uri="{FF2B5EF4-FFF2-40B4-BE49-F238E27FC236}">
                  <a16:creationId xmlns:a16="http://schemas.microsoft.com/office/drawing/2014/main" id="{B763CE1D-B34D-69AD-9D22-E79CCEA00BA0}"/>
                </a:ext>
              </a:extLst>
            </p:cNvPr>
            <p:cNvSpPr/>
            <p:nvPr/>
          </p:nvSpPr>
          <p:spPr>
            <a:xfrm>
              <a:off x="393290" y="2300748"/>
              <a:ext cx="2271252" cy="4192127"/>
            </a:xfrm>
            <a:prstGeom prst="rect">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a:extLst>
                <a:ext uri="{FF2B5EF4-FFF2-40B4-BE49-F238E27FC236}">
                  <a16:creationId xmlns:a16="http://schemas.microsoft.com/office/drawing/2014/main" id="{9DFDF918-009F-F59A-E8E1-51999A17BE20}"/>
                </a:ext>
              </a:extLst>
            </p:cNvPr>
            <p:cNvSpPr/>
            <p:nvPr/>
          </p:nvSpPr>
          <p:spPr>
            <a:xfrm>
              <a:off x="393290" y="2300748"/>
              <a:ext cx="2271252" cy="619433"/>
            </a:xfrm>
            <a:prstGeom prst="rect">
              <a:avLst/>
            </a:prstGeom>
            <a:solidFill>
              <a:schemeClr val="accent4">
                <a:lumMod val="20000"/>
                <a:lumOff val="80000"/>
              </a:schemeClr>
            </a:solid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a:solidFill>
                    <a:schemeClr val="bg1"/>
                  </a:solidFill>
                </a:rPr>
                <a:t>Week 12</a:t>
              </a:r>
            </a:p>
          </p:txBody>
        </p:sp>
      </p:grpSp>
      <p:sp>
        <p:nvSpPr>
          <p:cNvPr id="37" name="TextBox 36">
            <a:extLst>
              <a:ext uri="{FF2B5EF4-FFF2-40B4-BE49-F238E27FC236}">
                <a16:creationId xmlns:a16="http://schemas.microsoft.com/office/drawing/2014/main" id="{DF75C459-2B33-2229-F1D8-11C0E5F13F8C}"/>
              </a:ext>
            </a:extLst>
          </p:cNvPr>
          <p:cNvSpPr txBox="1"/>
          <p:nvPr/>
        </p:nvSpPr>
        <p:spPr>
          <a:xfrm>
            <a:off x="167149" y="3032134"/>
            <a:ext cx="1877962" cy="1077218"/>
          </a:xfrm>
          <a:prstGeom prst="rect">
            <a:avLst/>
          </a:prstGeom>
          <a:noFill/>
        </p:spPr>
        <p:txBody>
          <a:bodyPr wrap="square" rtlCol="0">
            <a:spAutoFit/>
          </a:bodyPr>
          <a:lstStyle/>
          <a:p>
            <a:pPr marL="285750" indent="-285750">
              <a:buFont typeface="Arial" panose="020B0604020202020204" pitchFamily="34" charset="0"/>
              <a:buChar char="•"/>
            </a:pPr>
            <a:r>
              <a:rPr lang="en-GB" sz="1600"/>
              <a:t>Finalize design based on feedback</a:t>
            </a:r>
          </a:p>
          <a:p>
            <a:pPr marL="742950" lvl="1" indent="-285750">
              <a:buFont typeface="Arial" panose="020B0604020202020204" pitchFamily="34" charset="0"/>
              <a:buChar char="•"/>
            </a:pPr>
            <a:endParaRPr lang="en-GB" sz="1600"/>
          </a:p>
        </p:txBody>
      </p:sp>
      <p:sp>
        <p:nvSpPr>
          <p:cNvPr id="38" name="TextBox 37">
            <a:extLst>
              <a:ext uri="{FF2B5EF4-FFF2-40B4-BE49-F238E27FC236}">
                <a16:creationId xmlns:a16="http://schemas.microsoft.com/office/drawing/2014/main" id="{E402BB6B-C813-3911-5796-F033D3CCB89A}"/>
              </a:ext>
            </a:extLst>
          </p:cNvPr>
          <p:cNvSpPr txBox="1"/>
          <p:nvPr/>
        </p:nvSpPr>
        <p:spPr>
          <a:xfrm>
            <a:off x="2138518" y="3032134"/>
            <a:ext cx="1877962" cy="2554545"/>
          </a:xfrm>
          <a:prstGeom prst="rect">
            <a:avLst/>
          </a:prstGeom>
          <a:noFill/>
        </p:spPr>
        <p:txBody>
          <a:bodyPr wrap="square" rtlCol="0">
            <a:spAutoFit/>
          </a:bodyPr>
          <a:lstStyle/>
          <a:p>
            <a:pPr marL="285750" indent="-285750">
              <a:buFont typeface="Arial" panose="020B0604020202020204" pitchFamily="34" charset="0"/>
              <a:buChar char="•"/>
            </a:pPr>
            <a:r>
              <a:rPr lang="en-GB" sz="1600"/>
              <a:t>Detailed power system/ component calculations</a:t>
            </a:r>
          </a:p>
          <a:p>
            <a:endParaRPr lang="en-GB" sz="1600"/>
          </a:p>
          <a:p>
            <a:pPr marL="285750" indent="-285750">
              <a:buFont typeface="Arial" panose="020B0604020202020204" pitchFamily="34" charset="0"/>
              <a:buChar char="•"/>
            </a:pPr>
            <a:r>
              <a:rPr lang="en-GB" sz="1600"/>
              <a:t>Begin </a:t>
            </a:r>
            <a:r>
              <a:rPr lang="en-GB" sz="1600" err="1"/>
              <a:t>Matlab</a:t>
            </a:r>
            <a:r>
              <a:rPr lang="en-GB" sz="1600"/>
              <a:t> simulation of power system</a:t>
            </a:r>
          </a:p>
          <a:p>
            <a:pPr marL="285750" indent="-285750">
              <a:buFont typeface="Arial" panose="020B0604020202020204" pitchFamily="34" charset="0"/>
              <a:buChar char="•"/>
            </a:pPr>
            <a:endParaRPr lang="en-GB" sz="1600"/>
          </a:p>
          <a:p>
            <a:pPr marL="285750" indent="-285750">
              <a:buFont typeface="Arial" panose="020B0604020202020204" pitchFamily="34" charset="0"/>
              <a:buChar char="•"/>
            </a:pPr>
            <a:endParaRPr lang="en-GB" sz="1600"/>
          </a:p>
        </p:txBody>
      </p:sp>
      <p:sp>
        <p:nvSpPr>
          <p:cNvPr id="39" name="TextBox 38">
            <a:extLst>
              <a:ext uri="{FF2B5EF4-FFF2-40B4-BE49-F238E27FC236}">
                <a16:creationId xmlns:a16="http://schemas.microsoft.com/office/drawing/2014/main" id="{760F3A30-9AE4-10F1-537B-AF2AF617C145}"/>
              </a:ext>
            </a:extLst>
          </p:cNvPr>
          <p:cNvSpPr txBox="1"/>
          <p:nvPr/>
        </p:nvSpPr>
        <p:spPr>
          <a:xfrm>
            <a:off x="8209941" y="3037053"/>
            <a:ext cx="1877962" cy="1077218"/>
          </a:xfrm>
          <a:prstGeom prst="rect">
            <a:avLst/>
          </a:prstGeom>
          <a:noFill/>
        </p:spPr>
        <p:txBody>
          <a:bodyPr wrap="square" rtlCol="0">
            <a:spAutoFit/>
          </a:bodyPr>
          <a:lstStyle/>
          <a:p>
            <a:pPr marL="285750" indent="-285750">
              <a:buFont typeface="Arial" panose="020B0604020202020204" pitchFamily="34" charset="0"/>
              <a:buChar char="•"/>
            </a:pPr>
            <a:r>
              <a:rPr lang="en-GB" sz="1600"/>
              <a:t>Group report write up</a:t>
            </a:r>
          </a:p>
          <a:p>
            <a:pPr marL="285750" indent="-285750">
              <a:buFont typeface="Arial" panose="020B0604020202020204" pitchFamily="34" charset="0"/>
              <a:buChar char="•"/>
            </a:pPr>
            <a:endParaRPr lang="en-GB" sz="1600"/>
          </a:p>
          <a:p>
            <a:pPr marL="285750" indent="-285750">
              <a:buFont typeface="Arial" panose="020B0604020202020204" pitchFamily="34" charset="0"/>
              <a:buChar char="•"/>
            </a:pPr>
            <a:r>
              <a:rPr lang="en-GB" sz="1600"/>
              <a:t>Prototype plans</a:t>
            </a:r>
          </a:p>
        </p:txBody>
      </p:sp>
      <p:sp>
        <p:nvSpPr>
          <p:cNvPr id="40" name="TextBox 39">
            <a:extLst>
              <a:ext uri="{FF2B5EF4-FFF2-40B4-BE49-F238E27FC236}">
                <a16:creationId xmlns:a16="http://schemas.microsoft.com/office/drawing/2014/main" id="{85323F9C-B344-FDC8-BA70-7D0FDBF4875B}"/>
              </a:ext>
            </a:extLst>
          </p:cNvPr>
          <p:cNvSpPr txBox="1"/>
          <p:nvPr/>
        </p:nvSpPr>
        <p:spPr>
          <a:xfrm>
            <a:off x="6184497" y="3037053"/>
            <a:ext cx="1877962" cy="2554545"/>
          </a:xfrm>
          <a:prstGeom prst="rect">
            <a:avLst/>
          </a:prstGeom>
          <a:noFill/>
        </p:spPr>
        <p:txBody>
          <a:bodyPr wrap="square" rtlCol="0">
            <a:spAutoFit/>
          </a:bodyPr>
          <a:lstStyle/>
          <a:p>
            <a:pPr marL="285750" indent="-285750">
              <a:buFont typeface="Arial" panose="020B0604020202020204" pitchFamily="34" charset="0"/>
              <a:buChar char="•"/>
            </a:pPr>
            <a:r>
              <a:rPr lang="en-GB" sz="1600"/>
              <a:t>Finalize </a:t>
            </a:r>
            <a:r>
              <a:rPr lang="en-GB" sz="1600" err="1"/>
              <a:t>Matlab</a:t>
            </a:r>
            <a:r>
              <a:rPr lang="en-GB" sz="1600"/>
              <a:t> simulations</a:t>
            </a:r>
          </a:p>
          <a:p>
            <a:endParaRPr lang="en-GB" sz="1600"/>
          </a:p>
          <a:p>
            <a:pPr marL="285750" indent="-285750">
              <a:buFont typeface="Arial" panose="020B0604020202020204" pitchFamily="34" charset="0"/>
              <a:buChar char="•"/>
            </a:pPr>
            <a:r>
              <a:rPr lang="en-GB" sz="1600"/>
              <a:t>Detailed single-line diagram of power transmission </a:t>
            </a:r>
          </a:p>
          <a:p>
            <a:endParaRPr lang="en-GB" sz="1600"/>
          </a:p>
          <a:p>
            <a:pPr marL="285750" indent="-285750">
              <a:buFont typeface="Arial" panose="020B0604020202020204" pitchFamily="34" charset="0"/>
              <a:buChar char="•"/>
            </a:pPr>
            <a:r>
              <a:rPr lang="en-GB" sz="1600"/>
              <a:t>Group/Team report write up</a:t>
            </a:r>
          </a:p>
        </p:txBody>
      </p:sp>
      <p:sp>
        <p:nvSpPr>
          <p:cNvPr id="41" name="TextBox 40">
            <a:extLst>
              <a:ext uri="{FF2B5EF4-FFF2-40B4-BE49-F238E27FC236}">
                <a16:creationId xmlns:a16="http://schemas.microsoft.com/office/drawing/2014/main" id="{05808401-0669-BDBA-B368-F9EC0BD9F880}"/>
              </a:ext>
            </a:extLst>
          </p:cNvPr>
          <p:cNvSpPr txBox="1"/>
          <p:nvPr/>
        </p:nvSpPr>
        <p:spPr>
          <a:xfrm>
            <a:off x="4124635" y="3027738"/>
            <a:ext cx="1877962" cy="2062103"/>
          </a:xfrm>
          <a:prstGeom prst="rect">
            <a:avLst/>
          </a:prstGeom>
          <a:noFill/>
        </p:spPr>
        <p:txBody>
          <a:bodyPr wrap="square" rtlCol="0">
            <a:spAutoFit/>
          </a:bodyPr>
          <a:lstStyle/>
          <a:p>
            <a:pPr marL="285750" indent="-285750">
              <a:buFont typeface="Arial" panose="020B0604020202020204" pitchFamily="34" charset="0"/>
              <a:buChar char="•"/>
            </a:pPr>
            <a:r>
              <a:rPr lang="en-GB" sz="1600"/>
              <a:t>Continue </a:t>
            </a:r>
            <a:r>
              <a:rPr lang="en-GB" sz="1600" err="1"/>
              <a:t>Matlab</a:t>
            </a:r>
            <a:r>
              <a:rPr lang="en-GB" sz="1600"/>
              <a:t> simulations</a:t>
            </a:r>
          </a:p>
          <a:p>
            <a:endParaRPr lang="en-GB" sz="1600"/>
          </a:p>
          <a:p>
            <a:pPr marL="285750" indent="-285750">
              <a:buFont typeface="Arial" panose="020B0604020202020204" pitchFamily="34" charset="0"/>
              <a:buChar char="•"/>
            </a:pPr>
            <a:r>
              <a:rPr lang="en-GB" sz="1600"/>
              <a:t>Verifying all calculations</a:t>
            </a:r>
          </a:p>
          <a:p>
            <a:pPr marL="285750" indent="-285750">
              <a:buFont typeface="Arial" panose="020B0604020202020204" pitchFamily="34" charset="0"/>
              <a:buChar char="•"/>
            </a:pPr>
            <a:endParaRPr lang="en-GB" sz="1600"/>
          </a:p>
          <a:p>
            <a:pPr marL="285750" indent="-285750">
              <a:buFont typeface="Arial" panose="020B0604020202020204" pitchFamily="34" charset="0"/>
              <a:buChar char="•"/>
            </a:pPr>
            <a:endParaRPr lang="en-GB" sz="1600"/>
          </a:p>
        </p:txBody>
      </p:sp>
      <p:sp>
        <p:nvSpPr>
          <p:cNvPr id="42" name="TextBox 41">
            <a:extLst>
              <a:ext uri="{FF2B5EF4-FFF2-40B4-BE49-F238E27FC236}">
                <a16:creationId xmlns:a16="http://schemas.microsoft.com/office/drawing/2014/main" id="{689CB0B4-0953-833D-B25D-CEAC62B5A9DF}"/>
              </a:ext>
            </a:extLst>
          </p:cNvPr>
          <p:cNvSpPr txBox="1"/>
          <p:nvPr/>
        </p:nvSpPr>
        <p:spPr>
          <a:xfrm>
            <a:off x="10220630" y="3027738"/>
            <a:ext cx="1877962" cy="584775"/>
          </a:xfrm>
          <a:prstGeom prst="rect">
            <a:avLst/>
          </a:prstGeom>
          <a:noFill/>
        </p:spPr>
        <p:txBody>
          <a:bodyPr wrap="square" rtlCol="0">
            <a:spAutoFit/>
          </a:bodyPr>
          <a:lstStyle/>
          <a:p>
            <a:pPr marL="285750" indent="-285750">
              <a:buFont typeface="Arial" panose="020B0604020202020204" pitchFamily="34" charset="0"/>
              <a:buChar char="•"/>
            </a:pPr>
            <a:r>
              <a:rPr lang="en-GB" sz="1600"/>
              <a:t>Prototype construction</a:t>
            </a:r>
          </a:p>
        </p:txBody>
      </p:sp>
      <p:sp>
        <p:nvSpPr>
          <p:cNvPr id="8" name="Rectangle 7">
            <a:extLst>
              <a:ext uri="{FF2B5EF4-FFF2-40B4-BE49-F238E27FC236}">
                <a16:creationId xmlns:a16="http://schemas.microsoft.com/office/drawing/2014/main" id="{2DB70984-47A7-4BDC-A52F-5933B7FD475F}"/>
              </a:ext>
            </a:extLst>
          </p:cNvPr>
          <p:cNvSpPr/>
          <p:nvPr/>
        </p:nvSpPr>
        <p:spPr>
          <a:xfrm>
            <a:off x="-152926" y="804748"/>
            <a:ext cx="12503264" cy="531290"/>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itle 1">
            <a:extLst>
              <a:ext uri="{FF2B5EF4-FFF2-40B4-BE49-F238E27FC236}">
                <a16:creationId xmlns:a16="http://schemas.microsoft.com/office/drawing/2014/main" id="{3A62B1A9-5508-C4F9-77C7-111261198221}"/>
              </a:ext>
            </a:extLst>
          </p:cNvPr>
          <p:cNvSpPr txBox="1">
            <a:spLocks/>
          </p:cNvSpPr>
          <p:nvPr/>
        </p:nvSpPr>
        <p:spPr>
          <a:xfrm>
            <a:off x="331029" y="18991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5400" b="1"/>
              <a:t>Next Steps</a:t>
            </a:r>
          </a:p>
        </p:txBody>
      </p:sp>
      <p:sp>
        <p:nvSpPr>
          <p:cNvPr id="10" name="TextBox 9">
            <a:extLst>
              <a:ext uri="{FF2B5EF4-FFF2-40B4-BE49-F238E27FC236}">
                <a16:creationId xmlns:a16="http://schemas.microsoft.com/office/drawing/2014/main" id="{4DC97BAD-E478-874B-D4A2-67CDAA33AE8F}"/>
              </a:ext>
            </a:extLst>
          </p:cNvPr>
          <p:cNvSpPr txBox="1"/>
          <p:nvPr/>
        </p:nvSpPr>
        <p:spPr>
          <a:xfrm>
            <a:off x="331029" y="1332285"/>
            <a:ext cx="6302608" cy="461665"/>
          </a:xfrm>
          <a:prstGeom prst="rect">
            <a:avLst/>
          </a:prstGeom>
          <a:noFill/>
        </p:spPr>
        <p:txBody>
          <a:bodyPr wrap="square">
            <a:spAutoFit/>
          </a:bodyPr>
          <a:lstStyle/>
          <a:p>
            <a:r>
              <a:rPr lang="en-GB" sz="2400" i="1">
                <a:latin typeface="Arial" panose="020B0604020202020204" pitchFamily="34" charset="0"/>
                <a:cs typeface="Arial" panose="020B0604020202020204" pitchFamily="34" charset="0"/>
              </a:rPr>
              <a:t>What we will do next…</a:t>
            </a:r>
            <a:endParaRPr lang="en-GB" sz="2400" i="1"/>
          </a:p>
        </p:txBody>
      </p:sp>
      <p:pic>
        <p:nvPicPr>
          <p:cNvPr id="11" name="Graphic 10" descr="Chevron arrows with solid fill">
            <a:extLst>
              <a:ext uri="{FF2B5EF4-FFF2-40B4-BE49-F238E27FC236}">
                <a16:creationId xmlns:a16="http://schemas.microsoft.com/office/drawing/2014/main" id="{D9F6C895-457C-ED42-6C2F-95B0BDD8B88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586148" y="612488"/>
            <a:ext cx="914400" cy="914400"/>
          </a:xfrm>
          <a:prstGeom prst="rect">
            <a:avLst/>
          </a:prstGeom>
        </p:spPr>
      </p:pic>
      <p:pic>
        <p:nvPicPr>
          <p:cNvPr id="12" name="Graphic 11" descr="Chevron arrows with solid fill">
            <a:extLst>
              <a:ext uri="{FF2B5EF4-FFF2-40B4-BE49-F238E27FC236}">
                <a16:creationId xmlns:a16="http://schemas.microsoft.com/office/drawing/2014/main" id="{CB29144E-9707-C271-F204-276511094D9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899924" y="612488"/>
            <a:ext cx="914400" cy="914400"/>
          </a:xfrm>
          <a:prstGeom prst="rect">
            <a:avLst/>
          </a:prstGeom>
        </p:spPr>
      </p:pic>
    </p:spTree>
    <p:extLst>
      <p:ext uri="{BB962C8B-B14F-4D97-AF65-F5344CB8AC3E}">
        <p14:creationId xmlns:p14="http://schemas.microsoft.com/office/powerpoint/2010/main" val="190068838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9E393E3-02D5-A94E-A206-3BF8F6E1D18F}"/>
              </a:ext>
            </a:extLst>
          </p:cNvPr>
          <p:cNvSpPr/>
          <p:nvPr/>
        </p:nvSpPr>
        <p:spPr>
          <a:xfrm>
            <a:off x="-3448" y="529719"/>
            <a:ext cx="5713833" cy="445861"/>
          </a:xfrm>
          <a:prstGeom prst="rect">
            <a:avLst/>
          </a:prstGeom>
          <a:solidFill>
            <a:schemeClr val="accent5">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4" name="TextBox 3">
            <a:extLst>
              <a:ext uri="{FF2B5EF4-FFF2-40B4-BE49-F238E27FC236}">
                <a16:creationId xmlns:a16="http://schemas.microsoft.com/office/drawing/2014/main" id="{45541DB7-D92B-A60E-50D5-3C9AEE90093F}"/>
              </a:ext>
            </a:extLst>
          </p:cNvPr>
          <p:cNvSpPr txBox="1"/>
          <p:nvPr/>
        </p:nvSpPr>
        <p:spPr>
          <a:xfrm>
            <a:off x="-2240" y="268198"/>
            <a:ext cx="5695011"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latin typeface="Aptos Display"/>
                <a:cs typeface="Calibri"/>
              </a:rPr>
              <a:t>Gantt Chart Report and Prototyping</a:t>
            </a:r>
            <a:endParaRPr lang="en-US" sz="2800" b="1">
              <a:latin typeface="Aptos Display"/>
            </a:endParaRPr>
          </a:p>
        </p:txBody>
      </p:sp>
      <p:pic>
        <p:nvPicPr>
          <p:cNvPr id="3" name="Picture 2">
            <a:extLst>
              <a:ext uri="{FF2B5EF4-FFF2-40B4-BE49-F238E27FC236}">
                <a16:creationId xmlns:a16="http://schemas.microsoft.com/office/drawing/2014/main" id="{1BBDA2E7-EE75-D03F-F3F2-8959A69814A2}"/>
              </a:ext>
            </a:extLst>
          </p:cNvPr>
          <p:cNvPicPr>
            <a:picLocks noChangeAspect="1"/>
          </p:cNvPicPr>
          <p:nvPr/>
        </p:nvPicPr>
        <p:blipFill>
          <a:blip r:embed="rId3"/>
          <a:stretch>
            <a:fillRect/>
          </a:stretch>
        </p:blipFill>
        <p:spPr>
          <a:xfrm>
            <a:off x="285987" y="2035629"/>
            <a:ext cx="11620026" cy="2786742"/>
          </a:xfrm>
          <a:prstGeom prst="rect">
            <a:avLst/>
          </a:prstGeom>
        </p:spPr>
      </p:pic>
      <p:pic>
        <p:nvPicPr>
          <p:cNvPr id="6" name="Picture 5">
            <a:extLst>
              <a:ext uri="{FF2B5EF4-FFF2-40B4-BE49-F238E27FC236}">
                <a16:creationId xmlns:a16="http://schemas.microsoft.com/office/drawing/2014/main" id="{75A0CDFD-9567-9601-C945-A09A970B7F76}"/>
              </a:ext>
            </a:extLst>
          </p:cNvPr>
          <p:cNvPicPr>
            <a:picLocks noChangeAspect="1"/>
          </p:cNvPicPr>
          <p:nvPr/>
        </p:nvPicPr>
        <p:blipFill>
          <a:blip r:embed="rId4"/>
          <a:stretch>
            <a:fillRect/>
          </a:stretch>
        </p:blipFill>
        <p:spPr>
          <a:xfrm>
            <a:off x="4204845" y="1200977"/>
            <a:ext cx="7701168" cy="834652"/>
          </a:xfrm>
          <a:prstGeom prst="rect">
            <a:avLst/>
          </a:prstGeom>
        </p:spPr>
      </p:pic>
    </p:spTree>
    <p:extLst>
      <p:ext uri="{BB962C8B-B14F-4D97-AF65-F5344CB8AC3E}">
        <p14:creationId xmlns:p14="http://schemas.microsoft.com/office/powerpoint/2010/main" val="51915174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9CD767-03ED-B62F-815E-5D4CF6B628AA}"/>
            </a:ext>
          </a:extLst>
        </p:cNvPr>
        <p:cNvGrpSpPr/>
        <p:nvPr/>
      </p:nvGrpSpPr>
      <p:grpSpPr>
        <a:xfrm>
          <a:off x="0" y="0"/>
          <a:ext cx="0" cy="0"/>
          <a:chOff x="0" y="0"/>
          <a:chExt cx="0" cy="0"/>
        </a:xfrm>
      </p:grpSpPr>
      <p:pic>
        <p:nvPicPr>
          <p:cNvPr id="5" name="Picture 4" descr="Natural gas fired electrical power plant">
            <a:extLst>
              <a:ext uri="{FF2B5EF4-FFF2-40B4-BE49-F238E27FC236}">
                <a16:creationId xmlns:a16="http://schemas.microsoft.com/office/drawing/2014/main" id="{24D573BB-CFB0-19C9-8796-CB221DEC33C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51977" y="1690376"/>
            <a:ext cx="2686822" cy="1790778"/>
          </a:xfrm>
          <a:prstGeom prst="rect">
            <a:avLst/>
          </a:prstGeom>
        </p:spPr>
      </p:pic>
      <p:pic>
        <p:nvPicPr>
          <p:cNvPr id="13" name="Picture 12" descr="A scuba diver in the water&#10;&#10;Description automatically generated">
            <a:extLst>
              <a:ext uri="{FF2B5EF4-FFF2-40B4-BE49-F238E27FC236}">
                <a16:creationId xmlns:a16="http://schemas.microsoft.com/office/drawing/2014/main" id="{E23C8F8C-BE23-1578-27F2-9D379E65F51E}"/>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4841679" y="1690376"/>
            <a:ext cx="2725138" cy="1810702"/>
          </a:xfrm>
          <a:prstGeom prst="rect">
            <a:avLst/>
          </a:prstGeom>
        </p:spPr>
      </p:pic>
      <p:pic>
        <p:nvPicPr>
          <p:cNvPr id="19" name="Picture 18" descr="A group of white buildings&#10;&#10;Description automatically generated with medium confidence">
            <a:extLst>
              <a:ext uri="{FF2B5EF4-FFF2-40B4-BE49-F238E27FC236}">
                <a16:creationId xmlns:a16="http://schemas.microsoft.com/office/drawing/2014/main" id="{6CB84414-EDC3-9C9B-D599-3B3F4A743932}"/>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8369698" y="1690376"/>
            <a:ext cx="2768202" cy="1844074"/>
          </a:xfrm>
          <a:prstGeom prst="rect">
            <a:avLst/>
          </a:prstGeom>
        </p:spPr>
      </p:pic>
      <p:sp>
        <p:nvSpPr>
          <p:cNvPr id="21" name="TextBox 20">
            <a:extLst>
              <a:ext uri="{FF2B5EF4-FFF2-40B4-BE49-F238E27FC236}">
                <a16:creationId xmlns:a16="http://schemas.microsoft.com/office/drawing/2014/main" id="{995BED67-9BB9-12AD-43C7-E23A006DB100}"/>
              </a:ext>
            </a:extLst>
          </p:cNvPr>
          <p:cNvSpPr txBox="1"/>
          <p:nvPr/>
        </p:nvSpPr>
        <p:spPr>
          <a:xfrm>
            <a:off x="1114238" y="3767240"/>
            <a:ext cx="3162300" cy="1631216"/>
          </a:xfrm>
          <a:prstGeom prst="rect">
            <a:avLst/>
          </a:prstGeom>
          <a:noFill/>
        </p:spPr>
        <p:txBody>
          <a:bodyPr wrap="square" rtlCol="0">
            <a:spAutoFit/>
          </a:bodyPr>
          <a:lstStyle/>
          <a:p>
            <a:r>
              <a:rPr lang="en-US" sz="2000" b="1">
                <a:latin typeface="Aptos" panose="020B0004020202020204" pitchFamily="34" charset="0"/>
              </a:rPr>
              <a:t>1. Offshore Substation</a:t>
            </a:r>
          </a:p>
          <a:p>
            <a:pPr marL="342900" indent="-342900">
              <a:buFont typeface="Arial" panose="020B0604020202020204" pitchFamily="34" charset="0"/>
              <a:buChar char="•"/>
            </a:pPr>
            <a:r>
              <a:rPr lang="en-US" sz="2000">
                <a:latin typeface="Aptos" panose="020B0004020202020204" pitchFamily="34" charset="0"/>
              </a:rPr>
              <a:t>Power factor compensation equipment</a:t>
            </a:r>
          </a:p>
          <a:p>
            <a:pPr marL="285750" indent="-285750">
              <a:buFont typeface="Arial" panose="020B0604020202020204" pitchFamily="34" charset="0"/>
              <a:buChar char="•"/>
            </a:pPr>
            <a:r>
              <a:rPr lang="en-US" sz="2000">
                <a:latin typeface="Aptos" panose="020B0004020202020204" pitchFamily="34" charset="0"/>
              </a:rPr>
              <a:t>Power electronics</a:t>
            </a:r>
            <a:r>
              <a:rPr lang="en-US" sz="1800">
                <a:latin typeface="Aptos" panose="020B0004020202020204" pitchFamily="34" charset="0"/>
              </a:rPr>
              <a:t>.</a:t>
            </a:r>
            <a:endParaRPr lang="en-US" sz="1800">
              <a:latin typeface="Aptos" panose="020B0004020202020204" pitchFamily="34" charset="0"/>
              <a:cs typeface="Calibri"/>
            </a:endParaRPr>
          </a:p>
        </p:txBody>
      </p:sp>
      <p:sp>
        <p:nvSpPr>
          <p:cNvPr id="22" name="TextBox 21">
            <a:extLst>
              <a:ext uri="{FF2B5EF4-FFF2-40B4-BE49-F238E27FC236}">
                <a16:creationId xmlns:a16="http://schemas.microsoft.com/office/drawing/2014/main" id="{7223438F-A84C-6027-C39B-242FD264DED6}"/>
              </a:ext>
            </a:extLst>
          </p:cNvPr>
          <p:cNvSpPr txBox="1"/>
          <p:nvPr/>
        </p:nvSpPr>
        <p:spPr>
          <a:xfrm>
            <a:off x="4623098" y="3752907"/>
            <a:ext cx="3314403" cy="3139321"/>
          </a:xfrm>
          <a:prstGeom prst="rect">
            <a:avLst/>
          </a:prstGeom>
          <a:noFill/>
        </p:spPr>
        <p:txBody>
          <a:bodyPr wrap="square" lIns="91440" tIns="45720" rIns="91440" bIns="45720" rtlCol="0" anchor="t">
            <a:spAutoFit/>
          </a:bodyPr>
          <a:lstStyle/>
          <a:p>
            <a:r>
              <a:rPr lang="en-US" sz="2000" b="1">
                <a:latin typeface="Aptos" panose="020B0004020202020204" pitchFamily="34" charset="0"/>
                <a:cs typeface="Calibri"/>
              </a:rPr>
              <a:t>2. AC and DC transmission sections </a:t>
            </a:r>
          </a:p>
          <a:p>
            <a:pPr marL="285750" indent="-285750">
              <a:buFont typeface="Arial" panose="020B0604020202020204" pitchFamily="34" charset="0"/>
              <a:buChar char="•"/>
            </a:pPr>
            <a:r>
              <a:rPr lang="en-US" sz="2000">
                <a:latin typeface="Aptos" panose="020B0004020202020204" pitchFamily="34" charset="0"/>
                <a:cs typeface="Calibri"/>
              </a:rPr>
              <a:t>Voltage level</a:t>
            </a:r>
          </a:p>
          <a:p>
            <a:pPr marL="285750" indent="-285750">
              <a:buFont typeface="Arial" panose="020B0604020202020204" pitchFamily="34" charset="0"/>
              <a:buChar char="•"/>
            </a:pPr>
            <a:r>
              <a:rPr lang="en-US" sz="2000">
                <a:latin typeface="Aptos" panose="020B0004020202020204" pitchFamily="34" charset="0"/>
                <a:cs typeface="Calibri"/>
              </a:rPr>
              <a:t>Inner material of cables, protective outer coating</a:t>
            </a:r>
          </a:p>
          <a:p>
            <a:pPr marL="285750" indent="-285750">
              <a:buFont typeface="Arial" panose="020B0604020202020204" pitchFamily="34" charset="0"/>
              <a:buChar char="•"/>
            </a:pPr>
            <a:r>
              <a:rPr lang="en-US" sz="2000">
                <a:latin typeface="Aptos" panose="020B0004020202020204" pitchFamily="34" charset="0"/>
                <a:cs typeface="Calibri"/>
              </a:rPr>
              <a:t>Length, path through the sea.</a:t>
            </a:r>
          </a:p>
          <a:p>
            <a:pPr marL="285750" indent="-285750">
              <a:buFont typeface="Arial" panose="020B0604020202020204" pitchFamily="34" charset="0"/>
              <a:buChar char="•"/>
            </a:pPr>
            <a:r>
              <a:rPr lang="en-US" sz="2000">
                <a:latin typeface="Aptos" panose="020B0004020202020204" pitchFamily="34" charset="0"/>
                <a:cs typeface="Calibri"/>
              </a:rPr>
              <a:t> Losses involved in transmission.</a:t>
            </a:r>
          </a:p>
          <a:p>
            <a:endParaRPr lang="en-GB"/>
          </a:p>
        </p:txBody>
      </p:sp>
      <p:sp>
        <p:nvSpPr>
          <p:cNvPr id="23" name="TextBox 22">
            <a:extLst>
              <a:ext uri="{FF2B5EF4-FFF2-40B4-BE49-F238E27FC236}">
                <a16:creationId xmlns:a16="http://schemas.microsoft.com/office/drawing/2014/main" id="{8174B1FD-A50B-B3B1-3F05-25D3F1A7DAF8}"/>
              </a:ext>
            </a:extLst>
          </p:cNvPr>
          <p:cNvSpPr txBox="1"/>
          <p:nvPr/>
        </p:nvSpPr>
        <p:spPr>
          <a:xfrm>
            <a:off x="8172649" y="3767240"/>
            <a:ext cx="3162300" cy="2800767"/>
          </a:xfrm>
          <a:prstGeom prst="rect">
            <a:avLst/>
          </a:prstGeom>
          <a:noFill/>
        </p:spPr>
        <p:txBody>
          <a:bodyPr wrap="square" rtlCol="0">
            <a:spAutoFit/>
          </a:bodyPr>
          <a:lstStyle/>
          <a:p>
            <a:r>
              <a:rPr lang="en-US" b="1">
                <a:latin typeface="Aptos" panose="020B0004020202020204" pitchFamily="34" charset="0"/>
                <a:cs typeface="Arial"/>
              </a:rPr>
              <a:t>3. Onshore Battery Storage</a:t>
            </a:r>
            <a:endParaRPr lang="en-US">
              <a:latin typeface="Aptos" panose="020B0004020202020204" pitchFamily="34" charset="0"/>
            </a:endParaRPr>
          </a:p>
          <a:p>
            <a:pPr marL="285750" indent="-285750">
              <a:buFont typeface="Arial" panose="020B0604020202020204" pitchFamily="34" charset="0"/>
              <a:buChar char="•"/>
            </a:pPr>
            <a:r>
              <a:rPr lang="en-US" sz="2000">
                <a:latin typeface="Aptos" panose="020B0004020202020204" pitchFamily="34" charset="0"/>
              </a:rPr>
              <a:t>Selection of energy storage technology.</a:t>
            </a:r>
          </a:p>
          <a:p>
            <a:pPr marL="285750" indent="-285750">
              <a:buFont typeface="Arial" panose="020B0604020202020204" pitchFamily="34" charset="0"/>
              <a:buChar char="•"/>
            </a:pPr>
            <a:r>
              <a:rPr lang="en-US" sz="2000">
                <a:latin typeface="Aptos" panose="020B0004020202020204" pitchFamily="34" charset="0"/>
              </a:rPr>
              <a:t> Power distribution system, component sizing, and specification. </a:t>
            </a:r>
          </a:p>
          <a:p>
            <a:pPr marL="285750" indent="-285750">
              <a:buFont typeface="Arial" panose="020B0604020202020204" pitchFamily="34" charset="0"/>
              <a:buChar char="•"/>
            </a:pPr>
            <a:r>
              <a:rPr lang="en-US" sz="2000">
                <a:latin typeface="Aptos" panose="020B0004020202020204" pitchFamily="34" charset="0"/>
              </a:rPr>
              <a:t>Battery storage sizing</a:t>
            </a:r>
            <a:r>
              <a:rPr lang="en-US" sz="1800">
                <a:latin typeface="Aptos" panose="020B0004020202020204" pitchFamily="34" charset="0"/>
              </a:rPr>
              <a:t>.</a:t>
            </a:r>
            <a:endParaRPr lang="en-US" sz="1800">
              <a:latin typeface="Aptos" panose="020B0004020202020204" pitchFamily="34" charset="0"/>
              <a:cs typeface="Calibri"/>
            </a:endParaRPr>
          </a:p>
          <a:p>
            <a:endParaRPr lang="en-GB"/>
          </a:p>
        </p:txBody>
      </p:sp>
      <p:sp>
        <p:nvSpPr>
          <p:cNvPr id="3" name="Rectangle 2">
            <a:extLst>
              <a:ext uri="{FF2B5EF4-FFF2-40B4-BE49-F238E27FC236}">
                <a16:creationId xmlns:a16="http://schemas.microsoft.com/office/drawing/2014/main" id="{DBFBF127-AEFB-7489-5FC0-8F9854E046C2}"/>
              </a:ext>
            </a:extLst>
          </p:cNvPr>
          <p:cNvSpPr/>
          <p:nvPr/>
        </p:nvSpPr>
        <p:spPr>
          <a:xfrm>
            <a:off x="0" y="422958"/>
            <a:ext cx="4591665" cy="552481"/>
          </a:xfrm>
          <a:prstGeom prst="rect">
            <a:avLst/>
          </a:prstGeom>
          <a:solidFill>
            <a:schemeClr val="accent5">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p>
        </p:txBody>
      </p:sp>
      <p:sp>
        <p:nvSpPr>
          <p:cNvPr id="4" name="TextBox 3">
            <a:extLst>
              <a:ext uri="{FF2B5EF4-FFF2-40B4-BE49-F238E27FC236}">
                <a16:creationId xmlns:a16="http://schemas.microsoft.com/office/drawing/2014/main" id="{CE922142-8974-6F86-4B7C-8221D2C9DCB0}"/>
              </a:ext>
            </a:extLst>
          </p:cNvPr>
          <p:cNvSpPr txBox="1"/>
          <p:nvPr/>
        </p:nvSpPr>
        <p:spPr>
          <a:xfrm>
            <a:off x="-1701" y="86594"/>
            <a:ext cx="5478067" cy="707886"/>
          </a:xfrm>
          <a:prstGeom prst="rect">
            <a:avLst/>
          </a:prstGeom>
          <a:noFill/>
        </p:spPr>
        <p:txBody>
          <a:bodyPr wrap="square" lIns="91440" tIns="45720" rIns="91440" bIns="45720" rtlCol="0" anchor="t">
            <a:spAutoFit/>
          </a:bodyPr>
          <a:lstStyle/>
          <a:p>
            <a:r>
              <a:rPr lang="en-US" sz="4000" b="1"/>
              <a:t>Sub-group projects</a:t>
            </a:r>
            <a:endParaRPr lang="en-GB" sz="4000" b="1"/>
          </a:p>
        </p:txBody>
      </p:sp>
      <p:sp>
        <p:nvSpPr>
          <p:cNvPr id="2" name="TextBox 1">
            <a:extLst>
              <a:ext uri="{FF2B5EF4-FFF2-40B4-BE49-F238E27FC236}">
                <a16:creationId xmlns:a16="http://schemas.microsoft.com/office/drawing/2014/main" id="{40281733-D19E-EFA5-F730-93FB0CA5EA2E}"/>
              </a:ext>
            </a:extLst>
          </p:cNvPr>
          <p:cNvSpPr txBox="1"/>
          <p:nvPr/>
        </p:nvSpPr>
        <p:spPr>
          <a:xfrm>
            <a:off x="7805057" y="-1"/>
            <a:ext cx="4386943"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hlinkClick r:id="rId8"/>
              </a:rPr>
              <a:t>https://www.libertyspecialtymarkets.com/product/power-generation-insurance</a:t>
            </a:r>
            <a:endParaRPr lang="en-US" sz="1200"/>
          </a:p>
          <a:p>
            <a:r>
              <a:rPr lang="en-US" sz="1200">
                <a:ea typeface="+mn-lt"/>
                <a:cs typeface="+mn-lt"/>
                <a:hlinkClick r:id="rId9"/>
              </a:rPr>
              <a:t>https://maritimeindia.org/tag/critical-maritime-infrastructure/</a:t>
            </a:r>
            <a:endParaRPr lang="en-US" sz="1200">
              <a:ea typeface="+mn-lt"/>
              <a:cs typeface="+mn-lt"/>
            </a:endParaRPr>
          </a:p>
          <a:p>
            <a:r>
              <a:rPr lang="en-US" sz="1200">
                <a:ea typeface="+mn-lt"/>
                <a:cs typeface="+mn-lt"/>
              </a:rPr>
              <a:t>https://www.theengineer.co.uk/content/in-depth/charging-into-the-future/</a:t>
            </a:r>
            <a:endParaRPr lang="en-US" sz="1200"/>
          </a:p>
        </p:txBody>
      </p:sp>
    </p:spTree>
    <p:extLst>
      <p:ext uri="{BB962C8B-B14F-4D97-AF65-F5344CB8AC3E}">
        <p14:creationId xmlns:p14="http://schemas.microsoft.com/office/powerpoint/2010/main" val="416483474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C0707B2-0F74-DE1D-A7A5-8B9F354403B1}"/>
              </a:ext>
            </a:extLst>
          </p:cNvPr>
          <p:cNvSpPr/>
          <p:nvPr/>
        </p:nvSpPr>
        <p:spPr>
          <a:xfrm>
            <a:off x="-3448" y="704491"/>
            <a:ext cx="4665208" cy="879292"/>
          </a:xfrm>
          <a:prstGeom prst="rect">
            <a:avLst/>
          </a:prstGeom>
          <a:solidFill>
            <a:schemeClr val="accent5">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3" name="Title 6">
            <a:extLst>
              <a:ext uri="{FF2B5EF4-FFF2-40B4-BE49-F238E27FC236}">
                <a16:creationId xmlns:a16="http://schemas.microsoft.com/office/drawing/2014/main" id="{8A6744F7-63D5-0862-536B-AA886D3086CB}"/>
              </a:ext>
            </a:extLst>
          </p:cNvPr>
          <p:cNvSpPr txBox="1">
            <a:spLocks/>
          </p:cNvSpPr>
          <p:nvPr/>
        </p:nvSpPr>
        <p:spPr>
          <a:xfrm>
            <a:off x="-2996" y="368190"/>
            <a:ext cx="5385476" cy="653061"/>
          </a:xfrm>
          <a:prstGeom prst="rect">
            <a:avLst/>
          </a:prstGeom>
        </p:spPr>
        <p:style>
          <a:lnRef idx="0">
            <a:scrgbClr r="0" g="0" b="0"/>
          </a:lnRef>
          <a:fillRef idx="0">
            <a:scrgbClr r="0" g="0" b="0"/>
          </a:fillRef>
          <a:effectRef idx="0">
            <a:scrgbClr r="0" g="0" b="0"/>
          </a:effectRef>
          <a:fontRef idx="minor">
            <a:schemeClr val="dk1"/>
          </a:fontRef>
        </p:style>
        <p:txBody>
          <a:bodyPr lIns="91440" tIns="45720" rIns="91440" bIns="45720" anchor="t">
            <a:noAutofit/>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GB" b="1"/>
              <a:t>Functional Analysis Tree</a:t>
            </a:r>
          </a:p>
        </p:txBody>
      </p:sp>
      <p:sp>
        <p:nvSpPr>
          <p:cNvPr id="10" name="Flowchart: Terminator 9">
            <a:extLst>
              <a:ext uri="{FF2B5EF4-FFF2-40B4-BE49-F238E27FC236}">
                <a16:creationId xmlns:a16="http://schemas.microsoft.com/office/drawing/2014/main" id="{C00B8F87-89B3-4897-99F0-82095D251053}"/>
              </a:ext>
            </a:extLst>
          </p:cNvPr>
          <p:cNvSpPr/>
          <p:nvPr/>
        </p:nvSpPr>
        <p:spPr>
          <a:xfrm>
            <a:off x="5160116" y="1031899"/>
            <a:ext cx="1871768" cy="809839"/>
          </a:xfrm>
          <a:prstGeom prst="flowChartTerminator">
            <a:avLst/>
          </a:prstGeom>
        </p:spPr>
        <p:style>
          <a:lnRef idx="2">
            <a:schemeClr val="accent1"/>
          </a:lnRef>
          <a:fillRef idx="1">
            <a:schemeClr val="lt1"/>
          </a:fillRef>
          <a:effectRef idx="0">
            <a:schemeClr val="accent1"/>
          </a:effectRef>
          <a:fontRef idx="minor">
            <a:schemeClr val="dk1"/>
          </a:fontRef>
        </p:style>
        <p:txBody>
          <a:bodyPr lIns="91440" tIns="45720" rIns="91440" bIns="45720" rtlCol="0" anchor="ctr"/>
          <a:lstStyle/>
          <a:p>
            <a:pPr algn="ctr"/>
            <a:r>
              <a:rPr lang="en-GB" sz="1400"/>
              <a:t>Power transmission &amp; battery storage design</a:t>
            </a:r>
          </a:p>
        </p:txBody>
      </p:sp>
      <p:sp>
        <p:nvSpPr>
          <p:cNvPr id="11" name="Flowchart: Terminator 10">
            <a:extLst>
              <a:ext uri="{FF2B5EF4-FFF2-40B4-BE49-F238E27FC236}">
                <a16:creationId xmlns:a16="http://schemas.microsoft.com/office/drawing/2014/main" id="{04959E12-2A00-F916-C133-3E6FFA85A478}"/>
              </a:ext>
            </a:extLst>
          </p:cNvPr>
          <p:cNvSpPr/>
          <p:nvPr/>
        </p:nvSpPr>
        <p:spPr>
          <a:xfrm>
            <a:off x="1016607" y="2614719"/>
            <a:ext cx="2009883" cy="576064"/>
          </a:xfrm>
          <a:prstGeom prst="flowChartTerminator">
            <a:avLst/>
          </a:prstGeom>
          <a:ln>
            <a:solidFill>
              <a:schemeClr val="accent1">
                <a:lumMod val="60000"/>
                <a:lumOff val="4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400"/>
              <a:t>Offshore substation</a:t>
            </a:r>
            <a:endParaRPr lang="en-GB" sz="1400"/>
          </a:p>
        </p:txBody>
      </p:sp>
      <p:sp>
        <p:nvSpPr>
          <p:cNvPr id="12" name="Flowchart: Terminator 11">
            <a:extLst>
              <a:ext uri="{FF2B5EF4-FFF2-40B4-BE49-F238E27FC236}">
                <a16:creationId xmlns:a16="http://schemas.microsoft.com/office/drawing/2014/main" id="{80D9BA3D-D5C3-DB80-7881-83CD5BC1A960}"/>
              </a:ext>
            </a:extLst>
          </p:cNvPr>
          <p:cNvSpPr/>
          <p:nvPr/>
        </p:nvSpPr>
        <p:spPr>
          <a:xfrm>
            <a:off x="3914439" y="2630138"/>
            <a:ext cx="1721969"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Transmission line</a:t>
            </a:r>
          </a:p>
        </p:txBody>
      </p:sp>
      <p:sp>
        <p:nvSpPr>
          <p:cNvPr id="13" name="Flowchart: Terminator 12">
            <a:extLst>
              <a:ext uri="{FF2B5EF4-FFF2-40B4-BE49-F238E27FC236}">
                <a16:creationId xmlns:a16="http://schemas.microsoft.com/office/drawing/2014/main" id="{192C1B9A-186A-1D1A-C75B-7FA3384C0B88}"/>
              </a:ext>
            </a:extLst>
          </p:cNvPr>
          <p:cNvSpPr/>
          <p:nvPr/>
        </p:nvSpPr>
        <p:spPr>
          <a:xfrm>
            <a:off x="9728686" y="2646350"/>
            <a:ext cx="1562987"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1400"/>
              <a:t>Battery Storage</a:t>
            </a:r>
            <a:endParaRPr lang="en-GB" sz="1400"/>
          </a:p>
        </p:txBody>
      </p:sp>
      <p:sp>
        <p:nvSpPr>
          <p:cNvPr id="15" name="Flowchart: Terminator 14">
            <a:extLst>
              <a:ext uri="{FF2B5EF4-FFF2-40B4-BE49-F238E27FC236}">
                <a16:creationId xmlns:a16="http://schemas.microsoft.com/office/drawing/2014/main" id="{CE1A9054-B3BD-989A-E0B1-23166427FD97}"/>
              </a:ext>
            </a:extLst>
          </p:cNvPr>
          <p:cNvSpPr/>
          <p:nvPr/>
        </p:nvSpPr>
        <p:spPr>
          <a:xfrm>
            <a:off x="-1" y="3679503"/>
            <a:ext cx="1410700" cy="664516"/>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Step-up transformers</a:t>
            </a:r>
          </a:p>
        </p:txBody>
      </p:sp>
      <p:sp>
        <p:nvSpPr>
          <p:cNvPr id="16" name="Flowchart: Terminator 15">
            <a:extLst>
              <a:ext uri="{FF2B5EF4-FFF2-40B4-BE49-F238E27FC236}">
                <a16:creationId xmlns:a16="http://schemas.microsoft.com/office/drawing/2014/main" id="{BEC19728-620E-4D10-D840-6E0DA2F75E03}"/>
              </a:ext>
            </a:extLst>
          </p:cNvPr>
          <p:cNvSpPr/>
          <p:nvPr/>
        </p:nvSpPr>
        <p:spPr>
          <a:xfrm>
            <a:off x="1436654" y="3911200"/>
            <a:ext cx="1183058" cy="299901"/>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Generators</a:t>
            </a:r>
          </a:p>
        </p:txBody>
      </p:sp>
      <p:sp>
        <p:nvSpPr>
          <p:cNvPr id="17" name="Flowchart: Terminator 16">
            <a:extLst>
              <a:ext uri="{FF2B5EF4-FFF2-40B4-BE49-F238E27FC236}">
                <a16:creationId xmlns:a16="http://schemas.microsoft.com/office/drawing/2014/main" id="{88B1AE42-5746-DCB2-4282-DF0299F44A0C}"/>
              </a:ext>
            </a:extLst>
          </p:cNvPr>
          <p:cNvSpPr/>
          <p:nvPr/>
        </p:nvSpPr>
        <p:spPr>
          <a:xfrm>
            <a:off x="2653736" y="3733392"/>
            <a:ext cx="1017511" cy="509889"/>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Busbars</a:t>
            </a:r>
          </a:p>
        </p:txBody>
      </p:sp>
      <p:cxnSp>
        <p:nvCxnSpPr>
          <p:cNvPr id="33" name="Connector: Elbow 32">
            <a:extLst>
              <a:ext uri="{FF2B5EF4-FFF2-40B4-BE49-F238E27FC236}">
                <a16:creationId xmlns:a16="http://schemas.microsoft.com/office/drawing/2014/main" id="{6ED5EAD7-0BAD-5EA3-4D9F-264C5F50BDE0}"/>
              </a:ext>
            </a:extLst>
          </p:cNvPr>
          <p:cNvCxnSpPr>
            <a:cxnSpLocks/>
            <a:stCxn id="11" idx="2"/>
            <a:endCxn id="15" idx="0"/>
          </p:cNvCxnSpPr>
          <p:nvPr/>
        </p:nvCxnSpPr>
        <p:spPr>
          <a:xfrm rot="5400000">
            <a:off x="1119089" y="2777043"/>
            <a:ext cx="488720" cy="1316200"/>
          </a:xfrm>
          <a:prstGeom prst="bentConnector3">
            <a:avLst>
              <a:gd name="adj1" fmla="val 50000"/>
            </a:avLst>
          </a:prstGeom>
          <a:ln/>
        </p:spPr>
        <p:style>
          <a:lnRef idx="3">
            <a:schemeClr val="accent1"/>
          </a:lnRef>
          <a:fillRef idx="0">
            <a:schemeClr val="accent1"/>
          </a:fillRef>
          <a:effectRef idx="2">
            <a:schemeClr val="accent1"/>
          </a:effectRef>
          <a:fontRef idx="minor">
            <a:schemeClr val="tx1"/>
          </a:fontRef>
        </p:style>
      </p:cxnSp>
      <p:cxnSp>
        <p:nvCxnSpPr>
          <p:cNvPr id="34" name="Connector: Elbow 33">
            <a:extLst>
              <a:ext uri="{FF2B5EF4-FFF2-40B4-BE49-F238E27FC236}">
                <a16:creationId xmlns:a16="http://schemas.microsoft.com/office/drawing/2014/main" id="{025C3DC1-2435-4815-512B-D30AF2CA3D40}"/>
              </a:ext>
            </a:extLst>
          </p:cNvPr>
          <p:cNvCxnSpPr>
            <a:cxnSpLocks/>
          </p:cNvCxnSpPr>
          <p:nvPr/>
        </p:nvCxnSpPr>
        <p:spPr>
          <a:xfrm rot="16200000" flipH="1">
            <a:off x="1654360" y="3547674"/>
            <a:ext cx="720417" cy="6634"/>
          </a:xfrm>
          <a:prstGeom prst="bentConnector3">
            <a:avLst>
              <a:gd name="adj1" fmla="val 50000"/>
            </a:avLst>
          </a:prstGeom>
          <a:ln/>
        </p:spPr>
        <p:style>
          <a:lnRef idx="3">
            <a:schemeClr val="accent1"/>
          </a:lnRef>
          <a:fillRef idx="0">
            <a:schemeClr val="accent1"/>
          </a:fillRef>
          <a:effectRef idx="2">
            <a:schemeClr val="accent1"/>
          </a:effectRef>
          <a:fontRef idx="minor">
            <a:schemeClr val="tx1"/>
          </a:fontRef>
        </p:style>
      </p:cxnSp>
      <p:cxnSp>
        <p:nvCxnSpPr>
          <p:cNvPr id="35" name="Connector: Elbow 34">
            <a:extLst>
              <a:ext uri="{FF2B5EF4-FFF2-40B4-BE49-F238E27FC236}">
                <a16:creationId xmlns:a16="http://schemas.microsoft.com/office/drawing/2014/main" id="{35AAB1C2-9684-4A4B-E33B-FC22015C849E}"/>
              </a:ext>
            </a:extLst>
          </p:cNvPr>
          <p:cNvCxnSpPr>
            <a:cxnSpLocks/>
          </p:cNvCxnSpPr>
          <p:nvPr/>
        </p:nvCxnSpPr>
        <p:spPr>
          <a:xfrm rot="16200000" flipH="1">
            <a:off x="2310418" y="2871020"/>
            <a:ext cx="542609" cy="1140943"/>
          </a:xfrm>
          <a:prstGeom prst="bentConnector3">
            <a:avLst>
              <a:gd name="adj1" fmla="val 50000"/>
            </a:avLst>
          </a:prstGeom>
          <a:ln/>
        </p:spPr>
        <p:style>
          <a:lnRef idx="3">
            <a:schemeClr val="accent1"/>
          </a:lnRef>
          <a:fillRef idx="0">
            <a:schemeClr val="accent1"/>
          </a:fillRef>
          <a:effectRef idx="2">
            <a:schemeClr val="accent1"/>
          </a:effectRef>
          <a:fontRef idx="minor">
            <a:schemeClr val="tx1"/>
          </a:fontRef>
        </p:style>
      </p:cxnSp>
      <p:cxnSp>
        <p:nvCxnSpPr>
          <p:cNvPr id="43" name="Connector: Elbow 42">
            <a:extLst>
              <a:ext uri="{FF2B5EF4-FFF2-40B4-BE49-F238E27FC236}">
                <a16:creationId xmlns:a16="http://schemas.microsoft.com/office/drawing/2014/main" id="{987BEC26-C2DF-5708-2B58-3F3CB8B6E9E5}"/>
              </a:ext>
            </a:extLst>
          </p:cNvPr>
          <p:cNvCxnSpPr>
            <a:cxnSpLocks/>
            <a:stCxn id="10" idx="2"/>
            <a:endCxn id="11" idx="0"/>
          </p:cNvCxnSpPr>
          <p:nvPr/>
        </p:nvCxnSpPr>
        <p:spPr>
          <a:xfrm rot="5400000">
            <a:off x="3672285" y="191003"/>
            <a:ext cx="772981" cy="4074451"/>
          </a:xfrm>
          <a:prstGeom prst="bentConnector3">
            <a:avLst>
              <a:gd name="adj1" fmla="val 50000"/>
            </a:avLst>
          </a:prstGeom>
          <a:ln/>
        </p:spPr>
        <p:style>
          <a:lnRef idx="3">
            <a:schemeClr val="accent1"/>
          </a:lnRef>
          <a:fillRef idx="0">
            <a:schemeClr val="accent1"/>
          </a:fillRef>
          <a:effectRef idx="2">
            <a:schemeClr val="accent1"/>
          </a:effectRef>
          <a:fontRef idx="minor">
            <a:schemeClr val="tx1"/>
          </a:fontRef>
        </p:style>
      </p:cxnSp>
      <p:cxnSp>
        <p:nvCxnSpPr>
          <p:cNvPr id="44" name="Connector: Elbow 43">
            <a:extLst>
              <a:ext uri="{FF2B5EF4-FFF2-40B4-BE49-F238E27FC236}">
                <a16:creationId xmlns:a16="http://schemas.microsoft.com/office/drawing/2014/main" id="{C04AE3D0-2C01-B54D-8ED6-9A0309EC05B6}"/>
              </a:ext>
            </a:extLst>
          </p:cNvPr>
          <p:cNvCxnSpPr>
            <a:cxnSpLocks/>
            <a:stCxn id="10" idx="2"/>
            <a:endCxn id="12" idx="0"/>
          </p:cNvCxnSpPr>
          <p:nvPr/>
        </p:nvCxnSpPr>
        <p:spPr>
          <a:xfrm rot="5400000">
            <a:off x="5041512" y="1575650"/>
            <a:ext cx="788400" cy="1320576"/>
          </a:xfrm>
          <a:prstGeom prst="bentConnector3">
            <a:avLst>
              <a:gd name="adj1" fmla="val 50000"/>
            </a:avLst>
          </a:prstGeom>
          <a:ln/>
        </p:spPr>
        <p:style>
          <a:lnRef idx="3">
            <a:schemeClr val="accent1"/>
          </a:lnRef>
          <a:fillRef idx="0">
            <a:schemeClr val="accent1"/>
          </a:fillRef>
          <a:effectRef idx="2">
            <a:schemeClr val="accent1"/>
          </a:effectRef>
          <a:fontRef idx="minor">
            <a:schemeClr val="tx1"/>
          </a:fontRef>
        </p:style>
      </p:cxnSp>
      <p:cxnSp>
        <p:nvCxnSpPr>
          <p:cNvPr id="45" name="Connector: Elbow 44">
            <a:extLst>
              <a:ext uri="{FF2B5EF4-FFF2-40B4-BE49-F238E27FC236}">
                <a16:creationId xmlns:a16="http://schemas.microsoft.com/office/drawing/2014/main" id="{634FBD39-956C-1B61-7D29-8D2AC18DCC63}"/>
              </a:ext>
            </a:extLst>
          </p:cNvPr>
          <p:cNvCxnSpPr>
            <a:cxnSpLocks/>
          </p:cNvCxnSpPr>
          <p:nvPr/>
        </p:nvCxnSpPr>
        <p:spPr>
          <a:xfrm rot="16200000" flipH="1">
            <a:off x="7890487" y="16359"/>
            <a:ext cx="804612" cy="4414180"/>
          </a:xfrm>
          <a:prstGeom prst="bentConnector3">
            <a:avLst>
              <a:gd name="adj1" fmla="val 50000"/>
            </a:avLst>
          </a:prstGeom>
          <a:ln/>
        </p:spPr>
        <p:style>
          <a:lnRef idx="3">
            <a:schemeClr val="accent1"/>
          </a:lnRef>
          <a:fillRef idx="0">
            <a:schemeClr val="accent1"/>
          </a:fillRef>
          <a:effectRef idx="2">
            <a:schemeClr val="accent1"/>
          </a:effectRef>
          <a:fontRef idx="minor">
            <a:schemeClr val="tx1"/>
          </a:fontRef>
        </p:style>
      </p:cxnSp>
      <p:sp>
        <p:nvSpPr>
          <p:cNvPr id="83" name="Flowchart: Terminator 82">
            <a:extLst>
              <a:ext uri="{FF2B5EF4-FFF2-40B4-BE49-F238E27FC236}">
                <a16:creationId xmlns:a16="http://schemas.microsoft.com/office/drawing/2014/main" id="{EF8F248B-02EA-2EBB-CB34-032F3685CED0}"/>
              </a:ext>
            </a:extLst>
          </p:cNvPr>
          <p:cNvSpPr/>
          <p:nvPr/>
        </p:nvSpPr>
        <p:spPr>
          <a:xfrm>
            <a:off x="8567103" y="4053449"/>
            <a:ext cx="1127559"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err="1"/>
              <a:t>NaS</a:t>
            </a:r>
            <a:r>
              <a:rPr lang="en-GB" sz="1400"/>
              <a:t> Cells</a:t>
            </a:r>
          </a:p>
        </p:txBody>
      </p:sp>
      <p:sp>
        <p:nvSpPr>
          <p:cNvPr id="84" name="Flowchart: Terminator 83">
            <a:extLst>
              <a:ext uri="{FF2B5EF4-FFF2-40B4-BE49-F238E27FC236}">
                <a16:creationId xmlns:a16="http://schemas.microsoft.com/office/drawing/2014/main" id="{F201F75A-A277-0FEE-DFA5-5BF661AB3150}"/>
              </a:ext>
            </a:extLst>
          </p:cNvPr>
          <p:cNvSpPr/>
          <p:nvPr/>
        </p:nvSpPr>
        <p:spPr>
          <a:xfrm>
            <a:off x="6913559" y="4836375"/>
            <a:ext cx="2052006" cy="683890"/>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Battery Management System (BMS)</a:t>
            </a:r>
          </a:p>
        </p:txBody>
      </p:sp>
      <p:sp>
        <p:nvSpPr>
          <p:cNvPr id="85" name="Flowchart: Terminator 84">
            <a:extLst>
              <a:ext uri="{FF2B5EF4-FFF2-40B4-BE49-F238E27FC236}">
                <a16:creationId xmlns:a16="http://schemas.microsoft.com/office/drawing/2014/main" id="{337BC9BC-54E8-13C0-988C-23BB012D38A3}"/>
              </a:ext>
            </a:extLst>
          </p:cNvPr>
          <p:cNvSpPr/>
          <p:nvPr/>
        </p:nvSpPr>
        <p:spPr>
          <a:xfrm>
            <a:off x="6096000" y="2629633"/>
            <a:ext cx="1405570"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1400"/>
              <a:t>Safety / Efficiency</a:t>
            </a:r>
            <a:endParaRPr lang="en-GB" sz="1400"/>
          </a:p>
        </p:txBody>
      </p:sp>
      <p:cxnSp>
        <p:nvCxnSpPr>
          <p:cNvPr id="96" name="Connector: Elbow 95">
            <a:extLst>
              <a:ext uri="{FF2B5EF4-FFF2-40B4-BE49-F238E27FC236}">
                <a16:creationId xmlns:a16="http://schemas.microsoft.com/office/drawing/2014/main" id="{637E5E7E-6153-21B9-3976-C68B6DD7E8C1}"/>
              </a:ext>
            </a:extLst>
          </p:cNvPr>
          <p:cNvCxnSpPr>
            <a:cxnSpLocks/>
          </p:cNvCxnSpPr>
          <p:nvPr/>
        </p:nvCxnSpPr>
        <p:spPr>
          <a:xfrm rot="16200000" flipH="1">
            <a:off x="6022553" y="1884293"/>
            <a:ext cx="829084" cy="702785"/>
          </a:xfrm>
          <a:prstGeom prst="bentConnector3">
            <a:avLst/>
          </a:prstGeom>
        </p:spPr>
        <p:style>
          <a:lnRef idx="2">
            <a:schemeClr val="accent1"/>
          </a:lnRef>
          <a:fillRef idx="0">
            <a:schemeClr val="accent1"/>
          </a:fillRef>
          <a:effectRef idx="1">
            <a:schemeClr val="accent1"/>
          </a:effectRef>
          <a:fontRef idx="minor">
            <a:schemeClr val="tx1"/>
          </a:fontRef>
        </p:style>
      </p:cxnSp>
      <p:sp>
        <p:nvSpPr>
          <p:cNvPr id="97" name="Flowchart: Terminator 96">
            <a:extLst>
              <a:ext uri="{FF2B5EF4-FFF2-40B4-BE49-F238E27FC236}">
                <a16:creationId xmlns:a16="http://schemas.microsoft.com/office/drawing/2014/main" id="{8B686311-FBDF-62AA-1F4F-4AB4C1EA8D3D}"/>
              </a:ext>
            </a:extLst>
          </p:cNvPr>
          <p:cNvSpPr/>
          <p:nvPr/>
        </p:nvSpPr>
        <p:spPr>
          <a:xfrm>
            <a:off x="4891978" y="5853258"/>
            <a:ext cx="1555415" cy="485317"/>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Circuit breakers</a:t>
            </a:r>
          </a:p>
        </p:txBody>
      </p:sp>
      <p:sp>
        <p:nvSpPr>
          <p:cNvPr id="98" name="Flowchart: Terminator 97">
            <a:extLst>
              <a:ext uri="{FF2B5EF4-FFF2-40B4-BE49-F238E27FC236}">
                <a16:creationId xmlns:a16="http://schemas.microsoft.com/office/drawing/2014/main" id="{F91D1FDF-F8AD-34FC-34EE-552AF75EB129}"/>
              </a:ext>
            </a:extLst>
          </p:cNvPr>
          <p:cNvSpPr/>
          <p:nvPr/>
        </p:nvSpPr>
        <p:spPr>
          <a:xfrm>
            <a:off x="7108823" y="5753972"/>
            <a:ext cx="1555414" cy="683890"/>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Control algorithms</a:t>
            </a:r>
          </a:p>
        </p:txBody>
      </p:sp>
      <p:sp>
        <p:nvSpPr>
          <p:cNvPr id="101" name="Flowchart: Terminator 100">
            <a:extLst>
              <a:ext uri="{FF2B5EF4-FFF2-40B4-BE49-F238E27FC236}">
                <a16:creationId xmlns:a16="http://schemas.microsoft.com/office/drawing/2014/main" id="{C6B6472D-B66E-7D51-D262-728F2F9604D9}"/>
              </a:ext>
            </a:extLst>
          </p:cNvPr>
          <p:cNvSpPr/>
          <p:nvPr/>
        </p:nvSpPr>
        <p:spPr>
          <a:xfrm>
            <a:off x="9728686" y="3988336"/>
            <a:ext cx="1301730" cy="584604"/>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1400"/>
              <a:t>D</a:t>
            </a:r>
            <a:r>
              <a:rPr lang="en-GB" sz="1400"/>
              <a:t>C/DC conversion</a:t>
            </a:r>
          </a:p>
        </p:txBody>
      </p:sp>
      <p:sp>
        <p:nvSpPr>
          <p:cNvPr id="102" name="Flowchart: Terminator 101">
            <a:extLst>
              <a:ext uri="{FF2B5EF4-FFF2-40B4-BE49-F238E27FC236}">
                <a16:creationId xmlns:a16="http://schemas.microsoft.com/office/drawing/2014/main" id="{A3201E90-D89D-3069-8C56-6EB9A1DC9CB0}"/>
              </a:ext>
            </a:extLst>
          </p:cNvPr>
          <p:cNvSpPr/>
          <p:nvPr/>
        </p:nvSpPr>
        <p:spPr>
          <a:xfrm>
            <a:off x="11064440" y="3996667"/>
            <a:ext cx="1127560" cy="542099"/>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1400"/>
              <a:t>D</a:t>
            </a:r>
            <a:r>
              <a:rPr lang="en-GB" sz="1400"/>
              <a:t>C/AC to power grid</a:t>
            </a:r>
          </a:p>
        </p:txBody>
      </p:sp>
      <p:sp>
        <p:nvSpPr>
          <p:cNvPr id="103" name="Flowchart: Terminator 102">
            <a:extLst>
              <a:ext uri="{FF2B5EF4-FFF2-40B4-BE49-F238E27FC236}">
                <a16:creationId xmlns:a16="http://schemas.microsoft.com/office/drawing/2014/main" id="{FE3152CF-F658-FCCC-8470-2DF2FC995E7B}"/>
              </a:ext>
            </a:extLst>
          </p:cNvPr>
          <p:cNvSpPr/>
          <p:nvPr/>
        </p:nvSpPr>
        <p:spPr>
          <a:xfrm>
            <a:off x="4891978" y="4827423"/>
            <a:ext cx="1555414" cy="683890"/>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a:t>System monitoring</a:t>
            </a:r>
          </a:p>
        </p:txBody>
      </p:sp>
      <p:cxnSp>
        <p:nvCxnSpPr>
          <p:cNvPr id="112" name="Connector: Elbow 111">
            <a:extLst>
              <a:ext uri="{FF2B5EF4-FFF2-40B4-BE49-F238E27FC236}">
                <a16:creationId xmlns:a16="http://schemas.microsoft.com/office/drawing/2014/main" id="{AEC1823D-E869-B38E-0B2C-19BDCF4CA5A4}"/>
              </a:ext>
            </a:extLst>
          </p:cNvPr>
          <p:cNvCxnSpPr>
            <a:stCxn id="13" idx="2"/>
            <a:endCxn id="83" idx="0"/>
          </p:cNvCxnSpPr>
          <p:nvPr/>
        </p:nvCxnSpPr>
        <p:spPr>
          <a:xfrm rot="5400000">
            <a:off x="9359641" y="2902910"/>
            <a:ext cx="921782" cy="1379297"/>
          </a:xfrm>
          <a:prstGeom prst="bentConnector3">
            <a:avLst>
              <a:gd name="adj1" fmla="val 46457"/>
            </a:avLst>
          </a:prstGeom>
        </p:spPr>
        <p:style>
          <a:lnRef idx="2">
            <a:schemeClr val="accent1"/>
          </a:lnRef>
          <a:fillRef idx="0">
            <a:schemeClr val="accent1"/>
          </a:fillRef>
          <a:effectRef idx="1">
            <a:schemeClr val="accent1"/>
          </a:effectRef>
          <a:fontRef idx="minor">
            <a:schemeClr val="tx1"/>
          </a:fontRef>
        </p:style>
      </p:cxnSp>
      <p:cxnSp>
        <p:nvCxnSpPr>
          <p:cNvPr id="116" name="Connector: Elbow 115">
            <a:extLst>
              <a:ext uri="{FF2B5EF4-FFF2-40B4-BE49-F238E27FC236}">
                <a16:creationId xmlns:a16="http://schemas.microsoft.com/office/drawing/2014/main" id="{8B5AD27B-0FC1-6779-6E18-B1FE5304B864}"/>
              </a:ext>
            </a:extLst>
          </p:cNvPr>
          <p:cNvCxnSpPr>
            <a:stCxn id="13" idx="2"/>
            <a:endCxn id="101" idx="0"/>
          </p:cNvCxnSpPr>
          <p:nvPr/>
        </p:nvCxnSpPr>
        <p:spPr>
          <a:xfrm rot="5400000">
            <a:off x="10016532" y="3494687"/>
            <a:ext cx="856669" cy="130629"/>
          </a:xfrm>
          <a:prstGeom prst="bentConnector3">
            <a:avLst/>
          </a:prstGeom>
        </p:spPr>
        <p:style>
          <a:lnRef idx="2">
            <a:schemeClr val="accent1"/>
          </a:lnRef>
          <a:fillRef idx="0">
            <a:schemeClr val="accent1"/>
          </a:fillRef>
          <a:effectRef idx="1">
            <a:schemeClr val="accent1"/>
          </a:effectRef>
          <a:fontRef idx="minor">
            <a:schemeClr val="tx1"/>
          </a:fontRef>
        </p:style>
      </p:cxnSp>
      <p:cxnSp>
        <p:nvCxnSpPr>
          <p:cNvPr id="118" name="Connector: Elbow 117">
            <a:extLst>
              <a:ext uri="{FF2B5EF4-FFF2-40B4-BE49-F238E27FC236}">
                <a16:creationId xmlns:a16="http://schemas.microsoft.com/office/drawing/2014/main" id="{05A81823-90AB-96F6-6BBB-1461F5E5293C}"/>
              </a:ext>
            </a:extLst>
          </p:cNvPr>
          <p:cNvCxnSpPr>
            <a:stCxn id="13" idx="2"/>
            <a:endCxn id="102" idx="0"/>
          </p:cNvCxnSpPr>
          <p:nvPr/>
        </p:nvCxnSpPr>
        <p:spPr>
          <a:xfrm rot="16200000" flipH="1">
            <a:off x="10636700" y="3005147"/>
            <a:ext cx="865000" cy="1118040"/>
          </a:xfrm>
          <a:prstGeom prst="bentConnector3">
            <a:avLst/>
          </a:prstGeom>
        </p:spPr>
        <p:style>
          <a:lnRef idx="2">
            <a:schemeClr val="accent1"/>
          </a:lnRef>
          <a:fillRef idx="0">
            <a:schemeClr val="accent1"/>
          </a:fillRef>
          <a:effectRef idx="1">
            <a:schemeClr val="accent1"/>
          </a:effectRef>
          <a:fontRef idx="minor">
            <a:schemeClr val="tx1"/>
          </a:fontRef>
        </p:style>
      </p:cxnSp>
      <p:cxnSp>
        <p:nvCxnSpPr>
          <p:cNvPr id="121" name="Connector: Elbow 120">
            <a:extLst>
              <a:ext uri="{FF2B5EF4-FFF2-40B4-BE49-F238E27FC236}">
                <a16:creationId xmlns:a16="http://schemas.microsoft.com/office/drawing/2014/main" id="{94EA72DC-5383-79C4-F979-CED83219D51F}"/>
              </a:ext>
            </a:extLst>
          </p:cNvPr>
          <p:cNvCxnSpPr>
            <a:stCxn id="85" idx="2"/>
            <a:endCxn id="103" idx="3"/>
          </p:cNvCxnSpPr>
          <p:nvPr/>
        </p:nvCxnSpPr>
        <p:spPr>
          <a:xfrm rot="5400000">
            <a:off x="5595880" y="3966463"/>
            <a:ext cx="2054418" cy="351393"/>
          </a:xfrm>
          <a:prstGeom prst="bentConnector2">
            <a:avLst/>
          </a:prstGeom>
        </p:spPr>
        <p:style>
          <a:lnRef idx="2">
            <a:schemeClr val="accent1"/>
          </a:lnRef>
          <a:fillRef idx="0">
            <a:schemeClr val="accent1"/>
          </a:fillRef>
          <a:effectRef idx="1">
            <a:schemeClr val="accent1"/>
          </a:effectRef>
          <a:fontRef idx="minor">
            <a:schemeClr val="tx1"/>
          </a:fontRef>
        </p:style>
      </p:cxnSp>
      <p:cxnSp>
        <p:nvCxnSpPr>
          <p:cNvPr id="123" name="Connector: Elbow 122">
            <a:extLst>
              <a:ext uri="{FF2B5EF4-FFF2-40B4-BE49-F238E27FC236}">
                <a16:creationId xmlns:a16="http://schemas.microsoft.com/office/drawing/2014/main" id="{D007EC4D-C8CF-81AC-A5B0-F0DA0A53078C}"/>
              </a:ext>
            </a:extLst>
          </p:cNvPr>
          <p:cNvCxnSpPr>
            <a:stCxn id="85" idx="2"/>
            <a:endCxn id="84" idx="1"/>
          </p:cNvCxnSpPr>
          <p:nvPr/>
        </p:nvCxnSpPr>
        <p:spPr>
          <a:xfrm rot="16200000" flipH="1">
            <a:off x="5824487" y="4089248"/>
            <a:ext cx="2063370" cy="114774"/>
          </a:xfrm>
          <a:prstGeom prst="bentConnector2">
            <a:avLst/>
          </a:prstGeom>
        </p:spPr>
        <p:style>
          <a:lnRef idx="2">
            <a:schemeClr val="accent1"/>
          </a:lnRef>
          <a:fillRef idx="0">
            <a:schemeClr val="accent1"/>
          </a:fillRef>
          <a:effectRef idx="1">
            <a:schemeClr val="accent1"/>
          </a:effectRef>
          <a:fontRef idx="minor">
            <a:schemeClr val="tx1"/>
          </a:fontRef>
        </p:style>
      </p:cxnSp>
      <p:cxnSp>
        <p:nvCxnSpPr>
          <p:cNvPr id="125" name="Connector: Elbow 124">
            <a:extLst>
              <a:ext uri="{FF2B5EF4-FFF2-40B4-BE49-F238E27FC236}">
                <a16:creationId xmlns:a16="http://schemas.microsoft.com/office/drawing/2014/main" id="{98EE3122-8250-5635-C25A-538FBBA7DDF8}"/>
              </a:ext>
            </a:extLst>
          </p:cNvPr>
          <p:cNvCxnSpPr>
            <a:stCxn id="85" idx="2"/>
            <a:endCxn id="97" idx="3"/>
          </p:cNvCxnSpPr>
          <p:nvPr/>
        </p:nvCxnSpPr>
        <p:spPr>
          <a:xfrm rot="5400000">
            <a:off x="5132606" y="4429737"/>
            <a:ext cx="2980967" cy="351392"/>
          </a:xfrm>
          <a:prstGeom prst="bentConnector2">
            <a:avLst/>
          </a:prstGeom>
        </p:spPr>
        <p:style>
          <a:lnRef idx="2">
            <a:schemeClr val="accent1"/>
          </a:lnRef>
          <a:fillRef idx="0">
            <a:schemeClr val="accent1"/>
          </a:fillRef>
          <a:effectRef idx="1">
            <a:schemeClr val="accent1"/>
          </a:effectRef>
          <a:fontRef idx="minor">
            <a:schemeClr val="tx1"/>
          </a:fontRef>
        </p:style>
      </p:cxnSp>
      <p:cxnSp>
        <p:nvCxnSpPr>
          <p:cNvPr id="129" name="Connector: Elbow 128">
            <a:extLst>
              <a:ext uri="{FF2B5EF4-FFF2-40B4-BE49-F238E27FC236}">
                <a16:creationId xmlns:a16="http://schemas.microsoft.com/office/drawing/2014/main" id="{781BAE7B-80D7-4594-5FD2-CA31A2BA1DFD}"/>
              </a:ext>
            </a:extLst>
          </p:cNvPr>
          <p:cNvCxnSpPr>
            <a:cxnSpLocks/>
          </p:cNvCxnSpPr>
          <p:nvPr/>
        </p:nvCxnSpPr>
        <p:spPr>
          <a:xfrm rot="16200000" flipH="1">
            <a:off x="5473618" y="4450414"/>
            <a:ext cx="2980967" cy="310038"/>
          </a:xfrm>
          <a:prstGeom prst="bentConnector2">
            <a:avLst/>
          </a:prstGeom>
        </p:spPr>
        <p:style>
          <a:lnRef idx="2">
            <a:schemeClr val="accent1"/>
          </a:lnRef>
          <a:fillRef idx="0">
            <a:schemeClr val="accent1"/>
          </a:fillRef>
          <a:effectRef idx="1">
            <a:schemeClr val="accent1"/>
          </a:effectRef>
          <a:fontRef idx="minor">
            <a:schemeClr val="tx1"/>
          </a:fontRef>
        </p:style>
      </p:cxnSp>
      <p:sp>
        <p:nvSpPr>
          <p:cNvPr id="4" name="Flowchart: Terminator 3">
            <a:extLst>
              <a:ext uri="{FF2B5EF4-FFF2-40B4-BE49-F238E27FC236}">
                <a16:creationId xmlns:a16="http://schemas.microsoft.com/office/drawing/2014/main" id="{F3336945-1950-FC7E-C7BE-4AEC7E4B8149}"/>
              </a:ext>
            </a:extLst>
          </p:cNvPr>
          <p:cNvSpPr/>
          <p:nvPr/>
        </p:nvSpPr>
        <p:spPr>
          <a:xfrm>
            <a:off x="5146606" y="3343498"/>
            <a:ext cx="854587" cy="396147"/>
          </a:xfrm>
          <a:prstGeom prst="flowChartTerminator">
            <a:avLst/>
          </a:prstGeom>
        </p:spPr>
        <p:style>
          <a:lnRef idx="2">
            <a:schemeClr val="accent4"/>
          </a:lnRef>
          <a:fillRef idx="1">
            <a:schemeClr val="lt1"/>
          </a:fillRef>
          <a:effectRef idx="0">
            <a:schemeClr val="accent4"/>
          </a:effectRef>
          <a:fontRef idx="minor">
            <a:schemeClr val="dk1"/>
          </a:fontRef>
        </p:style>
        <p:txBody>
          <a:bodyPr lIns="91440" tIns="45720" rIns="91440" bIns="45720" rtlCol="0" anchor="ctr"/>
          <a:lstStyle/>
          <a:p>
            <a:pPr algn="ctr"/>
            <a:r>
              <a:rPr lang="en-GB" sz="1400"/>
              <a:t>DC line</a:t>
            </a:r>
          </a:p>
        </p:txBody>
      </p:sp>
      <p:sp>
        <p:nvSpPr>
          <p:cNvPr id="5" name="Flowchart: Terminator 4">
            <a:extLst>
              <a:ext uri="{FF2B5EF4-FFF2-40B4-BE49-F238E27FC236}">
                <a16:creationId xmlns:a16="http://schemas.microsoft.com/office/drawing/2014/main" id="{18C6EE87-9EED-D407-94D3-AB9ED47E9AA5}"/>
              </a:ext>
            </a:extLst>
          </p:cNvPr>
          <p:cNvSpPr/>
          <p:nvPr/>
        </p:nvSpPr>
        <p:spPr>
          <a:xfrm>
            <a:off x="3557757" y="3343499"/>
            <a:ext cx="846480" cy="396147"/>
          </a:xfrm>
          <a:prstGeom prst="flowChartTerminator">
            <a:avLst/>
          </a:prstGeom>
        </p:spPr>
        <p:style>
          <a:lnRef idx="2">
            <a:schemeClr val="accent4"/>
          </a:lnRef>
          <a:fillRef idx="1">
            <a:schemeClr val="lt1"/>
          </a:fillRef>
          <a:effectRef idx="0">
            <a:schemeClr val="accent4"/>
          </a:effectRef>
          <a:fontRef idx="minor">
            <a:schemeClr val="dk1"/>
          </a:fontRef>
        </p:style>
        <p:txBody>
          <a:bodyPr lIns="91440" tIns="45720" rIns="91440" bIns="45720" rtlCol="0" anchor="ctr"/>
          <a:lstStyle/>
          <a:p>
            <a:pPr algn="ctr"/>
            <a:r>
              <a:rPr lang="en-GB" sz="1400"/>
              <a:t>AC line</a:t>
            </a:r>
          </a:p>
        </p:txBody>
      </p:sp>
      <p:sp>
        <p:nvSpPr>
          <p:cNvPr id="6" name="Flowchart: Terminator 5">
            <a:extLst>
              <a:ext uri="{FF2B5EF4-FFF2-40B4-BE49-F238E27FC236}">
                <a16:creationId xmlns:a16="http://schemas.microsoft.com/office/drawing/2014/main" id="{7601B0BE-873D-B144-39C7-9EAC400D259F}"/>
              </a:ext>
            </a:extLst>
          </p:cNvPr>
          <p:cNvSpPr/>
          <p:nvPr/>
        </p:nvSpPr>
        <p:spPr>
          <a:xfrm>
            <a:off x="4238693" y="3829882"/>
            <a:ext cx="1081564" cy="404253"/>
          </a:xfrm>
          <a:prstGeom prst="flowChartTerminator">
            <a:avLst/>
          </a:prstGeom>
        </p:spPr>
        <p:style>
          <a:lnRef idx="2">
            <a:schemeClr val="accent4"/>
          </a:lnRef>
          <a:fillRef idx="1">
            <a:schemeClr val="lt1"/>
          </a:fillRef>
          <a:effectRef idx="0">
            <a:schemeClr val="accent4"/>
          </a:effectRef>
          <a:fontRef idx="minor">
            <a:schemeClr val="dk1"/>
          </a:fontRef>
        </p:style>
        <p:txBody>
          <a:bodyPr lIns="91440" tIns="45720" rIns="91440" bIns="45720" rtlCol="0" anchor="ctr"/>
          <a:lstStyle/>
          <a:p>
            <a:pPr algn="ctr"/>
            <a:r>
              <a:rPr lang="en-GB" sz="1400"/>
              <a:t>insulation</a:t>
            </a:r>
          </a:p>
        </p:txBody>
      </p:sp>
      <p:cxnSp>
        <p:nvCxnSpPr>
          <p:cNvPr id="14" name="Connector: Elbow 13">
            <a:extLst>
              <a:ext uri="{FF2B5EF4-FFF2-40B4-BE49-F238E27FC236}">
                <a16:creationId xmlns:a16="http://schemas.microsoft.com/office/drawing/2014/main" id="{FF1CB115-DC51-6736-DED0-1503E876EBF7}"/>
              </a:ext>
            </a:extLst>
          </p:cNvPr>
          <p:cNvCxnSpPr>
            <a:cxnSpLocks/>
          </p:cNvCxnSpPr>
          <p:nvPr/>
        </p:nvCxnSpPr>
        <p:spPr>
          <a:xfrm>
            <a:off x="4772188" y="3115605"/>
            <a:ext cx="10102" cy="718630"/>
          </a:xfrm>
          <a:prstGeom prst="bentConnector2">
            <a:avLst/>
          </a:prstGeom>
        </p:spPr>
        <p:style>
          <a:lnRef idx="2">
            <a:schemeClr val="accent1"/>
          </a:lnRef>
          <a:fillRef idx="0">
            <a:schemeClr val="accent1"/>
          </a:fillRef>
          <a:effectRef idx="1">
            <a:schemeClr val="accent1"/>
          </a:effectRef>
          <a:fontRef idx="minor">
            <a:schemeClr val="tx1"/>
          </a:fontRef>
        </p:style>
      </p:cxnSp>
      <p:cxnSp>
        <p:nvCxnSpPr>
          <p:cNvPr id="18" name="Connector: Elbow 17">
            <a:extLst>
              <a:ext uri="{FF2B5EF4-FFF2-40B4-BE49-F238E27FC236}">
                <a16:creationId xmlns:a16="http://schemas.microsoft.com/office/drawing/2014/main" id="{6AE6FD6A-CE1F-EAB4-DB75-1D4DD01A7885}"/>
              </a:ext>
            </a:extLst>
          </p:cNvPr>
          <p:cNvCxnSpPr>
            <a:cxnSpLocks/>
          </p:cNvCxnSpPr>
          <p:nvPr/>
        </p:nvCxnSpPr>
        <p:spPr>
          <a:xfrm>
            <a:off x="4423613" y="3553350"/>
            <a:ext cx="731569" cy="29587"/>
          </a:xfrm>
          <a:prstGeom prst="bentConnector2">
            <a:avLst/>
          </a:prstGeom>
        </p:spPr>
        <p:style>
          <a:lnRef idx="2">
            <a:schemeClr val="accent1"/>
          </a:lnRef>
          <a:fillRef idx="0">
            <a:schemeClr val="accent1"/>
          </a:fillRef>
          <a:effectRef idx="1">
            <a:schemeClr val="accent1"/>
          </a:effectRef>
          <a:fontRef idx="minor">
            <a:schemeClr val="tx1"/>
          </a:fontRef>
        </p:style>
      </p:cxnSp>
      <p:sp>
        <p:nvSpPr>
          <p:cNvPr id="7" name="Flowchart: Terminator 6">
            <a:extLst>
              <a:ext uri="{FF2B5EF4-FFF2-40B4-BE49-F238E27FC236}">
                <a16:creationId xmlns:a16="http://schemas.microsoft.com/office/drawing/2014/main" id="{6AB1C740-6832-43D9-A84F-7C5F0549299F}"/>
              </a:ext>
            </a:extLst>
          </p:cNvPr>
          <p:cNvSpPr/>
          <p:nvPr/>
        </p:nvSpPr>
        <p:spPr>
          <a:xfrm>
            <a:off x="904188" y="4951412"/>
            <a:ext cx="2234722" cy="355794"/>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1400"/>
              <a:t>Minimize power losses </a:t>
            </a:r>
            <a:endParaRPr lang="en-GB" sz="1400"/>
          </a:p>
        </p:txBody>
      </p:sp>
      <p:sp>
        <p:nvSpPr>
          <p:cNvPr id="8" name="Flowchart: Terminator 7">
            <a:extLst>
              <a:ext uri="{FF2B5EF4-FFF2-40B4-BE49-F238E27FC236}">
                <a16:creationId xmlns:a16="http://schemas.microsoft.com/office/drawing/2014/main" id="{81A6F4DF-6E67-BB4F-58BD-A0F552419D54}"/>
              </a:ext>
            </a:extLst>
          </p:cNvPr>
          <p:cNvSpPr/>
          <p:nvPr/>
        </p:nvSpPr>
        <p:spPr>
          <a:xfrm>
            <a:off x="9229688" y="5403766"/>
            <a:ext cx="2299726" cy="552244"/>
          </a:xfrm>
          <a:prstGeom prst="flowChartTerminator">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1400"/>
              <a:t>Improved power security</a:t>
            </a:r>
            <a:endParaRPr lang="en-GB" sz="1400"/>
          </a:p>
        </p:txBody>
      </p:sp>
      <p:cxnSp>
        <p:nvCxnSpPr>
          <p:cNvPr id="19" name="Connector: Elbow 18">
            <a:extLst>
              <a:ext uri="{FF2B5EF4-FFF2-40B4-BE49-F238E27FC236}">
                <a16:creationId xmlns:a16="http://schemas.microsoft.com/office/drawing/2014/main" id="{76149BF8-431C-D70E-9F19-30FFAF0033AA}"/>
              </a:ext>
            </a:extLst>
          </p:cNvPr>
          <p:cNvCxnSpPr>
            <a:cxnSpLocks/>
          </p:cNvCxnSpPr>
          <p:nvPr/>
        </p:nvCxnSpPr>
        <p:spPr>
          <a:xfrm rot="16200000" flipH="1">
            <a:off x="1059754" y="3942978"/>
            <a:ext cx="607393" cy="1316200"/>
          </a:xfrm>
          <a:prstGeom prst="bentConnector3">
            <a:avLst/>
          </a:prstGeom>
        </p:spPr>
        <p:style>
          <a:lnRef idx="2">
            <a:schemeClr val="accent1"/>
          </a:lnRef>
          <a:fillRef idx="0">
            <a:schemeClr val="accent1"/>
          </a:fillRef>
          <a:effectRef idx="1">
            <a:schemeClr val="accent1"/>
          </a:effectRef>
          <a:fontRef idx="minor">
            <a:schemeClr val="tx1"/>
          </a:fontRef>
        </p:style>
      </p:cxnSp>
      <p:cxnSp>
        <p:nvCxnSpPr>
          <p:cNvPr id="21" name="Connector: Elbow 20">
            <a:extLst>
              <a:ext uri="{FF2B5EF4-FFF2-40B4-BE49-F238E27FC236}">
                <a16:creationId xmlns:a16="http://schemas.microsoft.com/office/drawing/2014/main" id="{14EF2FE8-7843-3973-D66B-312D83D37DD1}"/>
              </a:ext>
            </a:extLst>
          </p:cNvPr>
          <p:cNvCxnSpPr>
            <a:cxnSpLocks/>
          </p:cNvCxnSpPr>
          <p:nvPr/>
        </p:nvCxnSpPr>
        <p:spPr>
          <a:xfrm rot="5400000">
            <a:off x="1644414" y="4588236"/>
            <a:ext cx="740311" cy="6634"/>
          </a:xfrm>
          <a:prstGeom prst="bentConnector3">
            <a:avLst>
              <a:gd name="adj1" fmla="val 50000"/>
            </a:avLst>
          </a:prstGeom>
        </p:spPr>
        <p:style>
          <a:lnRef idx="2">
            <a:schemeClr val="accent1"/>
          </a:lnRef>
          <a:fillRef idx="0">
            <a:schemeClr val="accent1"/>
          </a:fillRef>
          <a:effectRef idx="1">
            <a:schemeClr val="accent1"/>
          </a:effectRef>
          <a:fontRef idx="minor">
            <a:schemeClr val="tx1"/>
          </a:fontRef>
        </p:style>
      </p:cxnSp>
      <p:cxnSp>
        <p:nvCxnSpPr>
          <p:cNvPr id="23" name="Connector: Elbow 22">
            <a:extLst>
              <a:ext uri="{FF2B5EF4-FFF2-40B4-BE49-F238E27FC236}">
                <a16:creationId xmlns:a16="http://schemas.microsoft.com/office/drawing/2014/main" id="{3311B09F-BFAF-2B23-68EE-EBB706FB6F7F}"/>
              </a:ext>
            </a:extLst>
          </p:cNvPr>
          <p:cNvCxnSpPr>
            <a:stCxn id="17" idx="2"/>
            <a:endCxn id="7" idx="0"/>
          </p:cNvCxnSpPr>
          <p:nvPr/>
        </p:nvCxnSpPr>
        <p:spPr>
          <a:xfrm rot="5400000">
            <a:off x="2237956" y="4026875"/>
            <a:ext cx="708131" cy="1140943"/>
          </a:xfrm>
          <a:prstGeom prst="bentConnector3">
            <a:avLst>
              <a:gd name="adj1" fmla="val 50000"/>
            </a:avLst>
          </a:prstGeom>
        </p:spPr>
        <p:style>
          <a:lnRef idx="2">
            <a:schemeClr val="accent1"/>
          </a:lnRef>
          <a:fillRef idx="0">
            <a:schemeClr val="accent1"/>
          </a:fillRef>
          <a:effectRef idx="1">
            <a:schemeClr val="accent1"/>
          </a:effectRef>
          <a:fontRef idx="minor">
            <a:schemeClr val="tx1"/>
          </a:fontRef>
        </p:style>
      </p:cxnSp>
      <p:cxnSp>
        <p:nvCxnSpPr>
          <p:cNvPr id="38" name="Connector: Elbow 37">
            <a:extLst>
              <a:ext uri="{FF2B5EF4-FFF2-40B4-BE49-F238E27FC236}">
                <a16:creationId xmlns:a16="http://schemas.microsoft.com/office/drawing/2014/main" id="{20A3EEBB-6CA9-2F9F-02E2-19C74E8BA5F4}"/>
              </a:ext>
            </a:extLst>
          </p:cNvPr>
          <p:cNvCxnSpPr>
            <a:stCxn id="102" idx="2"/>
            <a:endCxn id="8" idx="0"/>
          </p:cNvCxnSpPr>
          <p:nvPr/>
        </p:nvCxnSpPr>
        <p:spPr>
          <a:xfrm rot="5400000">
            <a:off x="10571386" y="4346932"/>
            <a:ext cx="865000" cy="1248669"/>
          </a:xfrm>
          <a:prstGeom prst="bentConnector3">
            <a:avLst/>
          </a:prstGeom>
        </p:spPr>
        <p:style>
          <a:lnRef idx="2">
            <a:schemeClr val="accent1"/>
          </a:lnRef>
          <a:fillRef idx="0">
            <a:schemeClr val="accent1"/>
          </a:fillRef>
          <a:effectRef idx="1">
            <a:schemeClr val="accent1"/>
          </a:effectRef>
          <a:fontRef idx="minor">
            <a:schemeClr val="tx1"/>
          </a:fontRef>
        </p:style>
      </p:cxnSp>
      <p:cxnSp>
        <p:nvCxnSpPr>
          <p:cNvPr id="42" name="Connector: Elbow 41">
            <a:extLst>
              <a:ext uri="{FF2B5EF4-FFF2-40B4-BE49-F238E27FC236}">
                <a16:creationId xmlns:a16="http://schemas.microsoft.com/office/drawing/2014/main" id="{56E51A9C-B7EF-EE07-DC74-282DD275712D}"/>
              </a:ext>
            </a:extLst>
          </p:cNvPr>
          <p:cNvCxnSpPr>
            <a:stCxn id="83" idx="2"/>
            <a:endCxn id="8" idx="0"/>
          </p:cNvCxnSpPr>
          <p:nvPr/>
        </p:nvCxnSpPr>
        <p:spPr>
          <a:xfrm rot="16200000" flipH="1">
            <a:off x="9322717" y="4346932"/>
            <a:ext cx="865000" cy="1248668"/>
          </a:xfrm>
          <a:prstGeom prst="bentConnector3">
            <a:avLst/>
          </a:prstGeom>
        </p:spPr>
        <p:style>
          <a:lnRef idx="2">
            <a:schemeClr val="accent1"/>
          </a:lnRef>
          <a:fillRef idx="0">
            <a:schemeClr val="accent1"/>
          </a:fillRef>
          <a:effectRef idx="1">
            <a:schemeClr val="accent1"/>
          </a:effectRef>
          <a:fontRef idx="minor">
            <a:schemeClr val="tx1"/>
          </a:fontRef>
        </p:style>
      </p:cxnSp>
      <p:cxnSp>
        <p:nvCxnSpPr>
          <p:cNvPr id="51" name="Connector: Elbow 50">
            <a:extLst>
              <a:ext uri="{FF2B5EF4-FFF2-40B4-BE49-F238E27FC236}">
                <a16:creationId xmlns:a16="http://schemas.microsoft.com/office/drawing/2014/main" id="{E8D2B09F-7172-DD81-2C4D-A292F473D81A}"/>
              </a:ext>
            </a:extLst>
          </p:cNvPr>
          <p:cNvCxnSpPr>
            <a:stCxn id="101" idx="2"/>
            <a:endCxn id="8" idx="0"/>
          </p:cNvCxnSpPr>
          <p:nvPr/>
        </p:nvCxnSpPr>
        <p:spPr>
          <a:xfrm rot="5400000">
            <a:off x="9964138" y="4988353"/>
            <a:ext cx="830826" cy="12700"/>
          </a:xfrm>
          <a:prstGeom prst="bentConnector3">
            <a:avLst/>
          </a:prstGeom>
        </p:spPr>
        <p:style>
          <a:lnRef idx="2">
            <a:schemeClr val="accent1"/>
          </a:lnRef>
          <a:fillRef idx="0">
            <a:schemeClr val="accent1"/>
          </a:fillRef>
          <a:effectRef idx="1">
            <a:schemeClr val="accent1"/>
          </a:effectRef>
          <a:fontRef idx="minor">
            <a:schemeClr val="tx1"/>
          </a:fontRef>
        </p:style>
      </p:cxnSp>
      <p:cxnSp>
        <p:nvCxnSpPr>
          <p:cNvPr id="70" name="Straight Connector 69">
            <a:extLst>
              <a:ext uri="{FF2B5EF4-FFF2-40B4-BE49-F238E27FC236}">
                <a16:creationId xmlns:a16="http://schemas.microsoft.com/office/drawing/2014/main" id="{4895950A-B946-58C3-81AD-87477645310E}"/>
              </a:ext>
            </a:extLst>
          </p:cNvPr>
          <p:cNvCxnSpPr>
            <a:cxnSpLocks/>
          </p:cNvCxnSpPr>
          <p:nvPr/>
        </p:nvCxnSpPr>
        <p:spPr>
          <a:xfrm>
            <a:off x="4837535" y="4636325"/>
            <a:ext cx="4200111" cy="0"/>
          </a:xfrm>
          <a:prstGeom prst="line">
            <a:avLst/>
          </a:prstGeom>
          <a:ln w="38100">
            <a:prstDash val="sysDash"/>
          </a:ln>
        </p:spPr>
        <p:style>
          <a:lnRef idx="2">
            <a:schemeClr val="accent1"/>
          </a:lnRef>
          <a:fillRef idx="0">
            <a:schemeClr val="accent1"/>
          </a:fillRef>
          <a:effectRef idx="1">
            <a:schemeClr val="accent1"/>
          </a:effectRef>
          <a:fontRef idx="minor">
            <a:schemeClr val="tx1"/>
          </a:fontRef>
        </p:style>
      </p:cxnSp>
      <p:cxnSp>
        <p:nvCxnSpPr>
          <p:cNvPr id="72" name="Straight Connector 71">
            <a:extLst>
              <a:ext uri="{FF2B5EF4-FFF2-40B4-BE49-F238E27FC236}">
                <a16:creationId xmlns:a16="http://schemas.microsoft.com/office/drawing/2014/main" id="{6168BA96-AA66-B1E1-10BD-B0490568FEFD}"/>
              </a:ext>
            </a:extLst>
          </p:cNvPr>
          <p:cNvCxnSpPr>
            <a:cxnSpLocks/>
          </p:cNvCxnSpPr>
          <p:nvPr/>
        </p:nvCxnSpPr>
        <p:spPr>
          <a:xfrm>
            <a:off x="9027349" y="4626028"/>
            <a:ext cx="0" cy="1957652"/>
          </a:xfrm>
          <a:prstGeom prst="line">
            <a:avLst/>
          </a:prstGeom>
          <a:ln w="38100">
            <a:prstDash val="sysDash"/>
          </a:ln>
        </p:spPr>
        <p:style>
          <a:lnRef idx="2">
            <a:schemeClr val="accent1"/>
          </a:lnRef>
          <a:fillRef idx="0">
            <a:schemeClr val="accent1"/>
          </a:fillRef>
          <a:effectRef idx="1">
            <a:schemeClr val="accent1"/>
          </a:effectRef>
          <a:fontRef idx="minor">
            <a:schemeClr val="tx1"/>
          </a:fontRef>
        </p:style>
      </p:cxnSp>
      <p:cxnSp>
        <p:nvCxnSpPr>
          <p:cNvPr id="74" name="Straight Connector 73">
            <a:extLst>
              <a:ext uri="{FF2B5EF4-FFF2-40B4-BE49-F238E27FC236}">
                <a16:creationId xmlns:a16="http://schemas.microsoft.com/office/drawing/2014/main" id="{D9B85799-F906-3E22-1C26-2467B38E5BD5}"/>
              </a:ext>
            </a:extLst>
          </p:cNvPr>
          <p:cNvCxnSpPr>
            <a:cxnSpLocks/>
          </p:cNvCxnSpPr>
          <p:nvPr/>
        </p:nvCxnSpPr>
        <p:spPr>
          <a:xfrm flipH="1">
            <a:off x="6674575" y="6571367"/>
            <a:ext cx="2342476" cy="0"/>
          </a:xfrm>
          <a:prstGeom prst="line">
            <a:avLst/>
          </a:prstGeom>
          <a:ln w="38100">
            <a:prstDash val="sysDash"/>
          </a:ln>
        </p:spPr>
        <p:style>
          <a:lnRef idx="2">
            <a:schemeClr val="accent1"/>
          </a:lnRef>
          <a:fillRef idx="0">
            <a:schemeClr val="accent1"/>
          </a:fillRef>
          <a:effectRef idx="1">
            <a:schemeClr val="accent1"/>
          </a:effectRef>
          <a:fontRef idx="minor">
            <a:schemeClr val="tx1"/>
          </a:fontRef>
        </p:style>
      </p:cxnSp>
      <p:cxnSp>
        <p:nvCxnSpPr>
          <p:cNvPr id="76" name="Straight Connector 75">
            <a:extLst>
              <a:ext uri="{FF2B5EF4-FFF2-40B4-BE49-F238E27FC236}">
                <a16:creationId xmlns:a16="http://schemas.microsoft.com/office/drawing/2014/main" id="{81043E18-35CA-24F6-502A-7FB72EC457B3}"/>
              </a:ext>
            </a:extLst>
          </p:cNvPr>
          <p:cNvCxnSpPr>
            <a:cxnSpLocks/>
          </p:cNvCxnSpPr>
          <p:nvPr/>
        </p:nvCxnSpPr>
        <p:spPr>
          <a:xfrm flipV="1">
            <a:off x="6674575" y="5679888"/>
            <a:ext cx="0" cy="903792"/>
          </a:xfrm>
          <a:prstGeom prst="line">
            <a:avLst/>
          </a:prstGeom>
          <a:ln w="38100">
            <a:prstDash val="sysDash"/>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AE576AB8-98C8-5E39-F2C9-B7DF99963584}"/>
              </a:ext>
            </a:extLst>
          </p:cNvPr>
          <p:cNvCxnSpPr>
            <a:cxnSpLocks/>
          </p:cNvCxnSpPr>
          <p:nvPr/>
        </p:nvCxnSpPr>
        <p:spPr>
          <a:xfrm>
            <a:off x="4840883" y="4615731"/>
            <a:ext cx="0" cy="1053860"/>
          </a:xfrm>
          <a:prstGeom prst="line">
            <a:avLst/>
          </a:prstGeom>
          <a:ln w="38100">
            <a:prstDash val="sysDash"/>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AE786B30-12CC-14CE-B644-AD1061E328B6}"/>
              </a:ext>
            </a:extLst>
          </p:cNvPr>
          <p:cNvCxnSpPr>
            <a:cxnSpLocks/>
          </p:cNvCxnSpPr>
          <p:nvPr/>
        </p:nvCxnSpPr>
        <p:spPr>
          <a:xfrm flipH="1">
            <a:off x="4840883" y="5679888"/>
            <a:ext cx="1833692" cy="0"/>
          </a:xfrm>
          <a:prstGeom prst="line">
            <a:avLst/>
          </a:prstGeom>
          <a:ln w="38100">
            <a:prstDash val="sysDash"/>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144868A3-5F43-E5C1-A821-6867CC03BE7B}"/>
              </a:ext>
            </a:extLst>
          </p:cNvPr>
          <p:cNvSpPr txBox="1"/>
          <p:nvPr/>
        </p:nvSpPr>
        <p:spPr>
          <a:xfrm>
            <a:off x="5435137" y="4186741"/>
            <a:ext cx="1171882" cy="369332"/>
          </a:xfrm>
          <a:prstGeom prst="rect">
            <a:avLst/>
          </a:prstGeom>
          <a:noFill/>
        </p:spPr>
        <p:txBody>
          <a:bodyPr wrap="square" rtlCol="0">
            <a:spAutoFit/>
          </a:bodyPr>
          <a:lstStyle/>
          <a:p>
            <a:r>
              <a:rPr lang="en-US"/>
              <a:t>BEng part</a:t>
            </a:r>
            <a:endParaRPr lang="en-GB"/>
          </a:p>
        </p:txBody>
      </p:sp>
    </p:spTree>
    <p:extLst>
      <p:ext uri="{BB962C8B-B14F-4D97-AF65-F5344CB8AC3E}">
        <p14:creationId xmlns:p14="http://schemas.microsoft.com/office/powerpoint/2010/main" val="95969494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7C00B9FD-CDAC-1383-8B4E-AC6BAF0C69D1}"/>
              </a:ext>
            </a:extLst>
          </p:cNvPr>
          <p:cNvGraphicFramePr>
            <a:graphicFrameLocks noGrp="1"/>
          </p:cNvGraphicFramePr>
          <p:nvPr/>
        </p:nvGraphicFramePr>
        <p:xfrm>
          <a:off x="0" y="1321266"/>
          <a:ext cx="12186670" cy="5510692"/>
        </p:xfrm>
        <a:graphic>
          <a:graphicData uri="http://schemas.openxmlformats.org/drawingml/2006/table">
            <a:tbl>
              <a:tblPr bandRow="1">
                <a:tableStyleId>{5C22544A-7EE6-4342-B048-85BDC9FD1C3A}</a:tableStyleId>
              </a:tblPr>
              <a:tblGrid>
                <a:gridCol w="2237903">
                  <a:extLst>
                    <a:ext uri="{9D8B030D-6E8A-4147-A177-3AD203B41FA5}">
                      <a16:colId xmlns:a16="http://schemas.microsoft.com/office/drawing/2014/main" val="727737143"/>
                    </a:ext>
                  </a:extLst>
                </a:gridCol>
                <a:gridCol w="4301423">
                  <a:extLst>
                    <a:ext uri="{9D8B030D-6E8A-4147-A177-3AD203B41FA5}">
                      <a16:colId xmlns:a16="http://schemas.microsoft.com/office/drawing/2014/main" val="3797594625"/>
                    </a:ext>
                  </a:extLst>
                </a:gridCol>
                <a:gridCol w="5647344">
                  <a:extLst>
                    <a:ext uri="{9D8B030D-6E8A-4147-A177-3AD203B41FA5}">
                      <a16:colId xmlns:a16="http://schemas.microsoft.com/office/drawing/2014/main" val="2803113595"/>
                    </a:ext>
                  </a:extLst>
                </a:gridCol>
              </a:tblGrid>
              <a:tr h="338132">
                <a:tc>
                  <a:txBody>
                    <a:bodyPr/>
                    <a:lstStyle/>
                    <a:p>
                      <a:pPr fontAlgn="base"/>
                      <a:r>
                        <a:rPr lang="en-US" sz="1600" b="1">
                          <a:solidFill>
                            <a:srgbClr val="F8FBFE"/>
                          </a:solidFill>
                          <a:effectLst/>
                          <a:latin typeface="Aptos"/>
                        </a:rPr>
                        <a:t>Aspect</a:t>
                      </a:r>
                      <a:endParaRPr lang="en-US" b="1">
                        <a:solidFill>
                          <a:srgbClr val="F8FBFE"/>
                        </a:solidFill>
                        <a:effectLst/>
                        <a:latin typeface="Aptos"/>
                      </a:endParaRPr>
                    </a:p>
                  </a:txBody>
                  <a:tcPr>
                    <a:lnL w="9525" cap="flat" cmpd="sng" algn="ctr">
                      <a:solidFill>
                        <a:srgbClr val="F8FBFE"/>
                      </a:solidFill>
                      <a:prstDash val="solid"/>
                      <a:round/>
                      <a:headEnd type="none" w="med" len="med"/>
                      <a:tailEnd type="none" w="med" len="med"/>
                    </a:lnL>
                    <a:lnR w="9525" cap="flat" cmpd="sng" algn="ctr">
                      <a:solidFill>
                        <a:srgbClr val="F8FBFE"/>
                      </a:solidFill>
                      <a:prstDash val="solid"/>
                      <a:round/>
                      <a:headEnd type="none" w="med" len="med"/>
                      <a:tailEnd type="none" w="med" len="med"/>
                    </a:lnR>
                    <a:lnT w="9525" cap="flat" cmpd="sng" algn="ctr">
                      <a:solidFill>
                        <a:srgbClr val="F8FBFE"/>
                      </a:solidFill>
                      <a:prstDash val="solid"/>
                      <a:round/>
                      <a:headEnd type="none" w="med" len="med"/>
                      <a:tailEnd type="none" w="med" len="med"/>
                    </a:lnT>
                    <a:lnB w="9525" cap="flat" cmpd="sng" algn="ctr">
                      <a:solidFill>
                        <a:srgbClr val="F8FBFE"/>
                      </a:solidFill>
                      <a:prstDash val="solid"/>
                      <a:round/>
                      <a:headEnd type="none" w="med" len="med"/>
                      <a:tailEnd type="none" w="med" len="med"/>
                    </a:lnB>
                    <a:solidFill>
                      <a:srgbClr val="0F455D"/>
                    </a:solidFill>
                  </a:tcPr>
                </a:tc>
                <a:tc>
                  <a:txBody>
                    <a:bodyPr/>
                    <a:lstStyle/>
                    <a:p>
                      <a:pPr fontAlgn="base"/>
                      <a:r>
                        <a:rPr lang="en-US" sz="1600" b="1">
                          <a:solidFill>
                            <a:srgbClr val="F8FBFE"/>
                          </a:solidFill>
                          <a:effectLst/>
                          <a:latin typeface="Aptos"/>
                        </a:rPr>
                        <a:t>Objective</a:t>
                      </a:r>
                      <a:endParaRPr lang="en-US" b="1">
                        <a:solidFill>
                          <a:srgbClr val="F8FBFE"/>
                        </a:solidFill>
                        <a:effectLst/>
                        <a:latin typeface="Aptos"/>
                      </a:endParaRPr>
                    </a:p>
                  </a:txBody>
                  <a:tcPr>
                    <a:lnL w="9525" cap="flat" cmpd="sng" algn="ctr">
                      <a:solidFill>
                        <a:srgbClr val="F8FBFE"/>
                      </a:solidFill>
                      <a:prstDash val="solid"/>
                      <a:round/>
                      <a:headEnd type="none" w="med" len="med"/>
                      <a:tailEnd type="none" w="med" len="med"/>
                    </a:lnL>
                    <a:lnR w="9525" cap="flat" cmpd="sng" algn="ctr">
                      <a:solidFill>
                        <a:srgbClr val="F8FBFE"/>
                      </a:solidFill>
                      <a:prstDash val="solid"/>
                      <a:round/>
                      <a:headEnd type="none" w="med" len="med"/>
                      <a:tailEnd type="none" w="med" len="med"/>
                    </a:lnR>
                    <a:lnT w="9525" cap="flat" cmpd="sng" algn="ctr">
                      <a:solidFill>
                        <a:srgbClr val="F8FBFE"/>
                      </a:solidFill>
                      <a:prstDash val="solid"/>
                      <a:round/>
                      <a:headEnd type="none" w="med" len="med"/>
                      <a:tailEnd type="none" w="med" len="med"/>
                    </a:lnT>
                    <a:lnB w="9525" cap="flat" cmpd="sng" algn="ctr">
                      <a:solidFill>
                        <a:srgbClr val="F8FBFE"/>
                      </a:solidFill>
                      <a:prstDash val="solid"/>
                      <a:round/>
                      <a:headEnd type="none" w="med" len="med"/>
                      <a:tailEnd type="none" w="med" len="med"/>
                    </a:lnB>
                    <a:solidFill>
                      <a:srgbClr val="0F455D"/>
                    </a:solidFill>
                  </a:tcPr>
                </a:tc>
                <a:tc>
                  <a:txBody>
                    <a:bodyPr/>
                    <a:lstStyle/>
                    <a:p>
                      <a:pPr fontAlgn="base"/>
                      <a:r>
                        <a:rPr lang="en-US" sz="1600" b="1">
                          <a:solidFill>
                            <a:srgbClr val="F8FBFE"/>
                          </a:solidFill>
                          <a:effectLst/>
                          <a:latin typeface="Aptos"/>
                        </a:rPr>
                        <a:t>Criteria</a:t>
                      </a:r>
                      <a:endParaRPr lang="en-US" b="1">
                        <a:solidFill>
                          <a:srgbClr val="F8FBFE"/>
                        </a:solidFill>
                        <a:effectLst/>
                        <a:latin typeface="Aptos"/>
                      </a:endParaRPr>
                    </a:p>
                  </a:txBody>
                  <a:tcPr>
                    <a:lnL w="9525" cap="flat" cmpd="sng" algn="ctr">
                      <a:solidFill>
                        <a:srgbClr val="F8FBFE"/>
                      </a:solidFill>
                      <a:prstDash val="solid"/>
                      <a:round/>
                      <a:headEnd type="none" w="med" len="med"/>
                      <a:tailEnd type="none" w="med" len="med"/>
                    </a:lnL>
                    <a:lnR w="9525" cap="flat" cmpd="sng" algn="ctr">
                      <a:solidFill>
                        <a:srgbClr val="F8FBFE"/>
                      </a:solidFill>
                      <a:prstDash val="solid"/>
                      <a:round/>
                      <a:headEnd type="none" w="med" len="med"/>
                      <a:tailEnd type="none" w="med" len="med"/>
                    </a:lnR>
                    <a:lnT w="9525" cap="flat" cmpd="sng" algn="ctr">
                      <a:solidFill>
                        <a:srgbClr val="F8FBFE"/>
                      </a:solidFill>
                      <a:prstDash val="solid"/>
                      <a:round/>
                      <a:headEnd type="none" w="med" len="med"/>
                      <a:tailEnd type="none" w="med" len="med"/>
                    </a:lnT>
                    <a:lnB w="9525" cap="flat" cmpd="sng" algn="ctr">
                      <a:solidFill>
                        <a:srgbClr val="F8FBFE"/>
                      </a:solidFill>
                      <a:prstDash val="solid"/>
                      <a:round/>
                      <a:headEnd type="none" w="med" len="med"/>
                      <a:tailEnd type="none" w="med" len="med"/>
                    </a:lnB>
                    <a:solidFill>
                      <a:srgbClr val="0F455D"/>
                    </a:solidFill>
                  </a:tcPr>
                </a:tc>
                <a:extLst>
                  <a:ext uri="{0D108BD9-81ED-4DB2-BD59-A6C34878D82A}">
                    <a16:rowId xmlns:a16="http://schemas.microsoft.com/office/drawing/2014/main" val="870038717"/>
                  </a:ext>
                </a:extLst>
              </a:tr>
              <a:tr h="817152">
                <a:tc>
                  <a:txBody>
                    <a:bodyPr/>
                    <a:lstStyle/>
                    <a:p>
                      <a:pPr lvl="0">
                        <a:buNone/>
                      </a:pPr>
                      <a:r>
                        <a:rPr lang="en-US" sz="1800" b="1">
                          <a:latin typeface="Calibri"/>
                        </a:rPr>
                        <a:t>Energy generation</a:t>
                      </a:r>
                      <a:endParaRPr lang="en-US"/>
                    </a:p>
                  </a:txBody>
                  <a:tcPr marL="98298" marR="98298" marT="49149" marB="49149">
                    <a:lnL w="13649" cap="flat" cmpd="sng" algn="ctr">
                      <a:solidFill>
                        <a:srgbClr val="FFFFFF"/>
                      </a:solidFill>
                      <a:prstDash val="solid"/>
                      <a:round/>
                      <a:headEnd type="none" w="med" len="med"/>
                      <a:tailEnd type="none" w="med" len="med"/>
                    </a:lnL>
                    <a:lnR w="13649" cap="flat" cmpd="sng" algn="ctr">
                      <a:solidFill>
                        <a:srgbClr val="FFFFFF"/>
                      </a:solidFill>
                      <a:prstDash val="solid"/>
                      <a:round/>
                      <a:headEnd type="none" w="med" len="med"/>
                      <a:tailEnd type="none" w="med" len="med"/>
                    </a:lnR>
                    <a:lnT w="9525" cap="flat" cmpd="sng" algn="ctr">
                      <a:solidFill>
                        <a:srgbClr val="F8FBFE"/>
                      </a:solidFill>
                      <a:prstDash val="solid"/>
                      <a:round/>
                      <a:headEnd type="none" w="med" len="med"/>
                      <a:tailEnd type="none" w="med" len="med"/>
                    </a:lnT>
                    <a:lnB w="13649" cap="flat" cmpd="sng" algn="ctr">
                      <a:solidFill>
                        <a:srgbClr val="FFFFFF"/>
                      </a:solidFill>
                      <a:prstDash val="solid"/>
                      <a:round/>
                      <a:headEnd type="none" w="med" len="med"/>
                      <a:tailEnd type="none" w="med" len="med"/>
                    </a:lnB>
                    <a:solidFill>
                      <a:srgbClr val="CCD2D8"/>
                    </a:solidFill>
                  </a:tcPr>
                </a:tc>
                <a:tc>
                  <a:txBody>
                    <a:bodyPr/>
                    <a:lstStyle/>
                    <a:p>
                      <a:pPr marL="342900" lvl="0" indent="-342900" fontAlgn="base">
                        <a:buFont typeface="+mj-lt"/>
                        <a:buAutoNum type="arabicPeriod"/>
                      </a:pPr>
                      <a:r>
                        <a:rPr lang="en-US" sz="1500">
                          <a:effectLst/>
                          <a:latin typeface="Aptos"/>
                        </a:rPr>
                        <a:t>Handle 15% of Crete's yearly power demand</a:t>
                      </a:r>
                      <a:endParaRPr lang="en-US" sz="1200">
                        <a:effectLst/>
                        <a:latin typeface="Aptos"/>
                      </a:endParaRPr>
                    </a:p>
                    <a:p>
                      <a:pPr marL="342900" lvl="0" indent="-342900">
                        <a:buAutoNum type="arabicPeriod"/>
                      </a:pPr>
                      <a:r>
                        <a:rPr lang="en-US" sz="1500">
                          <a:effectLst/>
                          <a:latin typeface="Aptos"/>
                        </a:rPr>
                        <a:t>High efficiency</a:t>
                      </a:r>
                      <a:endParaRPr lang="en-US" sz="1200">
                        <a:effectLst/>
                        <a:latin typeface="Aptos"/>
                      </a:endParaRPr>
                    </a:p>
                  </a:txBody>
                  <a:tcPr>
                    <a:lnL w="13649" cap="flat" cmpd="sng" algn="ctr">
                      <a:solidFill>
                        <a:srgbClr val="FFFFFF"/>
                      </a:solidFill>
                      <a:prstDash val="solid"/>
                      <a:round/>
                      <a:headEnd type="none" w="med" len="med"/>
                      <a:tailEnd type="none" w="med" len="med"/>
                    </a:lnL>
                    <a:lnR w="9525" cap="flat" cmpd="sng" algn="ctr">
                      <a:solidFill>
                        <a:srgbClr val="F8FBFE"/>
                      </a:solidFill>
                      <a:prstDash val="solid"/>
                      <a:round/>
                      <a:headEnd type="none" w="med" len="med"/>
                      <a:tailEnd type="none" w="med" len="med"/>
                    </a:lnR>
                    <a:lnT w="9525" cap="flat" cmpd="sng" algn="ctr">
                      <a:solidFill>
                        <a:srgbClr val="F8FBFE"/>
                      </a:solidFill>
                      <a:prstDash val="solid"/>
                      <a:round/>
                      <a:headEnd type="none" w="med" len="med"/>
                      <a:tailEnd type="none" w="med" len="med"/>
                    </a:lnT>
                    <a:lnB w="9525" cap="flat" cmpd="sng" algn="ctr">
                      <a:solidFill>
                        <a:srgbClr val="F8FBFE"/>
                      </a:solidFill>
                      <a:prstDash val="solid"/>
                      <a:round/>
                      <a:headEnd type="none" w="med" len="med"/>
                      <a:tailEnd type="none" w="med" len="med"/>
                    </a:lnB>
                    <a:solidFill>
                      <a:srgbClr val="CCCFD2"/>
                    </a:solidFill>
                  </a:tcPr>
                </a:tc>
                <a:tc>
                  <a:txBody>
                    <a:bodyPr/>
                    <a:lstStyle/>
                    <a:p>
                      <a:pPr marL="342900" lvl="0" indent="-342900" fontAlgn="base">
                        <a:buAutoNum type="arabicPeriod"/>
                      </a:pPr>
                      <a:r>
                        <a:rPr lang="en-US" sz="1600" b="0" i="0" u="none" strike="noStrike" noProof="0">
                          <a:solidFill>
                            <a:srgbClr val="000000"/>
                          </a:solidFill>
                          <a:effectLst/>
                        </a:rPr>
                        <a:t>495.75 GWh/year minimum capacity</a:t>
                      </a:r>
                    </a:p>
                    <a:p>
                      <a:pPr marL="342900" lvl="0" indent="-342900">
                        <a:buAutoNum type="arabicPeriod"/>
                      </a:pPr>
                      <a:r>
                        <a:rPr lang="en-US" sz="1600" b="0" i="0" u="none" strike="noStrike" noProof="0" err="1">
                          <a:solidFill>
                            <a:srgbClr val="000000"/>
                          </a:solidFill>
                          <a:effectLst/>
                        </a:rPr>
                        <a:t>Optimise</a:t>
                      </a:r>
                      <a:r>
                        <a:rPr lang="en-US" sz="1600" b="0" i="0" u="none" strike="noStrike" noProof="0">
                          <a:solidFill>
                            <a:srgbClr val="000000"/>
                          </a:solidFill>
                          <a:effectLst/>
                        </a:rPr>
                        <a:t> transmission for high efficiency in circuit design and control algorithms (BEng EESE)</a:t>
                      </a:r>
                    </a:p>
                  </a:txBody>
                  <a:tcPr>
                    <a:lnL w="9525" cap="flat" cmpd="sng" algn="ctr">
                      <a:solidFill>
                        <a:srgbClr val="F8FBFE"/>
                      </a:solidFill>
                      <a:prstDash val="solid"/>
                      <a:round/>
                      <a:headEnd type="none" w="med" len="med"/>
                      <a:tailEnd type="none" w="med" len="med"/>
                    </a:lnL>
                    <a:lnR w="9525" cap="flat" cmpd="sng" algn="ctr">
                      <a:solidFill>
                        <a:srgbClr val="F8FBFE"/>
                      </a:solidFill>
                      <a:prstDash val="solid"/>
                      <a:round/>
                      <a:headEnd type="none" w="med" len="med"/>
                      <a:tailEnd type="none" w="med" len="med"/>
                    </a:lnR>
                    <a:lnT w="9525" cap="flat" cmpd="sng" algn="ctr">
                      <a:solidFill>
                        <a:srgbClr val="F8FBFE"/>
                      </a:solidFill>
                      <a:prstDash val="solid"/>
                      <a:round/>
                      <a:headEnd type="none" w="med" len="med"/>
                      <a:tailEnd type="none" w="med" len="med"/>
                    </a:lnT>
                    <a:lnB w="9525" cap="flat" cmpd="sng" algn="ctr">
                      <a:solidFill>
                        <a:srgbClr val="F8FBFE"/>
                      </a:solidFill>
                      <a:prstDash val="solid"/>
                      <a:round/>
                      <a:headEnd type="none" w="med" len="med"/>
                      <a:tailEnd type="none" w="med" len="med"/>
                    </a:lnB>
                    <a:solidFill>
                      <a:srgbClr val="CCCFD2"/>
                    </a:solidFill>
                  </a:tcPr>
                </a:tc>
                <a:extLst>
                  <a:ext uri="{0D108BD9-81ED-4DB2-BD59-A6C34878D82A}">
                    <a16:rowId xmlns:a16="http://schemas.microsoft.com/office/drawing/2014/main" val="3886539259"/>
                  </a:ext>
                </a:extLst>
              </a:tr>
              <a:tr h="662175">
                <a:tc>
                  <a:txBody>
                    <a:bodyPr/>
                    <a:lstStyle/>
                    <a:p>
                      <a:pPr lvl="0">
                        <a:buNone/>
                      </a:pPr>
                      <a:r>
                        <a:rPr lang="en-US" sz="1800" b="1"/>
                        <a:t>Energy storage capacity</a:t>
                      </a:r>
                      <a:endParaRPr lang="en-US"/>
                    </a:p>
                  </a:txBody>
                  <a:tcPr marL="98298" marR="98298" marT="49149" marB="49149">
                    <a:lnL w="13649" cap="flat" cmpd="sng" algn="ctr">
                      <a:solidFill>
                        <a:srgbClr val="FFFFFF"/>
                      </a:solidFill>
                      <a:prstDash val="solid"/>
                      <a:round/>
                      <a:headEnd type="none" w="med" len="med"/>
                      <a:tailEnd type="none" w="med" len="med"/>
                    </a:lnL>
                    <a:lnR w="13649" cap="flat" cmpd="sng" algn="ctr">
                      <a:solidFill>
                        <a:srgbClr val="FFFFFF"/>
                      </a:solidFill>
                      <a:prstDash val="solid"/>
                      <a:round/>
                      <a:headEnd type="none" w="med" len="med"/>
                      <a:tailEnd type="none" w="med" len="med"/>
                    </a:lnR>
                    <a:lnT w="13649" cap="flat" cmpd="sng" algn="ctr">
                      <a:solidFill>
                        <a:srgbClr val="FFFFFF"/>
                      </a:solidFill>
                      <a:prstDash val="solid"/>
                      <a:round/>
                      <a:headEnd type="none" w="med" len="med"/>
                      <a:tailEnd type="none" w="med" len="med"/>
                    </a:lnT>
                    <a:lnB w="13649" cap="flat" cmpd="sng" algn="ctr">
                      <a:solidFill>
                        <a:srgbClr val="FFFFFF"/>
                      </a:solidFill>
                      <a:prstDash val="solid"/>
                      <a:round/>
                      <a:headEnd type="none" w="med" len="med"/>
                      <a:tailEnd type="none" w="med" len="med"/>
                    </a:lnB>
                    <a:solidFill>
                      <a:srgbClr val="E7EAED"/>
                    </a:solidFill>
                  </a:tcPr>
                </a:tc>
                <a:tc>
                  <a:txBody>
                    <a:bodyPr/>
                    <a:lstStyle/>
                    <a:p>
                      <a:pPr marL="342900" lvl="0" indent="-342900" fontAlgn="base">
                        <a:buFont typeface="+mj-lt"/>
                        <a:buAutoNum type="arabicPeriod"/>
                      </a:pPr>
                      <a:r>
                        <a:rPr lang="en-US" sz="1500">
                          <a:effectLst/>
                          <a:latin typeface="Aptos"/>
                        </a:rPr>
                        <a:t>Supplement energy drop associated with wind, wave and solar energy</a:t>
                      </a:r>
                      <a:endParaRPr lang="en-US" sz="1200">
                        <a:effectLst/>
                        <a:latin typeface="Aptos"/>
                      </a:endParaRPr>
                    </a:p>
                  </a:txBody>
                  <a:tcPr>
                    <a:lnL w="13649" cap="flat" cmpd="sng" algn="ctr">
                      <a:solidFill>
                        <a:srgbClr val="FFFFFF"/>
                      </a:solidFill>
                      <a:prstDash val="solid"/>
                      <a:round/>
                      <a:headEnd type="none" w="med" len="med"/>
                      <a:tailEnd type="none" w="med" len="med"/>
                    </a:lnL>
                    <a:lnR w="9525" cap="flat" cmpd="sng" algn="ctr">
                      <a:solidFill>
                        <a:srgbClr val="F8FBFE"/>
                      </a:solidFill>
                      <a:prstDash val="solid"/>
                      <a:round/>
                      <a:headEnd type="none" w="med" len="med"/>
                      <a:tailEnd type="none" w="med" len="med"/>
                    </a:lnR>
                    <a:lnT w="9525" cap="flat" cmpd="sng" algn="ctr">
                      <a:solidFill>
                        <a:srgbClr val="F8FBFE"/>
                      </a:solidFill>
                      <a:prstDash val="solid"/>
                      <a:round/>
                      <a:headEnd type="none" w="med" len="med"/>
                      <a:tailEnd type="none" w="med" len="med"/>
                    </a:lnT>
                    <a:lnB w="9525" cap="flat" cmpd="sng" algn="ctr">
                      <a:solidFill>
                        <a:srgbClr val="F8FBFE"/>
                      </a:solidFill>
                      <a:prstDash val="solid"/>
                      <a:round/>
                      <a:headEnd type="none" w="med" len="med"/>
                      <a:tailEnd type="none" w="med" len="med"/>
                    </a:lnB>
                    <a:solidFill>
                      <a:srgbClr val="E7E9EA"/>
                    </a:solidFill>
                  </a:tcPr>
                </a:tc>
                <a:tc>
                  <a:txBody>
                    <a:bodyPr/>
                    <a:lstStyle/>
                    <a:p>
                      <a:pPr marL="342900" lvl="0" indent="-342900" fontAlgn="base">
                        <a:buAutoNum type="arabicPeriod"/>
                      </a:pPr>
                      <a:r>
                        <a:rPr lang="en-US" sz="1600" b="0" i="0" u="none" strike="noStrike" noProof="0">
                          <a:solidFill>
                            <a:srgbClr val="000000"/>
                          </a:solidFill>
                          <a:effectLst/>
                        </a:rPr>
                        <a:t>235 MWh minimum energy storage</a:t>
                      </a:r>
                      <a:endParaRPr lang="en-US" sz="1200">
                        <a:effectLst/>
                        <a:latin typeface="Aptos"/>
                      </a:endParaRPr>
                    </a:p>
                  </a:txBody>
                  <a:tcPr>
                    <a:lnL w="9525" cap="flat" cmpd="sng" algn="ctr">
                      <a:solidFill>
                        <a:srgbClr val="F8FBFE"/>
                      </a:solidFill>
                      <a:prstDash val="solid"/>
                      <a:round/>
                      <a:headEnd type="none" w="med" len="med"/>
                      <a:tailEnd type="none" w="med" len="med"/>
                    </a:lnL>
                    <a:lnR w="9525" cap="flat" cmpd="sng" algn="ctr">
                      <a:solidFill>
                        <a:srgbClr val="F8FBFE"/>
                      </a:solidFill>
                      <a:prstDash val="solid"/>
                      <a:round/>
                      <a:headEnd type="none" w="med" len="med"/>
                      <a:tailEnd type="none" w="med" len="med"/>
                    </a:lnR>
                    <a:lnT w="9525" cap="flat" cmpd="sng" algn="ctr">
                      <a:solidFill>
                        <a:srgbClr val="F8FBFE"/>
                      </a:solidFill>
                      <a:prstDash val="solid"/>
                      <a:round/>
                      <a:headEnd type="none" w="med" len="med"/>
                      <a:tailEnd type="none" w="med" len="med"/>
                    </a:lnT>
                    <a:lnB w="9525" cap="flat" cmpd="sng" algn="ctr">
                      <a:solidFill>
                        <a:srgbClr val="F8FBFE"/>
                      </a:solidFill>
                      <a:prstDash val="solid"/>
                      <a:round/>
                      <a:headEnd type="none" w="med" len="med"/>
                      <a:tailEnd type="none" w="med" len="med"/>
                    </a:lnB>
                    <a:solidFill>
                      <a:srgbClr val="E7E9EA"/>
                    </a:solidFill>
                  </a:tcPr>
                </a:tc>
                <a:extLst>
                  <a:ext uri="{0D108BD9-81ED-4DB2-BD59-A6C34878D82A}">
                    <a16:rowId xmlns:a16="http://schemas.microsoft.com/office/drawing/2014/main" val="805308198"/>
                  </a:ext>
                </a:extLst>
              </a:tr>
              <a:tr h="577642">
                <a:tc>
                  <a:txBody>
                    <a:bodyPr/>
                    <a:lstStyle/>
                    <a:p>
                      <a:pPr lvl="0">
                        <a:buNone/>
                      </a:pPr>
                      <a:r>
                        <a:rPr lang="en-US" sz="1800" b="1"/>
                        <a:t>Modularity</a:t>
                      </a:r>
                      <a:endParaRPr lang="en-US"/>
                    </a:p>
                  </a:txBody>
                  <a:tcPr marL="98298" marR="98298" marT="49149" marB="49149">
                    <a:lnL w="13649" cap="flat" cmpd="sng" algn="ctr">
                      <a:solidFill>
                        <a:srgbClr val="FFFFFF"/>
                      </a:solidFill>
                      <a:prstDash val="solid"/>
                      <a:round/>
                      <a:headEnd type="none" w="med" len="med"/>
                      <a:tailEnd type="none" w="med" len="med"/>
                    </a:lnL>
                    <a:lnR w="13649" cap="flat" cmpd="sng" algn="ctr">
                      <a:solidFill>
                        <a:srgbClr val="FFFFFF"/>
                      </a:solidFill>
                      <a:prstDash val="solid"/>
                      <a:round/>
                      <a:headEnd type="none" w="med" len="med"/>
                      <a:tailEnd type="none" w="med" len="med"/>
                    </a:lnR>
                    <a:lnT w="13649" cap="flat" cmpd="sng" algn="ctr">
                      <a:solidFill>
                        <a:srgbClr val="FFFFFF"/>
                      </a:solidFill>
                      <a:prstDash val="solid"/>
                      <a:round/>
                      <a:headEnd type="none" w="med" len="med"/>
                      <a:tailEnd type="none" w="med" len="med"/>
                    </a:lnT>
                    <a:lnB w="13649" cap="flat" cmpd="sng" algn="ctr">
                      <a:solidFill>
                        <a:srgbClr val="FFFFFF"/>
                      </a:solidFill>
                      <a:prstDash val="solid"/>
                      <a:round/>
                      <a:headEnd type="none" w="med" len="med"/>
                      <a:tailEnd type="none" w="med" len="med"/>
                    </a:lnB>
                    <a:solidFill>
                      <a:srgbClr val="CCD2D8"/>
                    </a:solidFill>
                  </a:tcPr>
                </a:tc>
                <a:tc>
                  <a:txBody>
                    <a:bodyPr/>
                    <a:lstStyle/>
                    <a:p>
                      <a:pPr marL="342900" lvl="0" indent="-342900" fontAlgn="base">
                        <a:buAutoNum type="arabicPeriod"/>
                      </a:pPr>
                      <a:r>
                        <a:rPr lang="en-GB" sz="1500">
                          <a:effectLst/>
                          <a:latin typeface="Aptos"/>
                        </a:rPr>
                        <a:t>Adhere to weight limit of floating energy island (Civil)</a:t>
                      </a:r>
                      <a:endParaRPr lang="en-GB" sz="1200">
                        <a:effectLst/>
                        <a:latin typeface="Aptos"/>
                      </a:endParaRPr>
                    </a:p>
                  </a:txBody>
                  <a:tcPr>
                    <a:lnL w="13649" cap="flat" cmpd="sng" algn="ctr">
                      <a:solidFill>
                        <a:srgbClr val="FFFFFF"/>
                      </a:solidFill>
                      <a:prstDash val="solid"/>
                      <a:round/>
                      <a:headEnd type="none" w="med" len="med"/>
                      <a:tailEnd type="none" w="med" len="med"/>
                    </a:lnL>
                    <a:lnR w="9525" cap="flat" cmpd="sng" algn="ctr">
                      <a:solidFill>
                        <a:srgbClr val="F8FBFE"/>
                      </a:solidFill>
                      <a:prstDash val="solid"/>
                      <a:round/>
                      <a:headEnd type="none" w="med" len="med"/>
                      <a:tailEnd type="none" w="med" len="med"/>
                    </a:lnR>
                    <a:lnT w="9525" cap="flat" cmpd="sng" algn="ctr">
                      <a:solidFill>
                        <a:srgbClr val="F8FBFE"/>
                      </a:solidFill>
                      <a:prstDash val="solid"/>
                      <a:round/>
                      <a:headEnd type="none" w="med" len="med"/>
                      <a:tailEnd type="none" w="med" len="med"/>
                    </a:lnT>
                    <a:lnB w="9525" cap="flat" cmpd="sng" algn="ctr">
                      <a:solidFill>
                        <a:srgbClr val="F8FBFE"/>
                      </a:solidFill>
                      <a:prstDash val="solid"/>
                      <a:round/>
                      <a:headEnd type="none" w="med" len="med"/>
                      <a:tailEnd type="none" w="med" len="med"/>
                    </a:lnB>
                    <a:solidFill>
                      <a:srgbClr val="CCCFD2"/>
                    </a:solidFill>
                  </a:tcPr>
                </a:tc>
                <a:tc>
                  <a:txBody>
                    <a:bodyPr/>
                    <a:lstStyle/>
                    <a:p>
                      <a:pPr marL="342900" lvl="0" indent="-342900" fontAlgn="base">
                        <a:buAutoNum type="arabicPeriod"/>
                      </a:pPr>
                      <a:r>
                        <a:rPr lang="en-US" sz="1500">
                          <a:effectLst/>
                          <a:latin typeface="Aptos"/>
                        </a:rPr>
                        <a:t>Heavy energy storage located onshore</a:t>
                      </a:r>
                      <a:endParaRPr lang="en-US" sz="1200">
                        <a:effectLst/>
                        <a:latin typeface="Aptos"/>
                      </a:endParaRPr>
                    </a:p>
                  </a:txBody>
                  <a:tcPr>
                    <a:lnL w="9525" cap="flat" cmpd="sng" algn="ctr">
                      <a:solidFill>
                        <a:srgbClr val="F8FBFE"/>
                      </a:solidFill>
                      <a:prstDash val="solid"/>
                      <a:round/>
                      <a:headEnd type="none" w="med" len="med"/>
                      <a:tailEnd type="none" w="med" len="med"/>
                    </a:lnL>
                    <a:lnR w="9525" cap="flat" cmpd="sng" algn="ctr">
                      <a:solidFill>
                        <a:srgbClr val="F8FBFE"/>
                      </a:solidFill>
                      <a:prstDash val="solid"/>
                      <a:round/>
                      <a:headEnd type="none" w="med" len="med"/>
                      <a:tailEnd type="none" w="med" len="med"/>
                    </a:lnR>
                    <a:lnT w="9525" cap="flat" cmpd="sng" algn="ctr">
                      <a:solidFill>
                        <a:srgbClr val="F8FBFE"/>
                      </a:solidFill>
                      <a:prstDash val="solid"/>
                      <a:round/>
                      <a:headEnd type="none" w="med" len="med"/>
                      <a:tailEnd type="none" w="med" len="med"/>
                    </a:lnT>
                    <a:lnB w="9525" cap="flat" cmpd="sng" algn="ctr">
                      <a:solidFill>
                        <a:srgbClr val="F8FBFE"/>
                      </a:solidFill>
                      <a:prstDash val="solid"/>
                      <a:round/>
                      <a:headEnd type="none" w="med" len="med"/>
                      <a:tailEnd type="none" w="med" len="med"/>
                    </a:lnB>
                    <a:solidFill>
                      <a:srgbClr val="CCCFD2"/>
                    </a:solidFill>
                  </a:tcPr>
                </a:tc>
                <a:extLst>
                  <a:ext uri="{0D108BD9-81ED-4DB2-BD59-A6C34878D82A}">
                    <a16:rowId xmlns:a16="http://schemas.microsoft.com/office/drawing/2014/main" val="358282268"/>
                  </a:ext>
                </a:extLst>
              </a:tr>
              <a:tr h="774885">
                <a:tc>
                  <a:txBody>
                    <a:bodyPr/>
                    <a:lstStyle/>
                    <a:p>
                      <a:pPr lvl="0">
                        <a:buNone/>
                      </a:pPr>
                      <a:r>
                        <a:rPr lang="en-US" sz="1800" b="1">
                          <a:effectLst/>
                          <a:latin typeface="Calibri"/>
                        </a:rPr>
                        <a:t>Compatibility</a:t>
                      </a:r>
                      <a:endParaRPr lang="en-US"/>
                    </a:p>
                  </a:txBody>
                  <a:tcPr marL="98298" marR="98298" marT="49149" marB="49149">
                    <a:lnL w="13649" cap="flat" cmpd="sng" algn="ctr">
                      <a:solidFill>
                        <a:srgbClr val="FFFFFF"/>
                      </a:solidFill>
                      <a:prstDash val="solid"/>
                      <a:round/>
                      <a:headEnd type="none" w="med" len="med"/>
                      <a:tailEnd type="none" w="med" len="med"/>
                    </a:lnL>
                    <a:lnR w="13649" cap="flat" cmpd="sng" algn="ctr">
                      <a:solidFill>
                        <a:srgbClr val="FFFFFF"/>
                      </a:solidFill>
                      <a:prstDash val="solid"/>
                      <a:round/>
                      <a:headEnd type="none" w="med" len="med"/>
                      <a:tailEnd type="none" w="med" len="med"/>
                    </a:lnR>
                    <a:lnT w="13649" cap="flat" cmpd="sng" algn="ctr">
                      <a:solidFill>
                        <a:srgbClr val="FFFFFF"/>
                      </a:solidFill>
                      <a:prstDash val="solid"/>
                      <a:round/>
                      <a:headEnd type="none" w="med" len="med"/>
                      <a:tailEnd type="none" w="med" len="med"/>
                    </a:lnT>
                    <a:lnB w="13649" cap="flat" cmpd="sng" algn="ctr">
                      <a:solidFill>
                        <a:srgbClr val="FFFFFF"/>
                      </a:solidFill>
                      <a:prstDash val="solid"/>
                      <a:round/>
                      <a:headEnd type="none" w="med" len="med"/>
                      <a:tailEnd type="none" w="med" len="med"/>
                    </a:lnB>
                    <a:solidFill>
                      <a:srgbClr val="E7EAED"/>
                    </a:solidFill>
                  </a:tcPr>
                </a:tc>
                <a:tc>
                  <a:txBody>
                    <a:bodyPr/>
                    <a:lstStyle/>
                    <a:p>
                      <a:pPr marL="342900" lvl="0" indent="-342900" fontAlgn="base">
                        <a:buFont typeface="+mj-lt"/>
                        <a:buAutoNum type="arabicPeriod"/>
                      </a:pPr>
                      <a:r>
                        <a:rPr lang="en-US" sz="1500">
                          <a:solidFill>
                            <a:schemeClr val="tx1"/>
                          </a:solidFill>
                          <a:effectLst/>
                          <a:latin typeface="Aptos"/>
                        </a:rPr>
                        <a:t>Transmission and storage work with existing infrastructure in Crete's grid</a:t>
                      </a:r>
                    </a:p>
                  </a:txBody>
                  <a:tcPr>
                    <a:lnL w="13649" cap="flat" cmpd="sng" algn="ctr">
                      <a:solidFill>
                        <a:srgbClr val="FFFFFF"/>
                      </a:solidFill>
                      <a:prstDash val="solid"/>
                      <a:round/>
                      <a:headEnd type="none" w="med" len="med"/>
                      <a:tailEnd type="none" w="med" len="med"/>
                    </a:lnL>
                    <a:lnR w="9525" cap="flat" cmpd="sng" algn="ctr">
                      <a:solidFill>
                        <a:srgbClr val="F8FBFE"/>
                      </a:solidFill>
                      <a:prstDash val="solid"/>
                      <a:round/>
                      <a:headEnd type="none" w="med" len="med"/>
                      <a:tailEnd type="none" w="med" len="med"/>
                    </a:lnR>
                    <a:lnT w="9525" cap="flat" cmpd="sng" algn="ctr">
                      <a:solidFill>
                        <a:srgbClr val="F8FBFE"/>
                      </a:solidFill>
                      <a:prstDash val="solid"/>
                      <a:round/>
                      <a:headEnd type="none" w="med" len="med"/>
                      <a:tailEnd type="none" w="med" len="med"/>
                    </a:lnT>
                    <a:lnB w="9525" cap="flat" cmpd="sng" algn="ctr">
                      <a:solidFill>
                        <a:srgbClr val="F8FBFE"/>
                      </a:solidFill>
                      <a:prstDash val="solid"/>
                      <a:round/>
                      <a:headEnd type="none" w="med" len="med"/>
                      <a:tailEnd type="none" w="med" len="med"/>
                    </a:lnB>
                    <a:solidFill>
                      <a:srgbClr val="E7E9EA"/>
                    </a:solidFill>
                  </a:tcPr>
                </a:tc>
                <a:tc>
                  <a:txBody>
                    <a:bodyPr/>
                    <a:lstStyle/>
                    <a:p>
                      <a:pPr marL="342900" lvl="0" indent="-342900" fontAlgn="base">
                        <a:buFont typeface="+mj-lt"/>
                        <a:buAutoNum type="arabicPeriod"/>
                      </a:pPr>
                      <a:r>
                        <a:rPr lang="en-GB" sz="1500">
                          <a:effectLst/>
                          <a:latin typeface="Aptos"/>
                        </a:rPr>
                        <a:t>Use 150 kV AC</a:t>
                      </a:r>
                    </a:p>
                    <a:p>
                      <a:pPr marL="342900" lvl="0" indent="-342900">
                        <a:buAutoNum type="arabicPeriod"/>
                      </a:pPr>
                      <a:r>
                        <a:rPr lang="en-GB" sz="1500">
                          <a:effectLst/>
                          <a:latin typeface="Aptos"/>
                        </a:rPr>
                        <a:t>Utilise compatible transmission lines from offshore island, and from energy storage</a:t>
                      </a:r>
                    </a:p>
                  </a:txBody>
                  <a:tcPr>
                    <a:lnL w="9525" cap="flat" cmpd="sng" algn="ctr">
                      <a:solidFill>
                        <a:srgbClr val="F8FBFE"/>
                      </a:solidFill>
                      <a:prstDash val="solid"/>
                      <a:round/>
                      <a:headEnd type="none" w="med" len="med"/>
                      <a:tailEnd type="none" w="med" len="med"/>
                    </a:lnL>
                    <a:lnR w="9525" cap="flat" cmpd="sng" algn="ctr">
                      <a:solidFill>
                        <a:srgbClr val="F8FBFE"/>
                      </a:solidFill>
                      <a:prstDash val="solid"/>
                      <a:round/>
                      <a:headEnd type="none" w="med" len="med"/>
                      <a:tailEnd type="none" w="med" len="med"/>
                    </a:lnR>
                    <a:lnT w="9525" cap="flat" cmpd="sng" algn="ctr">
                      <a:solidFill>
                        <a:srgbClr val="F8FBFE"/>
                      </a:solidFill>
                      <a:prstDash val="solid"/>
                      <a:round/>
                      <a:headEnd type="none" w="med" len="med"/>
                      <a:tailEnd type="none" w="med" len="med"/>
                    </a:lnT>
                    <a:lnB w="9525" cap="flat" cmpd="sng" algn="ctr">
                      <a:solidFill>
                        <a:srgbClr val="F8FBFE"/>
                      </a:solidFill>
                      <a:prstDash val="solid"/>
                      <a:round/>
                      <a:headEnd type="none" w="med" len="med"/>
                      <a:tailEnd type="none" w="med" len="med"/>
                    </a:lnB>
                    <a:solidFill>
                      <a:srgbClr val="E7E9EA"/>
                    </a:solidFill>
                  </a:tcPr>
                </a:tc>
                <a:extLst>
                  <a:ext uri="{0D108BD9-81ED-4DB2-BD59-A6C34878D82A}">
                    <a16:rowId xmlns:a16="http://schemas.microsoft.com/office/drawing/2014/main" val="848468636"/>
                  </a:ext>
                </a:extLst>
              </a:tr>
              <a:tr h="549463">
                <a:tc>
                  <a:txBody>
                    <a:bodyPr/>
                    <a:lstStyle/>
                    <a:p>
                      <a:pPr lvl="0">
                        <a:buNone/>
                      </a:pPr>
                      <a:r>
                        <a:rPr lang="en-US" sz="1800" b="1"/>
                        <a:t>Transmission line</a:t>
                      </a:r>
                      <a:endParaRPr lang="en-US"/>
                    </a:p>
                  </a:txBody>
                  <a:tcPr marL="98298" marR="98298" marT="49149" marB="49149">
                    <a:lnL w="13649" cap="flat" cmpd="sng" algn="ctr">
                      <a:solidFill>
                        <a:srgbClr val="FFFFFF"/>
                      </a:solidFill>
                      <a:prstDash val="solid"/>
                      <a:round/>
                      <a:headEnd type="none" w="med" len="med"/>
                      <a:tailEnd type="none" w="med" len="med"/>
                    </a:lnL>
                    <a:lnR w="13649" cap="flat" cmpd="sng" algn="ctr">
                      <a:solidFill>
                        <a:srgbClr val="FFFFFF"/>
                      </a:solidFill>
                      <a:prstDash val="solid"/>
                      <a:round/>
                      <a:headEnd type="none" w="med" len="med"/>
                      <a:tailEnd type="none" w="med" len="med"/>
                    </a:lnR>
                    <a:lnT w="13649" cap="flat" cmpd="sng" algn="ctr">
                      <a:solidFill>
                        <a:srgbClr val="FFFFFF"/>
                      </a:solidFill>
                      <a:prstDash val="solid"/>
                      <a:round/>
                      <a:headEnd type="none" w="med" len="med"/>
                      <a:tailEnd type="none" w="med" len="med"/>
                    </a:lnT>
                    <a:lnB w="13649" cap="flat" cmpd="sng" algn="ctr">
                      <a:solidFill>
                        <a:srgbClr val="FFFFFF"/>
                      </a:solidFill>
                      <a:prstDash val="solid"/>
                      <a:round/>
                      <a:headEnd type="none" w="med" len="med"/>
                      <a:tailEnd type="none" w="med" len="med"/>
                    </a:lnB>
                    <a:solidFill>
                      <a:srgbClr val="CCD2D8"/>
                    </a:solidFill>
                  </a:tcPr>
                </a:tc>
                <a:tc>
                  <a:txBody>
                    <a:bodyPr/>
                    <a:lstStyle/>
                    <a:p>
                      <a:pPr marL="342900" lvl="0" indent="-342900" fontAlgn="base">
                        <a:buFont typeface="+mj-lt"/>
                        <a:buAutoNum type="arabicPeriod"/>
                      </a:pPr>
                      <a:r>
                        <a:rPr lang="en-GB" sz="1500">
                          <a:solidFill>
                            <a:schemeClr val="tx1"/>
                          </a:solidFill>
                          <a:effectLst/>
                          <a:latin typeface="Aptos"/>
                        </a:rPr>
                        <a:t>Facilitate AC and DC</a:t>
                      </a:r>
                      <a:endParaRPr lang="en-GB" sz="1500">
                        <a:solidFill>
                          <a:srgbClr val="FF0000"/>
                        </a:solidFill>
                        <a:effectLst/>
                        <a:latin typeface="Aptos"/>
                      </a:endParaRPr>
                    </a:p>
                  </a:txBody>
                  <a:tcPr>
                    <a:lnL w="13649" cap="flat" cmpd="sng" algn="ctr">
                      <a:solidFill>
                        <a:srgbClr val="FFFFFF"/>
                      </a:solidFill>
                      <a:prstDash val="solid"/>
                      <a:round/>
                      <a:headEnd type="none" w="med" len="med"/>
                      <a:tailEnd type="none" w="med" len="med"/>
                    </a:lnL>
                    <a:lnR w="9525" cap="flat" cmpd="sng" algn="ctr">
                      <a:solidFill>
                        <a:srgbClr val="F8FBFE"/>
                      </a:solidFill>
                      <a:prstDash val="solid"/>
                      <a:round/>
                      <a:headEnd type="none" w="med" len="med"/>
                      <a:tailEnd type="none" w="med" len="med"/>
                    </a:lnR>
                    <a:lnT w="9525" cap="flat" cmpd="sng" algn="ctr">
                      <a:solidFill>
                        <a:srgbClr val="F8FBFE"/>
                      </a:solidFill>
                      <a:prstDash val="solid"/>
                      <a:round/>
                      <a:headEnd type="none" w="med" len="med"/>
                      <a:tailEnd type="none" w="med" len="med"/>
                    </a:lnT>
                    <a:lnB w="9525" cap="flat" cmpd="sng" algn="ctr">
                      <a:solidFill>
                        <a:srgbClr val="F8FBFE"/>
                      </a:solidFill>
                      <a:prstDash val="solid"/>
                      <a:round/>
                      <a:headEnd type="none" w="med" len="med"/>
                      <a:tailEnd type="none" w="med" len="med"/>
                    </a:lnB>
                    <a:solidFill>
                      <a:srgbClr val="CCCFD2"/>
                    </a:solidFill>
                  </a:tcPr>
                </a:tc>
                <a:tc>
                  <a:txBody>
                    <a:bodyPr/>
                    <a:lstStyle/>
                    <a:p>
                      <a:pPr marL="342900" lvl="0" indent="-342900" fontAlgn="base">
                        <a:buFont typeface="+mj-lt"/>
                        <a:buAutoNum type="arabicPeriod"/>
                      </a:pPr>
                      <a:r>
                        <a:rPr lang="en-US" sz="1500">
                          <a:effectLst/>
                          <a:latin typeface="Aptos"/>
                        </a:rPr>
                        <a:t>AC transmission line from island to grid</a:t>
                      </a:r>
                      <a:endParaRPr lang="en-US" sz="1200">
                        <a:effectLst/>
                        <a:latin typeface="Aptos"/>
                      </a:endParaRPr>
                    </a:p>
                    <a:p>
                      <a:pPr marL="342900" lvl="0" indent="-342900" fontAlgn="base">
                        <a:buFont typeface="+mj-lt"/>
                        <a:buAutoNum type="arabicPeriod"/>
                      </a:pPr>
                      <a:r>
                        <a:rPr lang="en-US" sz="1500">
                          <a:effectLst/>
                          <a:latin typeface="Aptos"/>
                        </a:rPr>
                        <a:t>DC transmission between power generation and island</a:t>
                      </a:r>
                    </a:p>
                  </a:txBody>
                  <a:tcPr>
                    <a:lnL w="9525" cap="flat" cmpd="sng" algn="ctr">
                      <a:solidFill>
                        <a:srgbClr val="F8FBFE"/>
                      </a:solidFill>
                      <a:prstDash val="solid"/>
                      <a:round/>
                      <a:headEnd type="none" w="med" len="med"/>
                      <a:tailEnd type="none" w="med" len="med"/>
                    </a:lnL>
                    <a:lnR w="9525" cap="flat" cmpd="sng" algn="ctr">
                      <a:solidFill>
                        <a:srgbClr val="F8FBFE"/>
                      </a:solidFill>
                      <a:prstDash val="solid"/>
                      <a:round/>
                      <a:headEnd type="none" w="med" len="med"/>
                      <a:tailEnd type="none" w="med" len="med"/>
                    </a:lnR>
                    <a:lnT w="9525" cap="flat" cmpd="sng" algn="ctr">
                      <a:solidFill>
                        <a:srgbClr val="F8FBFE"/>
                      </a:solidFill>
                      <a:prstDash val="solid"/>
                      <a:round/>
                      <a:headEnd type="none" w="med" len="med"/>
                      <a:tailEnd type="none" w="med" len="med"/>
                    </a:lnT>
                    <a:lnB w="9525" cap="flat" cmpd="sng" algn="ctr">
                      <a:solidFill>
                        <a:srgbClr val="F8FBFE"/>
                      </a:solidFill>
                      <a:prstDash val="solid"/>
                      <a:round/>
                      <a:headEnd type="none" w="med" len="med"/>
                      <a:tailEnd type="none" w="med" len="med"/>
                    </a:lnB>
                    <a:solidFill>
                      <a:srgbClr val="CCCFD2"/>
                    </a:solidFill>
                  </a:tcPr>
                </a:tc>
                <a:extLst>
                  <a:ext uri="{0D108BD9-81ED-4DB2-BD59-A6C34878D82A}">
                    <a16:rowId xmlns:a16="http://schemas.microsoft.com/office/drawing/2014/main" val="371228294"/>
                  </a:ext>
                </a:extLst>
              </a:tr>
              <a:tr h="774885">
                <a:tc>
                  <a:txBody>
                    <a:bodyPr/>
                    <a:lstStyle/>
                    <a:p>
                      <a:pPr lvl="0">
                        <a:buNone/>
                      </a:pPr>
                      <a:r>
                        <a:rPr lang="en-US" sz="1800" b="1"/>
                        <a:t>Material selection</a:t>
                      </a:r>
                      <a:endParaRPr lang="en-US"/>
                    </a:p>
                  </a:txBody>
                  <a:tcPr marL="98298" marR="98298" marT="49149" marB="49149">
                    <a:lnL w="13649" cap="flat" cmpd="sng" algn="ctr">
                      <a:solidFill>
                        <a:srgbClr val="FFFFFF"/>
                      </a:solidFill>
                      <a:prstDash val="solid"/>
                      <a:round/>
                      <a:headEnd type="none" w="med" len="med"/>
                      <a:tailEnd type="none" w="med" len="med"/>
                    </a:lnL>
                    <a:lnR w="13649" cap="flat" cmpd="sng" algn="ctr">
                      <a:solidFill>
                        <a:srgbClr val="FFFFFF"/>
                      </a:solidFill>
                      <a:prstDash val="solid"/>
                      <a:round/>
                      <a:headEnd type="none" w="med" len="med"/>
                      <a:tailEnd type="none" w="med" len="med"/>
                    </a:lnR>
                    <a:lnT w="13649" cap="flat" cmpd="sng" algn="ctr">
                      <a:solidFill>
                        <a:srgbClr val="FFFFFF"/>
                      </a:solidFill>
                      <a:prstDash val="solid"/>
                      <a:round/>
                      <a:headEnd type="none" w="med" len="med"/>
                      <a:tailEnd type="none" w="med" len="med"/>
                    </a:lnT>
                    <a:lnB w="13649" cap="flat" cmpd="sng" algn="ctr">
                      <a:solidFill>
                        <a:srgbClr val="FFFFFF"/>
                      </a:solidFill>
                      <a:prstDash val="solid"/>
                      <a:round/>
                      <a:headEnd type="none" w="med" len="med"/>
                      <a:tailEnd type="none" w="med" len="med"/>
                    </a:lnB>
                    <a:solidFill>
                      <a:srgbClr val="E7EAED"/>
                    </a:solidFill>
                  </a:tcPr>
                </a:tc>
                <a:tc>
                  <a:txBody>
                    <a:bodyPr/>
                    <a:lstStyle/>
                    <a:p>
                      <a:pPr marL="342900" lvl="0" indent="-342900" fontAlgn="base">
                        <a:buFont typeface="+mj-lt"/>
                        <a:buAutoNum type="arabicPeriod"/>
                      </a:pPr>
                      <a:r>
                        <a:rPr lang="en-US" sz="1500">
                          <a:effectLst/>
                          <a:latin typeface="Aptos"/>
                        </a:rPr>
                        <a:t>Use sustainable materials</a:t>
                      </a:r>
                    </a:p>
                    <a:p>
                      <a:pPr marL="342900" lvl="0" indent="-342900" fontAlgn="base">
                        <a:buFont typeface="+mj-lt"/>
                        <a:buAutoNum type="arabicPeriod"/>
                      </a:pPr>
                      <a:r>
                        <a:rPr lang="en-US" sz="1500">
                          <a:effectLst/>
                          <a:latin typeface="Aptos"/>
                        </a:rPr>
                        <a:t>Transmission lines do not corrode</a:t>
                      </a:r>
                    </a:p>
                  </a:txBody>
                  <a:tcPr>
                    <a:lnL w="13649" cap="flat" cmpd="sng" algn="ctr">
                      <a:solidFill>
                        <a:srgbClr val="FFFFFF"/>
                      </a:solidFill>
                      <a:prstDash val="solid"/>
                      <a:round/>
                      <a:headEnd type="none" w="med" len="med"/>
                      <a:tailEnd type="none" w="med" len="med"/>
                    </a:lnL>
                    <a:lnR w="9525" cap="flat" cmpd="sng" algn="ctr">
                      <a:solidFill>
                        <a:srgbClr val="F8FBFE"/>
                      </a:solidFill>
                      <a:prstDash val="solid"/>
                      <a:round/>
                      <a:headEnd type="none" w="med" len="med"/>
                      <a:tailEnd type="none" w="med" len="med"/>
                    </a:lnR>
                    <a:lnT w="9525" cap="flat" cmpd="sng" algn="ctr">
                      <a:solidFill>
                        <a:srgbClr val="F8FBFE"/>
                      </a:solidFill>
                      <a:prstDash val="solid"/>
                      <a:round/>
                      <a:headEnd type="none" w="med" len="med"/>
                      <a:tailEnd type="none" w="med" len="med"/>
                    </a:lnT>
                    <a:lnB w="9525" cap="flat" cmpd="sng" algn="ctr">
                      <a:solidFill>
                        <a:srgbClr val="F8FBFE"/>
                      </a:solidFill>
                      <a:prstDash val="solid"/>
                      <a:round/>
                      <a:headEnd type="none" w="med" len="med"/>
                      <a:tailEnd type="none" w="med" len="med"/>
                    </a:lnB>
                    <a:solidFill>
                      <a:srgbClr val="E7E9EA"/>
                    </a:solidFill>
                  </a:tcPr>
                </a:tc>
                <a:tc>
                  <a:txBody>
                    <a:bodyPr/>
                    <a:lstStyle/>
                    <a:p>
                      <a:pPr marL="342900" lvl="0" indent="-342900" fontAlgn="base">
                        <a:buFont typeface="+mj-lt"/>
                        <a:buAutoNum type="arabicPeriod"/>
                      </a:pPr>
                      <a:r>
                        <a:rPr lang="en-US" sz="1500">
                          <a:effectLst/>
                          <a:latin typeface="Aptos"/>
                        </a:rPr>
                        <a:t>Research sustainably made materials</a:t>
                      </a:r>
                    </a:p>
                    <a:p>
                      <a:pPr marL="342900" lvl="0" indent="-342900" fontAlgn="base">
                        <a:buFont typeface="+mj-lt"/>
                        <a:buAutoNum type="arabicPeriod"/>
                      </a:pPr>
                      <a:r>
                        <a:rPr lang="en-US" sz="1500">
                          <a:effectLst/>
                          <a:latin typeface="Aptos"/>
                        </a:rPr>
                        <a:t>Include corrosion resistant coating on </a:t>
                      </a:r>
                      <a:r>
                        <a:rPr lang="en-US" sz="1500" err="1">
                          <a:effectLst/>
                          <a:latin typeface="Aptos"/>
                        </a:rPr>
                        <a:t>trasmission</a:t>
                      </a:r>
                      <a:r>
                        <a:rPr lang="en-US" sz="1500">
                          <a:effectLst/>
                          <a:latin typeface="Aptos"/>
                        </a:rPr>
                        <a:t> lines</a:t>
                      </a:r>
                    </a:p>
                    <a:p>
                      <a:pPr marL="342900" lvl="0" indent="-342900">
                        <a:buAutoNum type="arabicPeriod"/>
                      </a:pPr>
                      <a:r>
                        <a:rPr lang="en-US" sz="1500">
                          <a:effectLst/>
                          <a:latin typeface="Aptos"/>
                        </a:rPr>
                        <a:t>Transmission lines withstand water pressure</a:t>
                      </a:r>
                    </a:p>
                  </a:txBody>
                  <a:tcPr>
                    <a:lnL w="9525" cap="flat" cmpd="sng" algn="ctr">
                      <a:solidFill>
                        <a:srgbClr val="F8FBFE"/>
                      </a:solidFill>
                      <a:prstDash val="solid"/>
                      <a:round/>
                      <a:headEnd type="none" w="med" len="med"/>
                      <a:tailEnd type="none" w="med" len="med"/>
                    </a:lnL>
                    <a:lnR w="9525" cap="flat" cmpd="sng" algn="ctr">
                      <a:solidFill>
                        <a:srgbClr val="F8FBFE"/>
                      </a:solidFill>
                      <a:prstDash val="solid"/>
                      <a:round/>
                      <a:headEnd type="none" w="med" len="med"/>
                      <a:tailEnd type="none" w="med" len="med"/>
                    </a:lnR>
                    <a:lnT w="9525" cap="flat" cmpd="sng" algn="ctr">
                      <a:solidFill>
                        <a:srgbClr val="F8FBFE"/>
                      </a:solidFill>
                      <a:prstDash val="solid"/>
                      <a:round/>
                      <a:headEnd type="none" w="med" len="med"/>
                      <a:tailEnd type="none" w="med" len="med"/>
                    </a:lnT>
                    <a:lnB w="9525" cap="flat" cmpd="sng" algn="ctr">
                      <a:solidFill>
                        <a:srgbClr val="F8FBFE"/>
                      </a:solidFill>
                      <a:prstDash val="solid"/>
                      <a:round/>
                      <a:headEnd type="none" w="med" len="med"/>
                      <a:tailEnd type="none" w="med" len="med"/>
                    </a:lnB>
                    <a:solidFill>
                      <a:srgbClr val="E7E9EA"/>
                    </a:solidFill>
                  </a:tcPr>
                </a:tc>
                <a:extLst>
                  <a:ext uri="{0D108BD9-81ED-4DB2-BD59-A6C34878D82A}">
                    <a16:rowId xmlns:a16="http://schemas.microsoft.com/office/drawing/2014/main" val="297376142"/>
                  </a:ext>
                </a:extLst>
              </a:tr>
              <a:tr h="1000306">
                <a:tc>
                  <a:txBody>
                    <a:bodyPr/>
                    <a:lstStyle/>
                    <a:p>
                      <a:pPr lvl="0">
                        <a:buNone/>
                      </a:pPr>
                      <a:r>
                        <a:rPr lang="en-US" sz="1800" b="1" i="0" u="none" strike="noStrike" noProof="0">
                          <a:solidFill>
                            <a:srgbClr val="000000"/>
                          </a:solidFill>
                          <a:effectLst/>
                          <a:latin typeface="Calibri"/>
                        </a:rPr>
                        <a:t>Environment impact</a:t>
                      </a:r>
                      <a:endParaRPr lang="en-US"/>
                    </a:p>
                  </a:txBody>
                  <a:tcPr>
                    <a:lnL w="9524">
                      <a:solidFill>
                        <a:srgbClr val="F8FBFE"/>
                      </a:solidFill>
                    </a:lnL>
                    <a:lnR w="9524">
                      <a:solidFill>
                        <a:srgbClr val="F8FBFE"/>
                      </a:solidFill>
                    </a:lnR>
                    <a:lnT w="13649" cap="flat" cmpd="sng" algn="ctr">
                      <a:solidFill>
                        <a:srgbClr val="FFFFFF"/>
                      </a:solidFill>
                      <a:prstDash val="solid"/>
                      <a:round/>
                      <a:headEnd type="none" w="med" len="med"/>
                      <a:tailEnd type="none" w="med" len="med"/>
                    </a:lnT>
                    <a:lnB w="9524">
                      <a:solidFill>
                        <a:srgbClr val="F8FBFE"/>
                      </a:solidFill>
                    </a:lnB>
                    <a:solidFill>
                      <a:srgbClr val="E7EAED"/>
                    </a:solidFill>
                  </a:tcPr>
                </a:tc>
                <a:tc>
                  <a:txBody>
                    <a:bodyPr/>
                    <a:lstStyle/>
                    <a:p>
                      <a:pPr marL="342900" lvl="0" indent="-342900">
                        <a:buAutoNum type="arabicPeriod"/>
                      </a:pPr>
                      <a:r>
                        <a:rPr lang="en-US" sz="1500" err="1">
                          <a:effectLst/>
                          <a:latin typeface="Aptos"/>
                        </a:rPr>
                        <a:t>Minimise</a:t>
                      </a:r>
                      <a:r>
                        <a:rPr lang="en-US" sz="1500">
                          <a:effectLst/>
                          <a:latin typeface="Aptos"/>
                        </a:rPr>
                        <a:t> environmental impact of electricity transmission</a:t>
                      </a:r>
                    </a:p>
                    <a:p>
                      <a:pPr marL="342900" lvl="0" indent="-342900">
                        <a:buAutoNum type="arabicPeriod"/>
                      </a:pPr>
                      <a:r>
                        <a:rPr lang="en-US" sz="1500">
                          <a:effectLst/>
                          <a:latin typeface="Aptos"/>
                        </a:rPr>
                        <a:t>Transmission line and substation do not affect marine life</a:t>
                      </a:r>
                    </a:p>
                  </a:txBody>
                  <a:tcPr>
                    <a:lnL w="9524">
                      <a:solidFill>
                        <a:srgbClr val="F8FBFE"/>
                      </a:solidFill>
                    </a:lnL>
                    <a:lnR w="9524">
                      <a:solidFill>
                        <a:srgbClr val="F8FBFE"/>
                      </a:solidFill>
                    </a:lnR>
                    <a:lnT w="9525" cap="flat" cmpd="sng" algn="ctr">
                      <a:solidFill>
                        <a:srgbClr val="F8FBFE"/>
                      </a:solidFill>
                      <a:prstDash val="solid"/>
                      <a:round/>
                      <a:headEnd type="none" w="med" len="med"/>
                      <a:tailEnd type="none" w="med" len="med"/>
                    </a:lnT>
                    <a:lnB w="9524">
                      <a:solidFill>
                        <a:srgbClr val="F8FBFE"/>
                      </a:solidFill>
                    </a:lnB>
                    <a:solidFill>
                      <a:srgbClr val="CCCFD2"/>
                    </a:solidFill>
                  </a:tcPr>
                </a:tc>
                <a:tc>
                  <a:txBody>
                    <a:bodyPr/>
                    <a:lstStyle/>
                    <a:p>
                      <a:pPr marL="342900" lvl="0" indent="-342900">
                        <a:buAutoNum type="arabicPeriod"/>
                      </a:pPr>
                      <a:r>
                        <a:rPr lang="en-US" sz="1600" b="0" i="0" u="none" strike="noStrike" noProof="0">
                          <a:solidFill>
                            <a:srgbClr val="000000"/>
                          </a:solidFill>
                          <a:effectLst/>
                        </a:rPr>
                        <a:t>Environmental impact assessments are performed to minimize impact to marine life and local activities.</a:t>
                      </a:r>
                      <a:endParaRPr lang="en-US" sz="1500">
                        <a:effectLst/>
                        <a:latin typeface="Aptos"/>
                      </a:endParaRPr>
                    </a:p>
                  </a:txBody>
                  <a:tcPr>
                    <a:lnL w="9524">
                      <a:solidFill>
                        <a:srgbClr val="F8FBFE"/>
                      </a:solidFill>
                    </a:lnL>
                    <a:lnR w="9524">
                      <a:solidFill>
                        <a:srgbClr val="F8FBFE"/>
                      </a:solidFill>
                    </a:lnR>
                    <a:lnT w="9525" cap="flat" cmpd="sng" algn="ctr">
                      <a:solidFill>
                        <a:srgbClr val="F8FBFE"/>
                      </a:solidFill>
                      <a:prstDash val="solid"/>
                      <a:round/>
                      <a:headEnd type="none" w="med" len="med"/>
                      <a:tailEnd type="none" w="med" len="med"/>
                    </a:lnT>
                    <a:lnB w="9524">
                      <a:solidFill>
                        <a:srgbClr val="F8FBFE"/>
                      </a:solidFill>
                    </a:lnB>
                    <a:solidFill>
                      <a:srgbClr val="CCCFD2"/>
                    </a:solidFill>
                  </a:tcPr>
                </a:tc>
                <a:extLst>
                  <a:ext uri="{0D108BD9-81ED-4DB2-BD59-A6C34878D82A}">
                    <a16:rowId xmlns:a16="http://schemas.microsoft.com/office/drawing/2014/main" val="3712197709"/>
                  </a:ext>
                </a:extLst>
              </a:tr>
            </a:tbl>
          </a:graphicData>
        </a:graphic>
      </p:graphicFrame>
      <p:sp>
        <p:nvSpPr>
          <p:cNvPr id="7" name="Rectangle 6">
            <a:extLst>
              <a:ext uri="{FF2B5EF4-FFF2-40B4-BE49-F238E27FC236}">
                <a16:creationId xmlns:a16="http://schemas.microsoft.com/office/drawing/2014/main" id="{1442F5DA-C701-7446-39D6-5657B3EAE35F}"/>
              </a:ext>
            </a:extLst>
          </p:cNvPr>
          <p:cNvSpPr/>
          <p:nvPr/>
        </p:nvSpPr>
        <p:spPr>
          <a:xfrm>
            <a:off x="-3448" y="592637"/>
            <a:ext cx="6692547" cy="571695"/>
          </a:xfrm>
          <a:prstGeom prst="rect">
            <a:avLst/>
          </a:prstGeom>
          <a:solidFill>
            <a:schemeClr val="accent5">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9" name="Title 1">
            <a:extLst>
              <a:ext uri="{FF2B5EF4-FFF2-40B4-BE49-F238E27FC236}">
                <a16:creationId xmlns:a16="http://schemas.microsoft.com/office/drawing/2014/main" id="{40D6D7D5-FC00-06AE-AED1-E3CF3E4BCCEE}"/>
              </a:ext>
            </a:extLst>
          </p:cNvPr>
          <p:cNvSpPr>
            <a:spLocks noGrp="1"/>
          </p:cNvSpPr>
          <p:nvPr>
            <p:ph type="title"/>
          </p:nvPr>
        </p:nvSpPr>
        <p:spPr>
          <a:xfrm>
            <a:off x="-1944149" y="8593"/>
            <a:ext cx="10515600" cy="1325563"/>
          </a:xfrm>
        </p:spPr>
        <p:txBody>
          <a:bodyPr/>
          <a:lstStyle/>
          <a:p>
            <a:pPr algn="ctr"/>
            <a:r>
              <a:rPr lang="en-US" sz="4000" b="1">
                <a:latin typeface="Aptos Display"/>
                <a:ea typeface="+mj-lt"/>
                <a:cs typeface="+mj-lt"/>
              </a:rPr>
              <a:t>Sub-team group requirements</a:t>
            </a:r>
            <a:endParaRPr lang="en-US" b="1">
              <a:latin typeface="Aptos Display"/>
              <a:ea typeface="Calibri Light" panose="020F0302020204030204"/>
              <a:cs typeface="Calibri Light" panose="020F0302020204030204"/>
            </a:endParaRPr>
          </a:p>
        </p:txBody>
      </p:sp>
    </p:spTree>
    <p:extLst>
      <p:ext uri="{BB962C8B-B14F-4D97-AF65-F5344CB8AC3E}">
        <p14:creationId xmlns:p14="http://schemas.microsoft.com/office/powerpoint/2010/main" val="15578393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9" name="Connector: Elbow 58">
            <a:extLst>
              <a:ext uri="{FF2B5EF4-FFF2-40B4-BE49-F238E27FC236}">
                <a16:creationId xmlns:a16="http://schemas.microsoft.com/office/drawing/2014/main" id="{E3B0C2CD-CAAE-5EDE-0BC2-7363A53781FD}"/>
              </a:ext>
            </a:extLst>
          </p:cNvPr>
          <p:cNvCxnSpPr>
            <a:cxnSpLocks/>
          </p:cNvCxnSpPr>
          <p:nvPr/>
        </p:nvCxnSpPr>
        <p:spPr>
          <a:xfrm flipV="1">
            <a:off x="1696139" y="5402146"/>
            <a:ext cx="694704" cy="853124"/>
          </a:xfrm>
          <a:prstGeom prst="bentConnector3">
            <a:avLst>
              <a:gd name="adj1" fmla="val 50000"/>
            </a:avLst>
          </a:prstGeom>
          <a:ln w="76200">
            <a:solidFill>
              <a:schemeClr val="accent2">
                <a:lumMod val="60000"/>
                <a:lumOff val="4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58" name="Connector: Elbow 57">
            <a:extLst>
              <a:ext uri="{FF2B5EF4-FFF2-40B4-BE49-F238E27FC236}">
                <a16:creationId xmlns:a16="http://schemas.microsoft.com/office/drawing/2014/main" id="{11C984B8-93E9-446D-EAE4-FA5383BA5CB6}"/>
              </a:ext>
            </a:extLst>
          </p:cNvPr>
          <p:cNvCxnSpPr>
            <a:cxnSpLocks/>
          </p:cNvCxnSpPr>
          <p:nvPr/>
        </p:nvCxnSpPr>
        <p:spPr>
          <a:xfrm>
            <a:off x="1637300" y="4584711"/>
            <a:ext cx="741014" cy="822891"/>
          </a:xfrm>
          <a:prstGeom prst="bentConnector3">
            <a:avLst>
              <a:gd name="adj1" fmla="val 50000"/>
            </a:avLst>
          </a:prstGeom>
          <a:ln w="76200">
            <a:solidFill>
              <a:schemeClr val="accent4">
                <a:lumMod val="60000"/>
                <a:lumOff val="4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39" name="Connector: Elbow 38">
            <a:extLst>
              <a:ext uri="{FF2B5EF4-FFF2-40B4-BE49-F238E27FC236}">
                <a16:creationId xmlns:a16="http://schemas.microsoft.com/office/drawing/2014/main" id="{F2D05B16-1D1D-D80B-C705-FE57E8F872E2}"/>
              </a:ext>
            </a:extLst>
          </p:cNvPr>
          <p:cNvCxnSpPr>
            <a:cxnSpLocks/>
          </p:cNvCxnSpPr>
          <p:nvPr/>
        </p:nvCxnSpPr>
        <p:spPr>
          <a:xfrm flipV="1">
            <a:off x="9439660" y="3254612"/>
            <a:ext cx="887525" cy="1623176"/>
          </a:xfrm>
          <a:prstGeom prst="bentConnector3">
            <a:avLst/>
          </a:prstGeom>
          <a:ln w="76200">
            <a:solidFill>
              <a:schemeClr val="bg2">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53" name="Connector: Elbow 52">
            <a:extLst>
              <a:ext uri="{FF2B5EF4-FFF2-40B4-BE49-F238E27FC236}">
                <a16:creationId xmlns:a16="http://schemas.microsoft.com/office/drawing/2014/main" id="{C75B14A0-67B0-0908-B2B4-3CD6BF71223E}"/>
              </a:ext>
            </a:extLst>
          </p:cNvPr>
          <p:cNvCxnSpPr>
            <a:cxnSpLocks/>
          </p:cNvCxnSpPr>
          <p:nvPr/>
        </p:nvCxnSpPr>
        <p:spPr>
          <a:xfrm>
            <a:off x="3815415" y="3601536"/>
            <a:ext cx="595766" cy="514598"/>
          </a:xfrm>
          <a:prstGeom prst="bentConnector3">
            <a:avLst/>
          </a:prstGeom>
          <a:ln w="76200">
            <a:solidFill>
              <a:schemeClr val="tx1">
                <a:lumMod val="50000"/>
                <a:lumOff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31" name="Connector: Elbow 30">
            <a:extLst>
              <a:ext uri="{FF2B5EF4-FFF2-40B4-BE49-F238E27FC236}">
                <a16:creationId xmlns:a16="http://schemas.microsoft.com/office/drawing/2014/main" id="{2A0A63CB-0061-C85F-0557-C7AB014A1C14}"/>
              </a:ext>
            </a:extLst>
          </p:cNvPr>
          <p:cNvCxnSpPr>
            <a:cxnSpLocks/>
          </p:cNvCxnSpPr>
          <p:nvPr/>
        </p:nvCxnSpPr>
        <p:spPr>
          <a:xfrm>
            <a:off x="1777601" y="1778269"/>
            <a:ext cx="594003" cy="327064"/>
          </a:xfrm>
          <a:prstGeom prst="bentConnector3">
            <a:avLst/>
          </a:prstGeom>
          <a:ln w="76200">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29" name="Connector: Elbow 28">
            <a:extLst>
              <a:ext uri="{FF2B5EF4-FFF2-40B4-BE49-F238E27FC236}">
                <a16:creationId xmlns:a16="http://schemas.microsoft.com/office/drawing/2014/main" id="{AA9F2087-3F6D-0A48-54F7-1A50A4C28F5A}"/>
              </a:ext>
            </a:extLst>
          </p:cNvPr>
          <p:cNvCxnSpPr>
            <a:cxnSpLocks/>
          </p:cNvCxnSpPr>
          <p:nvPr/>
        </p:nvCxnSpPr>
        <p:spPr>
          <a:xfrm>
            <a:off x="1789928" y="3119587"/>
            <a:ext cx="595766" cy="514598"/>
          </a:xfrm>
          <a:prstGeom prst="bentConnector3">
            <a:avLst/>
          </a:prstGeom>
          <a:ln w="76200">
            <a:solidFill>
              <a:schemeClr val="tx1">
                <a:lumMod val="50000"/>
                <a:lumOff val="5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4" name="Rectangle 3">
            <a:extLst>
              <a:ext uri="{FF2B5EF4-FFF2-40B4-BE49-F238E27FC236}">
                <a16:creationId xmlns:a16="http://schemas.microsoft.com/office/drawing/2014/main" id="{EA0E72C6-339A-EB97-4253-B3BB81B3F30A}"/>
              </a:ext>
            </a:extLst>
          </p:cNvPr>
          <p:cNvSpPr/>
          <p:nvPr/>
        </p:nvSpPr>
        <p:spPr>
          <a:xfrm>
            <a:off x="3677061" y="279768"/>
            <a:ext cx="4803854" cy="482596"/>
          </a:xfrm>
          <a:prstGeom prst="rect">
            <a:avLst/>
          </a:prstGeom>
          <a:solidFill>
            <a:schemeClr val="accent5">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5" name="Title 1">
            <a:extLst>
              <a:ext uri="{FF2B5EF4-FFF2-40B4-BE49-F238E27FC236}">
                <a16:creationId xmlns:a16="http://schemas.microsoft.com/office/drawing/2014/main" id="{2FF75A7B-D6B5-84D6-538A-9239DE1E067A}"/>
              </a:ext>
            </a:extLst>
          </p:cNvPr>
          <p:cNvSpPr>
            <a:spLocks noGrp="1"/>
          </p:cNvSpPr>
          <p:nvPr/>
        </p:nvSpPr>
        <p:spPr>
          <a:xfrm>
            <a:off x="3079691" y="-44740"/>
            <a:ext cx="5886450" cy="84004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a:t>Team Integration</a:t>
            </a:r>
          </a:p>
        </p:txBody>
      </p:sp>
      <p:sp>
        <p:nvSpPr>
          <p:cNvPr id="7" name="Rectangle 6">
            <a:extLst>
              <a:ext uri="{FF2B5EF4-FFF2-40B4-BE49-F238E27FC236}">
                <a16:creationId xmlns:a16="http://schemas.microsoft.com/office/drawing/2014/main" id="{3A98971B-4E73-FFD2-CAB3-63CA66AD3BC9}"/>
              </a:ext>
            </a:extLst>
          </p:cNvPr>
          <p:cNvSpPr/>
          <p:nvPr/>
        </p:nvSpPr>
        <p:spPr>
          <a:xfrm>
            <a:off x="76485" y="1344910"/>
            <a:ext cx="1772756" cy="866717"/>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t>BEng Civil Group 3 </a:t>
            </a:r>
          </a:p>
        </p:txBody>
      </p:sp>
      <p:sp>
        <p:nvSpPr>
          <p:cNvPr id="8" name="Rectangle 7">
            <a:extLst>
              <a:ext uri="{FF2B5EF4-FFF2-40B4-BE49-F238E27FC236}">
                <a16:creationId xmlns:a16="http://schemas.microsoft.com/office/drawing/2014/main" id="{BDD68615-2B9C-0DC2-A8C8-9789480DB7E5}"/>
              </a:ext>
            </a:extLst>
          </p:cNvPr>
          <p:cNvSpPr/>
          <p:nvPr/>
        </p:nvSpPr>
        <p:spPr>
          <a:xfrm>
            <a:off x="79399" y="4251627"/>
            <a:ext cx="1772756" cy="866717"/>
          </a:xfrm>
          <a:prstGeom prst="rect">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t>MEng Mechanical Group</a:t>
            </a:r>
          </a:p>
        </p:txBody>
      </p:sp>
      <p:sp>
        <p:nvSpPr>
          <p:cNvPr id="9" name="Rectangle 8">
            <a:extLst>
              <a:ext uri="{FF2B5EF4-FFF2-40B4-BE49-F238E27FC236}">
                <a16:creationId xmlns:a16="http://schemas.microsoft.com/office/drawing/2014/main" id="{8DCA1EFF-CB36-E7D4-170F-2A2E6FB2484B}"/>
              </a:ext>
            </a:extLst>
          </p:cNvPr>
          <p:cNvSpPr/>
          <p:nvPr/>
        </p:nvSpPr>
        <p:spPr>
          <a:xfrm>
            <a:off x="98937" y="5730674"/>
            <a:ext cx="1772756" cy="866717"/>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t>BEng Mechanical Groups</a:t>
            </a:r>
          </a:p>
        </p:txBody>
      </p:sp>
      <p:sp>
        <p:nvSpPr>
          <p:cNvPr id="10" name="Rectangle 9">
            <a:extLst>
              <a:ext uri="{FF2B5EF4-FFF2-40B4-BE49-F238E27FC236}">
                <a16:creationId xmlns:a16="http://schemas.microsoft.com/office/drawing/2014/main" id="{F1FF8606-C309-B662-DABF-68BFE6B990C6}"/>
              </a:ext>
            </a:extLst>
          </p:cNvPr>
          <p:cNvSpPr/>
          <p:nvPr/>
        </p:nvSpPr>
        <p:spPr>
          <a:xfrm>
            <a:off x="77806" y="2769088"/>
            <a:ext cx="1772756" cy="866717"/>
          </a:xfrm>
          <a:prstGeom prst="rect">
            <a:avLst/>
          </a:prstGeom>
          <a:solidFill>
            <a:schemeClr val="bg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t>BEng EESE Group 3</a:t>
            </a:r>
          </a:p>
        </p:txBody>
      </p:sp>
      <p:sp>
        <p:nvSpPr>
          <p:cNvPr id="17" name="Rectangle: Rounded Corners 16">
            <a:extLst>
              <a:ext uri="{FF2B5EF4-FFF2-40B4-BE49-F238E27FC236}">
                <a16:creationId xmlns:a16="http://schemas.microsoft.com/office/drawing/2014/main" id="{33EAF5BF-B286-CCC9-1970-F0BFB7D85D4E}"/>
              </a:ext>
            </a:extLst>
          </p:cNvPr>
          <p:cNvSpPr/>
          <p:nvPr/>
        </p:nvSpPr>
        <p:spPr>
          <a:xfrm>
            <a:off x="2378117" y="1780414"/>
            <a:ext cx="1696226" cy="76055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1200">
                <a:latin typeface="Aptos"/>
                <a:cs typeface="Segoe UI"/>
              </a:rPr>
              <a:t>Weight requirements.</a:t>
            </a:r>
          </a:p>
          <a:p>
            <a:endParaRPr lang="en-US" sz="1200">
              <a:latin typeface="Aptos"/>
              <a:cs typeface="Segoe UI"/>
            </a:endParaRPr>
          </a:p>
          <a:p>
            <a:r>
              <a:rPr lang="en-US" sz="1200">
                <a:latin typeface="Aptos"/>
                <a:cs typeface="Segoe UI"/>
              </a:rPr>
              <a:t>Length of transmission lines</a:t>
            </a:r>
          </a:p>
        </p:txBody>
      </p:sp>
      <p:sp>
        <p:nvSpPr>
          <p:cNvPr id="18" name="Rectangle: Rounded Corners 17">
            <a:extLst>
              <a:ext uri="{FF2B5EF4-FFF2-40B4-BE49-F238E27FC236}">
                <a16:creationId xmlns:a16="http://schemas.microsoft.com/office/drawing/2014/main" id="{D23FD40D-36D1-38F2-1E5D-B69D0F4F9B62}"/>
              </a:ext>
            </a:extLst>
          </p:cNvPr>
          <p:cNvSpPr/>
          <p:nvPr/>
        </p:nvSpPr>
        <p:spPr>
          <a:xfrm>
            <a:off x="2379182" y="3113382"/>
            <a:ext cx="1439332" cy="75504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1200">
                <a:solidFill>
                  <a:srgbClr val="FFFFFF"/>
                </a:solidFill>
                <a:latin typeface="Aptos"/>
                <a:cs typeface="Segoe UI"/>
              </a:rPr>
              <a:t>Distribution of work within EESE.</a:t>
            </a:r>
          </a:p>
          <a:p>
            <a:endParaRPr lang="en-US" sz="1200">
              <a:latin typeface="Aptos"/>
              <a:cs typeface="Segoe UI"/>
            </a:endParaRPr>
          </a:p>
          <a:p>
            <a:r>
              <a:rPr lang="en-US" sz="1200">
                <a:latin typeface="Aptos"/>
                <a:cs typeface="Segoe UI"/>
              </a:rPr>
              <a:t>Control systems.</a:t>
            </a:r>
          </a:p>
        </p:txBody>
      </p:sp>
      <p:sp>
        <p:nvSpPr>
          <p:cNvPr id="19" name="Rectangle: Rounded Corners 18">
            <a:extLst>
              <a:ext uri="{FF2B5EF4-FFF2-40B4-BE49-F238E27FC236}">
                <a16:creationId xmlns:a16="http://schemas.microsoft.com/office/drawing/2014/main" id="{16BFA2C9-F5FC-E699-B60D-CC938AAEA644}"/>
              </a:ext>
            </a:extLst>
          </p:cNvPr>
          <p:cNvSpPr/>
          <p:nvPr/>
        </p:nvSpPr>
        <p:spPr>
          <a:xfrm>
            <a:off x="2360024" y="4989246"/>
            <a:ext cx="1595640" cy="86548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1200">
                <a:latin typeface="Aptos"/>
                <a:cs typeface="Segoe UI"/>
              </a:rPr>
              <a:t>Voltage level and type (DC or AC) produced by power generation</a:t>
            </a:r>
          </a:p>
        </p:txBody>
      </p:sp>
      <p:sp>
        <p:nvSpPr>
          <p:cNvPr id="22" name="TextBox 49">
            <a:extLst>
              <a:ext uri="{FF2B5EF4-FFF2-40B4-BE49-F238E27FC236}">
                <a16:creationId xmlns:a16="http://schemas.microsoft.com/office/drawing/2014/main" id="{13D86239-8394-D503-977C-13FD29203A68}"/>
              </a:ext>
            </a:extLst>
          </p:cNvPr>
          <p:cNvSpPr txBox="1"/>
          <p:nvPr/>
        </p:nvSpPr>
        <p:spPr>
          <a:xfrm>
            <a:off x="2360026" y="891713"/>
            <a:ext cx="2067575" cy="64633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u="sng"/>
              <a:t>Required from other groups</a:t>
            </a:r>
            <a:endParaRPr lang="en-US" sz="2000" b="1" u="sng"/>
          </a:p>
        </p:txBody>
      </p:sp>
      <p:sp>
        <p:nvSpPr>
          <p:cNvPr id="23" name="TextBox 50">
            <a:extLst>
              <a:ext uri="{FF2B5EF4-FFF2-40B4-BE49-F238E27FC236}">
                <a16:creationId xmlns:a16="http://schemas.microsoft.com/office/drawing/2014/main" id="{FD98AAAB-B5D9-C4A1-B912-B0815AF560CF}"/>
              </a:ext>
            </a:extLst>
          </p:cNvPr>
          <p:cNvSpPr txBox="1"/>
          <p:nvPr/>
        </p:nvSpPr>
        <p:spPr>
          <a:xfrm>
            <a:off x="8363080" y="927587"/>
            <a:ext cx="1650363" cy="64633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u="sng"/>
              <a:t>Given to other groups</a:t>
            </a:r>
            <a:endParaRPr lang="en-US" sz="2000" b="1" u="sng"/>
          </a:p>
        </p:txBody>
      </p:sp>
      <p:cxnSp>
        <p:nvCxnSpPr>
          <p:cNvPr id="41" name="Connector: Elbow 40">
            <a:extLst>
              <a:ext uri="{FF2B5EF4-FFF2-40B4-BE49-F238E27FC236}">
                <a16:creationId xmlns:a16="http://schemas.microsoft.com/office/drawing/2014/main" id="{382E51B1-0F35-1FF1-717C-AF806C56E901}"/>
              </a:ext>
            </a:extLst>
          </p:cNvPr>
          <p:cNvCxnSpPr>
            <a:cxnSpLocks/>
          </p:cNvCxnSpPr>
          <p:nvPr/>
        </p:nvCxnSpPr>
        <p:spPr>
          <a:xfrm>
            <a:off x="9648293" y="5043887"/>
            <a:ext cx="681679" cy="1081182"/>
          </a:xfrm>
          <a:prstGeom prst="bentConnector3">
            <a:avLst>
              <a:gd name="adj1" fmla="val 50000"/>
            </a:avLst>
          </a:prstGeom>
          <a:ln w="76200">
            <a:solidFill>
              <a:schemeClr val="accent2">
                <a:lumMod val="60000"/>
                <a:lumOff val="4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43" name="Rectangle 42">
            <a:extLst>
              <a:ext uri="{FF2B5EF4-FFF2-40B4-BE49-F238E27FC236}">
                <a16:creationId xmlns:a16="http://schemas.microsoft.com/office/drawing/2014/main" id="{DEF0F17E-EA73-C99F-2FDA-C9ABFB099970}"/>
              </a:ext>
            </a:extLst>
          </p:cNvPr>
          <p:cNvSpPr/>
          <p:nvPr/>
        </p:nvSpPr>
        <p:spPr>
          <a:xfrm>
            <a:off x="10327664" y="1344911"/>
            <a:ext cx="1772756" cy="866717"/>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t>BEng Civil Group 3 </a:t>
            </a:r>
          </a:p>
        </p:txBody>
      </p:sp>
      <p:sp>
        <p:nvSpPr>
          <p:cNvPr id="44" name="Rectangle 43">
            <a:extLst>
              <a:ext uri="{FF2B5EF4-FFF2-40B4-BE49-F238E27FC236}">
                <a16:creationId xmlns:a16="http://schemas.microsoft.com/office/drawing/2014/main" id="{E0CD30A1-5FB7-3C70-983C-165818084409}"/>
              </a:ext>
            </a:extLst>
          </p:cNvPr>
          <p:cNvSpPr/>
          <p:nvPr/>
        </p:nvSpPr>
        <p:spPr>
          <a:xfrm>
            <a:off x="10350116" y="4251627"/>
            <a:ext cx="1772756" cy="866717"/>
          </a:xfrm>
          <a:prstGeom prst="rect">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t>MEng Mechanical Group</a:t>
            </a:r>
          </a:p>
        </p:txBody>
      </p:sp>
      <p:sp>
        <p:nvSpPr>
          <p:cNvPr id="45" name="Rectangle 44">
            <a:extLst>
              <a:ext uri="{FF2B5EF4-FFF2-40B4-BE49-F238E27FC236}">
                <a16:creationId xmlns:a16="http://schemas.microsoft.com/office/drawing/2014/main" id="{1C332D17-1E7B-0F90-EDDC-393F745D60C1}"/>
              </a:ext>
            </a:extLst>
          </p:cNvPr>
          <p:cNvSpPr/>
          <p:nvPr/>
        </p:nvSpPr>
        <p:spPr>
          <a:xfrm>
            <a:off x="10330578" y="5730674"/>
            <a:ext cx="1772756" cy="866717"/>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t>BEng Mechanical Groups</a:t>
            </a:r>
          </a:p>
        </p:txBody>
      </p:sp>
      <p:sp>
        <p:nvSpPr>
          <p:cNvPr id="46" name="Rectangle 45">
            <a:extLst>
              <a:ext uri="{FF2B5EF4-FFF2-40B4-BE49-F238E27FC236}">
                <a16:creationId xmlns:a16="http://schemas.microsoft.com/office/drawing/2014/main" id="{3DC640E4-66D3-149C-33F7-6DF360957E21}"/>
              </a:ext>
            </a:extLst>
          </p:cNvPr>
          <p:cNvSpPr/>
          <p:nvPr/>
        </p:nvSpPr>
        <p:spPr>
          <a:xfrm>
            <a:off x="10328985" y="2769088"/>
            <a:ext cx="1772756" cy="866717"/>
          </a:xfrm>
          <a:prstGeom prst="rect">
            <a:avLst/>
          </a:prstGeom>
          <a:solidFill>
            <a:schemeClr val="bg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t>BEng EESE Group 3</a:t>
            </a:r>
          </a:p>
        </p:txBody>
      </p:sp>
      <p:sp>
        <p:nvSpPr>
          <p:cNvPr id="52" name="Rectangle 51">
            <a:extLst>
              <a:ext uri="{FF2B5EF4-FFF2-40B4-BE49-F238E27FC236}">
                <a16:creationId xmlns:a16="http://schemas.microsoft.com/office/drawing/2014/main" id="{7C481C8E-1AFE-9649-0C30-628535A830F6}"/>
              </a:ext>
            </a:extLst>
          </p:cNvPr>
          <p:cNvSpPr/>
          <p:nvPr/>
        </p:nvSpPr>
        <p:spPr>
          <a:xfrm>
            <a:off x="5829300" y="2666999"/>
            <a:ext cx="2416256" cy="53405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4" name="Connector: Elbow 53">
            <a:extLst>
              <a:ext uri="{FF2B5EF4-FFF2-40B4-BE49-F238E27FC236}">
                <a16:creationId xmlns:a16="http://schemas.microsoft.com/office/drawing/2014/main" id="{0D7B8B74-1EB8-3666-57D4-ED9B7990CDC2}"/>
              </a:ext>
            </a:extLst>
          </p:cNvPr>
          <p:cNvCxnSpPr>
            <a:cxnSpLocks/>
          </p:cNvCxnSpPr>
          <p:nvPr/>
        </p:nvCxnSpPr>
        <p:spPr>
          <a:xfrm flipV="1">
            <a:off x="9661094" y="4756320"/>
            <a:ext cx="669374" cy="232185"/>
          </a:xfrm>
          <a:prstGeom prst="bentConnector3">
            <a:avLst>
              <a:gd name="adj1" fmla="val 50000"/>
            </a:avLst>
          </a:prstGeom>
          <a:ln w="76200">
            <a:solidFill>
              <a:schemeClr val="accent4">
                <a:lumMod val="60000"/>
                <a:lumOff val="4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20" name="Rectangle: Rounded Corners 19">
            <a:extLst>
              <a:ext uri="{FF2B5EF4-FFF2-40B4-BE49-F238E27FC236}">
                <a16:creationId xmlns:a16="http://schemas.microsoft.com/office/drawing/2014/main" id="{D609E05C-1B66-D11A-2266-9C8651F9F539}"/>
              </a:ext>
            </a:extLst>
          </p:cNvPr>
          <p:cNvSpPr/>
          <p:nvPr/>
        </p:nvSpPr>
        <p:spPr>
          <a:xfrm>
            <a:off x="8351445" y="4533332"/>
            <a:ext cx="1433393" cy="77357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1200">
                <a:cs typeface="Segoe UI"/>
              </a:rPr>
              <a:t>Total energy produced by island to meet demand goal.</a:t>
            </a:r>
            <a:endParaRPr lang="en-US"/>
          </a:p>
        </p:txBody>
      </p:sp>
      <p:cxnSp>
        <p:nvCxnSpPr>
          <p:cNvPr id="55" name="Connector: Elbow 54">
            <a:extLst>
              <a:ext uri="{FF2B5EF4-FFF2-40B4-BE49-F238E27FC236}">
                <a16:creationId xmlns:a16="http://schemas.microsoft.com/office/drawing/2014/main" id="{F5224FBB-6F47-A025-3DCE-442AEACC1493}"/>
              </a:ext>
            </a:extLst>
          </p:cNvPr>
          <p:cNvCxnSpPr>
            <a:cxnSpLocks/>
          </p:cNvCxnSpPr>
          <p:nvPr/>
        </p:nvCxnSpPr>
        <p:spPr>
          <a:xfrm flipV="1">
            <a:off x="9671139" y="1792718"/>
            <a:ext cx="652619" cy="363295"/>
          </a:xfrm>
          <a:prstGeom prst="bentConnector3">
            <a:avLst/>
          </a:prstGeom>
          <a:ln w="76200">
            <a:solidFill>
              <a:srgbClr val="C00000"/>
            </a:solidFill>
            <a:tailEnd type="triangle"/>
          </a:ln>
        </p:spPr>
        <p:style>
          <a:lnRef idx="2">
            <a:schemeClr val="accent1"/>
          </a:lnRef>
          <a:fillRef idx="0">
            <a:schemeClr val="accent1"/>
          </a:fillRef>
          <a:effectRef idx="1">
            <a:schemeClr val="accent1"/>
          </a:effectRef>
          <a:fontRef idx="minor">
            <a:schemeClr val="tx1"/>
          </a:fontRef>
        </p:style>
      </p:cxnSp>
      <p:sp>
        <p:nvSpPr>
          <p:cNvPr id="16" name="Rectangle: Rounded Corners 15">
            <a:extLst>
              <a:ext uri="{FF2B5EF4-FFF2-40B4-BE49-F238E27FC236}">
                <a16:creationId xmlns:a16="http://schemas.microsoft.com/office/drawing/2014/main" id="{E2F38AF7-84A7-FA3D-A610-C8E13DF8B20C}"/>
              </a:ext>
            </a:extLst>
          </p:cNvPr>
          <p:cNvSpPr/>
          <p:nvPr/>
        </p:nvSpPr>
        <p:spPr>
          <a:xfrm>
            <a:off x="8362708" y="1779982"/>
            <a:ext cx="1435631" cy="75686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1200">
                <a:ea typeface="Calibri"/>
                <a:cs typeface="Segoe UI"/>
              </a:rPr>
              <a:t>Energy storage located on shore to reduce weight.</a:t>
            </a:r>
          </a:p>
        </p:txBody>
      </p:sp>
      <p:cxnSp>
        <p:nvCxnSpPr>
          <p:cNvPr id="56" name="Connector: Elbow 55">
            <a:extLst>
              <a:ext uri="{FF2B5EF4-FFF2-40B4-BE49-F238E27FC236}">
                <a16:creationId xmlns:a16="http://schemas.microsoft.com/office/drawing/2014/main" id="{EB8A8566-33E4-1EBB-D422-A7195DD46EB1}"/>
              </a:ext>
            </a:extLst>
          </p:cNvPr>
          <p:cNvCxnSpPr>
            <a:cxnSpLocks/>
          </p:cNvCxnSpPr>
          <p:nvPr/>
        </p:nvCxnSpPr>
        <p:spPr>
          <a:xfrm>
            <a:off x="4076627" y="2162525"/>
            <a:ext cx="2293849" cy="874141"/>
          </a:xfrm>
          <a:prstGeom prst="bentConnector3">
            <a:avLst/>
          </a:prstGeom>
          <a:ln w="76200">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57" name="Connector: Elbow 56">
            <a:extLst>
              <a:ext uri="{FF2B5EF4-FFF2-40B4-BE49-F238E27FC236}">
                <a16:creationId xmlns:a16="http://schemas.microsoft.com/office/drawing/2014/main" id="{9687840F-0D95-8BB1-D00E-8344FF4B0FD1}"/>
              </a:ext>
            </a:extLst>
          </p:cNvPr>
          <p:cNvCxnSpPr>
            <a:cxnSpLocks/>
          </p:cNvCxnSpPr>
          <p:nvPr/>
        </p:nvCxnSpPr>
        <p:spPr>
          <a:xfrm>
            <a:off x="7755671" y="3738305"/>
            <a:ext cx="654381" cy="1185417"/>
          </a:xfrm>
          <a:prstGeom prst="bentConnector3">
            <a:avLst/>
          </a:prstGeom>
          <a:ln w="76200">
            <a:solidFill>
              <a:schemeClr val="tx1">
                <a:lumMod val="50000"/>
                <a:lumOff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60" name="Connector: Elbow 59">
            <a:extLst>
              <a:ext uri="{FF2B5EF4-FFF2-40B4-BE49-F238E27FC236}">
                <a16:creationId xmlns:a16="http://schemas.microsoft.com/office/drawing/2014/main" id="{3F371B10-4D20-67C0-3370-BB293E5B1F87}"/>
              </a:ext>
            </a:extLst>
          </p:cNvPr>
          <p:cNvCxnSpPr>
            <a:cxnSpLocks/>
          </p:cNvCxnSpPr>
          <p:nvPr/>
        </p:nvCxnSpPr>
        <p:spPr>
          <a:xfrm flipV="1">
            <a:off x="3955864" y="4626064"/>
            <a:ext cx="701938" cy="798801"/>
          </a:xfrm>
          <a:prstGeom prst="bentConnector3">
            <a:avLst>
              <a:gd name="adj1" fmla="val 50000"/>
            </a:avLst>
          </a:prstGeom>
          <a:ln w="76200">
            <a:solidFill>
              <a:schemeClr val="accent4">
                <a:lumMod val="60000"/>
                <a:lumOff val="4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63" name="Connector: Elbow 62">
            <a:extLst>
              <a:ext uri="{FF2B5EF4-FFF2-40B4-BE49-F238E27FC236}">
                <a16:creationId xmlns:a16="http://schemas.microsoft.com/office/drawing/2014/main" id="{7C975E5A-F7C2-1A22-A35B-CF3965EC70EB}"/>
              </a:ext>
            </a:extLst>
          </p:cNvPr>
          <p:cNvCxnSpPr>
            <a:cxnSpLocks/>
          </p:cNvCxnSpPr>
          <p:nvPr/>
        </p:nvCxnSpPr>
        <p:spPr>
          <a:xfrm flipV="1">
            <a:off x="7752839" y="3267638"/>
            <a:ext cx="653064" cy="854664"/>
          </a:xfrm>
          <a:prstGeom prst="bentConnector3">
            <a:avLst/>
          </a:prstGeom>
          <a:ln w="76200">
            <a:solidFill>
              <a:schemeClr val="bg2">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64" name="Connector: Elbow 63">
            <a:extLst>
              <a:ext uri="{FF2B5EF4-FFF2-40B4-BE49-F238E27FC236}">
                <a16:creationId xmlns:a16="http://schemas.microsoft.com/office/drawing/2014/main" id="{75B30CA7-7E63-9ACE-0C17-1AB5C44DDD74}"/>
              </a:ext>
            </a:extLst>
          </p:cNvPr>
          <p:cNvCxnSpPr>
            <a:cxnSpLocks/>
          </p:cNvCxnSpPr>
          <p:nvPr/>
        </p:nvCxnSpPr>
        <p:spPr>
          <a:xfrm>
            <a:off x="8553916" y="3197481"/>
            <a:ext cx="1760242" cy="63643"/>
          </a:xfrm>
          <a:prstGeom prst="bentConnector3">
            <a:avLst/>
          </a:prstGeom>
          <a:ln w="76200">
            <a:solidFill>
              <a:schemeClr val="bg2">
                <a:lumMod val="5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62" name="Rectangle: Rounded Corners 61">
            <a:extLst>
              <a:ext uri="{FF2B5EF4-FFF2-40B4-BE49-F238E27FC236}">
                <a16:creationId xmlns:a16="http://schemas.microsoft.com/office/drawing/2014/main" id="{26961BA0-13B1-A08D-53DE-20126B2F3ECD}"/>
              </a:ext>
            </a:extLst>
          </p:cNvPr>
          <p:cNvSpPr/>
          <p:nvPr/>
        </p:nvSpPr>
        <p:spPr>
          <a:xfrm>
            <a:off x="8403541" y="3041741"/>
            <a:ext cx="1211382" cy="44893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1200">
                <a:solidFill>
                  <a:srgbClr val="FFFFFF"/>
                </a:solidFill>
                <a:latin typeface="Aptos"/>
                <a:cs typeface="Segoe UI"/>
              </a:rPr>
              <a:t>Transmission</a:t>
            </a:r>
            <a:r>
              <a:rPr lang="en-US" sz="1200">
                <a:latin typeface="Aptos"/>
                <a:cs typeface="Segoe UI"/>
              </a:rPr>
              <a:t> </a:t>
            </a:r>
            <a:endParaRPr lang="en-US">
              <a:latin typeface="Calibri" panose="020F0502020204030204"/>
              <a:ea typeface="Calibri" panose="020F0502020204030204"/>
              <a:cs typeface="Calibri" panose="020F0502020204030204"/>
            </a:endParaRPr>
          </a:p>
          <a:p>
            <a:r>
              <a:rPr lang="en-US" sz="1200">
                <a:latin typeface="Aptos"/>
                <a:cs typeface="Segoe UI"/>
              </a:rPr>
              <a:t> systems.</a:t>
            </a:r>
            <a:endParaRPr lang="en-US">
              <a:ea typeface="Calibri"/>
              <a:cs typeface="Calibri"/>
            </a:endParaRPr>
          </a:p>
        </p:txBody>
      </p:sp>
      <p:cxnSp>
        <p:nvCxnSpPr>
          <p:cNvPr id="65" name="Connector: Elbow 64">
            <a:extLst>
              <a:ext uri="{FF2B5EF4-FFF2-40B4-BE49-F238E27FC236}">
                <a16:creationId xmlns:a16="http://schemas.microsoft.com/office/drawing/2014/main" id="{F79DF201-94D9-1D7B-3547-4BDD6DCDB297}"/>
              </a:ext>
            </a:extLst>
          </p:cNvPr>
          <p:cNvCxnSpPr>
            <a:cxnSpLocks/>
          </p:cNvCxnSpPr>
          <p:nvPr/>
        </p:nvCxnSpPr>
        <p:spPr>
          <a:xfrm>
            <a:off x="7635608" y="4376302"/>
            <a:ext cx="767066" cy="614481"/>
          </a:xfrm>
          <a:prstGeom prst="bentConnector3">
            <a:avLst>
              <a:gd name="adj1" fmla="val 50000"/>
            </a:avLst>
          </a:prstGeom>
          <a:ln w="76200">
            <a:solidFill>
              <a:schemeClr val="accent4">
                <a:lumMod val="60000"/>
                <a:lumOff val="4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66" name="Connector: Elbow 65">
            <a:extLst>
              <a:ext uri="{FF2B5EF4-FFF2-40B4-BE49-F238E27FC236}">
                <a16:creationId xmlns:a16="http://schemas.microsoft.com/office/drawing/2014/main" id="{E7ABC800-DFD6-941B-7CD5-DE37B29E4935}"/>
              </a:ext>
            </a:extLst>
          </p:cNvPr>
          <p:cNvCxnSpPr>
            <a:cxnSpLocks/>
          </p:cNvCxnSpPr>
          <p:nvPr/>
        </p:nvCxnSpPr>
        <p:spPr>
          <a:xfrm flipV="1">
            <a:off x="6199806" y="2163948"/>
            <a:ext cx="2157081" cy="1092730"/>
          </a:xfrm>
          <a:prstGeom prst="bentConnector3">
            <a:avLst/>
          </a:prstGeom>
          <a:ln w="76200">
            <a:solidFill>
              <a:srgbClr val="C00000"/>
            </a:solidFill>
            <a:tailEnd type="triangle"/>
          </a:ln>
        </p:spPr>
        <p:style>
          <a:lnRef idx="2">
            <a:schemeClr val="accent1"/>
          </a:lnRef>
          <a:fillRef idx="0">
            <a:schemeClr val="accent1"/>
          </a:fillRef>
          <a:effectRef idx="1">
            <a:schemeClr val="accent1"/>
          </a:effectRef>
          <a:fontRef idx="minor">
            <a:schemeClr val="tx1"/>
          </a:fontRef>
        </p:style>
      </p:cxnSp>
      <p:pic>
        <p:nvPicPr>
          <p:cNvPr id="51" name="Picture 50" descr="A diagram of a wind farm&#10;&#10;Description automatically generated">
            <a:extLst>
              <a:ext uri="{FF2B5EF4-FFF2-40B4-BE49-F238E27FC236}">
                <a16:creationId xmlns:a16="http://schemas.microsoft.com/office/drawing/2014/main" id="{148D5D65-6FDF-7DE3-F481-000197F8A8C0}"/>
              </a:ext>
            </a:extLst>
          </p:cNvPr>
          <p:cNvPicPr>
            <a:picLocks noChangeAspect="1"/>
          </p:cNvPicPr>
          <p:nvPr/>
        </p:nvPicPr>
        <p:blipFill>
          <a:blip r:embed="rId2"/>
          <a:stretch>
            <a:fillRect/>
          </a:stretch>
        </p:blipFill>
        <p:spPr>
          <a:xfrm>
            <a:off x="4020689" y="2907495"/>
            <a:ext cx="4155181" cy="1900750"/>
          </a:xfrm>
          <a:prstGeom prst="rect">
            <a:avLst/>
          </a:prstGeom>
        </p:spPr>
      </p:pic>
      <p:sp>
        <p:nvSpPr>
          <p:cNvPr id="6" name="TextBox 5">
            <a:extLst>
              <a:ext uri="{FF2B5EF4-FFF2-40B4-BE49-F238E27FC236}">
                <a16:creationId xmlns:a16="http://schemas.microsoft.com/office/drawing/2014/main" id="{C96D0A48-FD0F-E4FC-0FAB-5D106CE202DC}"/>
              </a:ext>
            </a:extLst>
          </p:cNvPr>
          <p:cNvSpPr txBox="1"/>
          <p:nvPr/>
        </p:nvSpPr>
        <p:spPr>
          <a:xfrm>
            <a:off x="5282243" y="4937578"/>
            <a:ext cx="1906218" cy="369332"/>
          </a:xfrm>
          <a:prstGeom prst="rect">
            <a:avLst/>
          </a:prstGeom>
          <a:noFill/>
        </p:spPr>
        <p:txBody>
          <a:bodyPr wrap="square">
            <a:spAutoFit/>
          </a:bodyPr>
          <a:lstStyle/>
          <a:p>
            <a:r>
              <a:rPr lang="en-US" b="1" u="sng"/>
              <a:t>Meng EESE Group</a:t>
            </a:r>
            <a:endParaRPr lang="en-US" sz="2000" b="1" u="sng"/>
          </a:p>
        </p:txBody>
      </p:sp>
    </p:spTree>
    <p:extLst>
      <p:ext uri="{BB962C8B-B14F-4D97-AF65-F5344CB8AC3E}">
        <p14:creationId xmlns:p14="http://schemas.microsoft.com/office/powerpoint/2010/main" val="395604484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B7F7B35-82C2-109C-7A9F-4F9AACD19EA1}"/>
              </a:ext>
            </a:extLst>
          </p:cNvPr>
          <p:cNvSpPr/>
          <p:nvPr/>
        </p:nvSpPr>
        <p:spPr>
          <a:xfrm>
            <a:off x="0" y="532916"/>
            <a:ext cx="8640792" cy="679197"/>
          </a:xfrm>
          <a:prstGeom prst="rect">
            <a:avLst/>
          </a:prstGeom>
          <a:solidFill>
            <a:srgbClr val="B6D5F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2" name="Title 1">
            <a:extLst>
              <a:ext uri="{FF2B5EF4-FFF2-40B4-BE49-F238E27FC236}">
                <a16:creationId xmlns:a16="http://schemas.microsoft.com/office/drawing/2014/main" id="{20EA82BB-C194-B2AA-7B03-47FA7E55E8DF}"/>
              </a:ext>
            </a:extLst>
          </p:cNvPr>
          <p:cNvSpPr>
            <a:spLocks noGrp="1"/>
          </p:cNvSpPr>
          <p:nvPr>
            <p:ph type="title"/>
          </p:nvPr>
        </p:nvSpPr>
        <p:spPr>
          <a:xfrm>
            <a:off x="198309" y="-290254"/>
            <a:ext cx="11372010" cy="1636018"/>
          </a:xfrm>
        </p:spPr>
        <p:txBody>
          <a:bodyPr>
            <a:normAutofit/>
          </a:bodyPr>
          <a:lstStyle/>
          <a:p>
            <a:r>
              <a:rPr lang="en-US" b="1"/>
              <a:t>Power transmission system layout</a:t>
            </a:r>
          </a:p>
        </p:txBody>
      </p:sp>
      <p:sp>
        <p:nvSpPr>
          <p:cNvPr id="25" name="Rectangle 24">
            <a:extLst>
              <a:ext uri="{FF2B5EF4-FFF2-40B4-BE49-F238E27FC236}">
                <a16:creationId xmlns:a16="http://schemas.microsoft.com/office/drawing/2014/main" id="{5A9E3680-96FA-49C7-8A82-85E7F3E5F4BB}"/>
              </a:ext>
            </a:extLst>
          </p:cNvPr>
          <p:cNvSpPr/>
          <p:nvPr/>
        </p:nvSpPr>
        <p:spPr>
          <a:xfrm>
            <a:off x="1712559" y="4061541"/>
            <a:ext cx="1238775" cy="9815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a:t>Power</a:t>
            </a:r>
          </a:p>
          <a:p>
            <a:pPr algn="ctr"/>
            <a:r>
              <a:rPr lang="en-GB"/>
              <a:t>Generator</a:t>
            </a:r>
          </a:p>
        </p:txBody>
      </p:sp>
      <p:sp>
        <p:nvSpPr>
          <p:cNvPr id="26" name="Rectangle 25">
            <a:extLst>
              <a:ext uri="{FF2B5EF4-FFF2-40B4-BE49-F238E27FC236}">
                <a16:creationId xmlns:a16="http://schemas.microsoft.com/office/drawing/2014/main" id="{3ABC3DAF-D1CE-4C0C-9FFE-817704523E50}"/>
              </a:ext>
            </a:extLst>
          </p:cNvPr>
          <p:cNvSpPr/>
          <p:nvPr/>
        </p:nvSpPr>
        <p:spPr>
          <a:xfrm>
            <a:off x="3487800" y="4051463"/>
            <a:ext cx="1338708" cy="9565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a:t>Offshore Substation</a:t>
            </a:r>
          </a:p>
        </p:txBody>
      </p:sp>
      <p:sp>
        <p:nvSpPr>
          <p:cNvPr id="27" name="Rectangle 26">
            <a:extLst>
              <a:ext uri="{FF2B5EF4-FFF2-40B4-BE49-F238E27FC236}">
                <a16:creationId xmlns:a16="http://schemas.microsoft.com/office/drawing/2014/main" id="{F31C873B-1122-4226-8834-3743245B0AE5}"/>
              </a:ext>
            </a:extLst>
          </p:cNvPr>
          <p:cNvSpPr/>
          <p:nvPr/>
        </p:nvSpPr>
        <p:spPr>
          <a:xfrm>
            <a:off x="8881602" y="1294063"/>
            <a:ext cx="1353444" cy="9438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a:t>Power Storage</a:t>
            </a:r>
          </a:p>
        </p:txBody>
      </p:sp>
      <p:sp>
        <p:nvSpPr>
          <p:cNvPr id="28" name="Arrow: Right 27">
            <a:extLst>
              <a:ext uri="{FF2B5EF4-FFF2-40B4-BE49-F238E27FC236}">
                <a16:creationId xmlns:a16="http://schemas.microsoft.com/office/drawing/2014/main" id="{86A3FF5D-3CD9-4576-904A-72F373B5D9F3}"/>
              </a:ext>
            </a:extLst>
          </p:cNvPr>
          <p:cNvSpPr/>
          <p:nvPr/>
        </p:nvSpPr>
        <p:spPr>
          <a:xfrm>
            <a:off x="4825327" y="4279608"/>
            <a:ext cx="1981267" cy="31055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t>Transmission line</a:t>
            </a:r>
            <a:endParaRPr lang="en-GB"/>
          </a:p>
        </p:txBody>
      </p:sp>
      <p:sp>
        <p:nvSpPr>
          <p:cNvPr id="29" name="TextBox 9">
            <a:extLst>
              <a:ext uri="{FF2B5EF4-FFF2-40B4-BE49-F238E27FC236}">
                <a16:creationId xmlns:a16="http://schemas.microsoft.com/office/drawing/2014/main" id="{56C3FC1C-DA70-462F-86D3-D2C8D7B8FE9C}"/>
              </a:ext>
            </a:extLst>
          </p:cNvPr>
          <p:cNvSpPr txBox="1"/>
          <p:nvPr/>
        </p:nvSpPr>
        <p:spPr>
          <a:xfrm>
            <a:off x="5018473" y="4062804"/>
            <a:ext cx="1600503" cy="30777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a:t>Alternating Current</a:t>
            </a:r>
          </a:p>
        </p:txBody>
      </p:sp>
      <p:sp>
        <p:nvSpPr>
          <p:cNvPr id="30" name="Arrow: Bent-Up 29">
            <a:extLst>
              <a:ext uri="{FF2B5EF4-FFF2-40B4-BE49-F238E27FC236}">
                <a16:creationId xmlns:a16="http://schemas.microsoft.com/office/drawing/2014/main" id="{18EFCC4C-AF74-4C39-815C-865C313A3D91}"/>
              </a:ext>
            </a:extLst>
          </p:cNvPr>
          <p:cNvSpPr/>
          <p:nvPr/>
        </p:nvSpPr>
        <p:spPr>
          <a:xfrm>
            <a:off x="6789452" y="3647990"/>
            <a:ext cx="2269219" cy="673792"/>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t>Transmission line</a:t>
            </a:r>
            <a:endParaRPr lang="en-GB"/>
          </a:p>
        </p:txBody>
      </p:sp>
      <p:sp>
        <p:nvSpPr>
          <p:cNvPr id="31" name="Arrow: Bent-Up 30">
            <a:extLst>
              <a:ext uri="{FF2B5EF4-FFF2-40B4-BE49-F238E27FC236}">
                <a16:creationId xmlns:a16="http://schemas.microsoft.com/office/drawing/2014/main" id="{74C98B5E-79DD-414D-83C1-B4D1EBA1B488}"/>
              </a:ext>
            </a:extLst>
          </p:cNvPr>
          <p:cNvSpPr/>
          <p:nvPr/>
        </p:nvSpPr>
        <p:spPr>
          <a:xfrm flipV="1">
            <a:off x="6799726" y="4561974"/>
            <a:ext cx="2258945" cy="673791"/>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32" name="TextBox 19">
            <a:extLst>
              <a:ext uri="{FF2B5EF4-FFF2-40B4-BE49-F238E27FC236}">
                <a16:creationId xmlns:a16="http://schemas.microsoft.com/office/drawing/2014/main" id="{B178E3C6-B2D4-4EDB-83A4-2901E8BA4E72}"/>
              </a:ext>
            </a:extLst>
          </p:cNvPr>
          <p:cNvSpPr txBox="1"/>
          <p:nvPr/>
        </p:nvSpPr>
        <p:spPr>
          <a:xfrm>
            <a:off x="6974013" y="4444239"/>
            <a:ext cx="1789464"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bg1"/>
                </a:solidFill>
              </a:rPr>
              <a:t>Transmission line</a:t>
            </a:r>
            <a:endParaRPr lang="en-GB">
              <a:solidFill>
                <a:schemeClr val="bg1"/>
              </a:solidFill>
            </a:endParaRPr>
          </a:p>
        </p:txBody>
      </p:sp>
      <p:sp>
        <p:nvSpPr>
          <p:cNvPr id="33" name="Rectangle 32">
            <a:extLst>
              <a:ext uri="{FF2B5EF4-FFF2-40B4-BE49-F238E27FC236}">
                <a16:creationId xmlns:a16="http://schemas.microsoft.com/office/drawing/2014/main" id="{7725BFC6-BC69-4EC6-87CC-BEE49815B611}"/>
              </a:ext>
            </a:extLst>
          </p:cNvPr>
          <p:cNvSpPr/>
          <p:nvPr/>
        </p:nvSpPr>
        <p:spPr>
          <a:xfrm>
            <a:off x="8763476" y="5390038"/>
            <a:ext cx="1471569" cy="10486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a:t>Power</a:t>
            </a:r>
          </a:p>
          <a:p>
            <a:pPr algn="ctr"/>
            <a:r>
              <a:rPr lang="en-GB"/>
              <a:t>Grid</a:t>
            </a:r>
          </a:p>
        </p:txBody>
      </p:sp>
      <p:sp>
        <p:nvSpPr>
          <p:cNvPr id="34" name="TextBox 21">
            <a:extLst>
              <a:ext uri="{FF2B5EF4-FFF2-40B4-BE49-F238E27FC236}">
                <a16:creationId xmlns:a16="http://schemas.microsoft.com/office/drawing/2014/main" id="{A73D5669-552B-4393-9220-0838DC4232AE}"/>
              </a:ext>
            </a:extLst>
          </p:cNvPr>
          <p:cNvSpPr txBox="1"/>
          <p:nvPr/>
        </p:nvSpPr>
        <p:spPr>
          <a:xfrm>
            <a:off x="7632648" y="3830997"/>
            <a:ext cx="383695" cy="30777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a:t>AC</a:t>
            </a:r>
          </a:p>
        </p:txBody>
      </p:sp>
      <p:sp>
        <p:nvSpPr>
          <p:cNvPr id="35" name="TextBox 22">
            <a:extLst>
              <a:ext uri="{FF2B5EF4-FFF2-40B4-BE49-F238E27FC236}">
                <a16:creationId xmlns:a16="http://schemas.microsoft.com/office/drawing/2014/main" id="{7821FEBF-ACBD-45C4-9F6C-40B1D9A24C47}"/>
              </a:ext>
            </a:extLst>
          </p:cNvPr>
          <p:cNvSpPr txBox="1"/>
          <p:nvPr/>
        </p:nvSpPr>
        <p:spPr>
          <a:xfrm>
            <a:off x="7649507" y="4720079"/>
            <a:ext cx="383695" cy="30777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a:t>AC</a:t>
            </a:r>
          </a:p>
        </p:txBody>
      </p:sp>
      <p:sp>
        <p:nvSpPr>
          <p:cNvPr id="36" name="Arrow: Down 35">
            <a:extLst>
              <a:ext uri="{FF2B5EF4-FFF2-40B4-BE49-F238E27FC236}">
                <a16:creationId xmlns:a16="http://schemas.microsoft.com/office/drawing/2014/main" id="{722231F8-CC19-488A-B000-CBDDE7C13CC4}"/>
              </a:ext>
            </a:extLst>
          </p:cNvPr>
          <p:cNvSpPr/>
          <p:nvPr/>
        </p:nvSpPr>
        <p:spPr>
          <a:xfrm>
            <a:off x="9779738" y="3647990"/>
            <a:ext cx="383694" cy="17202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37" name="Rectangle 36">
            <a:extLst>
              <a:ext uri="{FF2B5EF4-FFF2-40B4-BE49-F238E27FC236}">
                <a16:creationId xmlns:a16="http://schemas.microsoft.com/office/drawing/2014/main" id="{D0D1EEEE-C065-449B-8EED-78556E6FDB32}"/>
              </a:ext>
            </a:extLst>
          </p:cNvPr>
          <p:cNvSpPr/>
          <p:nvPr/>
        </p:nvSpPr>
        <p:spPr>
          <a:xfrm rot="5400000">
            <a:off x="9035798" y="4377308"/>
            <a:ext cx="1882327" cy="369331"/>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bg1"/>
                </a:solidFill>
              </a:rPr>
              <a:t>Transmission line</a:t>
            </a:r>
            <a:endParaRPr lang="en-GB">
              <a:solidFill>
                <a:schemeClr val="bg1"/>
              </a:solidFill>
            </a:endParaRPr>
          </a:p>
        </p:txBody>
      </p:sp>
      <p:sp>
        <p:nvSpPr>
          <p:cNvPr id="38" name="Rectangle 37">
            <a:extLst>
              <a:ext uri="{FF2B5EF4-FFF2-40B4-BE49-F238E27FC236}">
                <a16:creationId xmlns:a16="http://schemas.microsoft.com/office/drawing/2014/main" id="{7C2B903E-5D2B-4FA9-A92C-F8E6B1E275FD}"/>
              </a:ext>
            </a:extLst>
          </p:cNvPr>
          <p:cNvSpPr/>
          <p:nvPr/>
        </p:nvSpPr>
        <p:spPr>
          <a:xfrm>
            <a:off x="9643981" y="3114774"/>
            <a:ext cx="1010178" cy="47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a:t>Inverter</a:t>
            </a:r>
          </a:p>
        </p:txBody>
      </p:sp>
      <p:sp>
        <p:nvSpPr>
          <p:cNvPr id="39" name="Rectangle 38">
            <a:extLst>
              <a:ext uri="{FF2B5EF4-FFF2-40B4-BE49-F238E27FC236}">
                <a16:creationId xmlns:a16="http://schemas.microsoft.com/office/drawing/2014/main" id="{A4031418-AC15-455B-A0FB-196562BD09FC}"/>
              </a:ext>
            </a:extLst>
          </p:cNvPr>
          <p:cNvSpPr/>
          <p:nvPr/>
        </p:nvSpPr>
        <p:spPr>
          <a:xfrm>
            <a:off x="8370261" y="2801158"/>
            <a:ext cx="1129000" cy="8177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a:t>AC/DC converter</a:t>
            </a:r>
          </a:p>
        </p:txBody>
      </p:sp>
      <p:sp>
        <p:nvSpPr>
          <p:cNvPr id="40" name="TextBox 30">
            <a:extLst>
              <a:ext uri="{FF2B5EF4-FFF2-40B4-BE49-F238E27FC236}">
                <a16:creationId xmlns:a16="http://schemas.microsoft.com/office/drawing/2014/main" id="{2D66FB5A-4D9E-4A1C-B797-4F2E810C8664}"/>
              </a:ext>
            </a:extLst>
          </p:cNvPr>
          <p:cNvSpPr txBox="1"/>
          <p:nvPr/>
        </p:nvSpPr>
        <p:spPr>
          <a:xfrm>
            <a:off x="10145457" y="4321782"/>
            <a:ext cx="383695" cy="30777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a:t>AC</a:t>
            </a:r>
          </a:p>
        </p:txBody>
      </p:sp>
      <p:cxnSp>
        <p:nvCxnSpPr>
          <p:cNvPr id="41" name="Straight Arrow Connector 40">
            <a:extLst>
              <a:ext uri="{FF2B5EF4-FFF2-40B4-BE49-F238E27FC236}">
                <a16:creationId xmlns:a16="http://schemas.microsoft.com/office/drawing/2014/main" id="{B1B02B86-E417-4CBA-A15A-7EA5535E39AD}"/>
              </a:ext>
            </a:extLst>
          </p:cNvPr>
          <p:cNvCxnSpPr>
            <a:cxnSpLocks/>
          </p:cNvCxnSpPr>
          <p:nvPr/>
        </p:nvCxnSpPr>
        <p:spPr>
          <a:xfrm flipV="1">
            <a:off x="8949605" y="2237908"/>
            <a:ext cx="0" cy="5632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2C03567C-20DE-4F6F-97EA-DC1C9FF7F6F6}"/>
              </a:ext>
            </a:extLst>
          </p:cNvPr>
          <p:cNvCxnSpPr>
            <a:cxnSpLocks/>
          </p:cNvCxnSpPr>
          <p:nvPr/>
        </p:nvCxnSpPr>
        <p:spPr>
          <a:xfrm>
            <a:off x="10066481" y="2255555"/>
            <a:ext cx="3613" cy="8768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3" name="TextBox 44">
            <a:extLst>
              <a:ext uri="{FF2B5EF4-FFF2-40B4-BE49-F238E27FC236}">
                <a16:creationId xmlns:a16="http://schemas.microsoft.com/office/drawing/2014/main" id="{A13A366D-C0A7-4E73-B634-C310F2BC201A}"/>
              </a:ext>
            </a:extLst>
          </p:cNvPr>
          <p:cNvSpPr txBox="1"/>
          <p:nvPr/>
        </p:nvSpPr>
        <p:spPr>
          <a:xfrm>
            <a:off x="7789846" y="2406730"/>
            <a:ext cx="1220206" cy="30777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a:t>Direct Current</a:t>
            </a:r>
          </a:p>
        </p:txBody>
      </p:sp>
      <p:sp>
        <p:nvSpPr>
          <p:cNvPr id="44" name="Rectangle 43">
            <a:extLst>
              <a:ext uri="{FF2B5EF4-FFF2-40B4-BE49-F238E27FC236}">
                <a16:creationId xmlns:a16="http://schemas.microsoft.com/office/drawing/2014/main" id="{70BAF540-A74E-42EA-A48C-3572EC624D33}"/>
              </a:ext>
            </a:extLst>
          </p:cNvPr>
          <p:cNvSpPr/>
          <p:nvPr/>
        </p:nvSpPr>
        <p:spPr>
          <a:xfrm>
            <a:off x="10043932" y="2457755"/>
            <a:ext cx="420308" cy="338554"/>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00"/>
              <a:t>DC</a:t>
            </a:r>
          </a:p>
        </p:txBody>
      </p:sp>
      <p:cxnSp>
        <p:nvCxnSpPr>
          <p:cNvPr id="45" name="Straight Arrow Connector 44">
            <a:extLst>
              <a:ext uri="{FF2B5EF4-FFF2-40B4-BE49-F238E27FC236}">
                <a16:creationId xmlns:a16="http://schemas.microsoft.com/office/drawing/2014/main" id="{C25D9771-1583-43A7-861C-B5CEC4476BD3}"/>
              </a:ext>
            </a:extLst>
          </p:cNvPr>
          <p:cNvCxnSpPr/>
          <p:nvPr/>
        </p:nvCxnSpPr>
        <p:spPr>
          <a:xfrm>
            <a:off x="2891984" y="4516975"/>
            <a:ext cx="60830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C30D5E72-E9FE-86D9-C799-9094CD4C3676}"/>
              </a:ext>
            </a:extLst>
          </p:cNvPr>
          <p:cNvSpPr/>
          <p:nvPr/>
        </p:nvSpPr>
        <p:spPr>
          <a:xfrm>
            <a:off x="7789846" y="2355643"/>
            <a:ext cx="3063345" cy="1321081"/>
          </a:xfrm>
          <a:prstGeom prst="rect">
            <a:avLst/>
          </a:prstGeom>
          <a:noFill/>
          <a:ln w="38100">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ED9E89E6-C897-C1BD-7B0C-54AE1C085372}"/>
              </a:ext>
            </a:extLst>
          </p:cNvPr>
          <p:cNvSpPr txBox="1"/>
          <p:nvPr/>
        </p:nvSpPr>
        <p:spPr>
          <a:xfrm>
            <a:off x="6402978" y="2633896"/>
            <a:ext cx="1353125" cy="646331"/>
          </a:xfrm>
          <a:prstGeom prst="rect">
            <a:avLst/>
          </a:prstGeom>
          <a:noFill/>
        </p:spPr>
        <p:txBody>
          <a:bodyPr wrap="square">
            <a:spAutoFit/>
          </a:bodyPr>
          <a:lstStyle/>
          <a:p>
            <a:pPr algn="ctr"/>
            <a:r>
              <a:rPr lang="en-GB"/>
              <a:t>Onshore Substation</a:t>
            </a:r>
          </a:p>
        </p:txBody>
      </p:sp>
    </p:spTree>
    <p:extLst>
      <p:ext uri="{BB962C8B-B14F-4D97-AF65-F5344CB8AC3E}">
        <p14:creationId xmlns:p14="http://schemas.microsoft.com/office/powerpoint/2010/main" val="213332833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extLst>
    <p:ext uri="{6950BFC3-D8DA-4A85-94F7-54DA5524770B}">
      <p188:commentRel xmlns:p188="http://schemas.microsoft.com/office/powerpoint/2018/8/main" r:id="rId2"/>
    </p:ext>
  </p:extLst>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2CCC3D0-5327-B9B8-3310-C696CE8373FF}"/>
              </a:ext>
            </a:extLst>
          </p:cNvPr>
          <p:cNvSpPr/>
          <p:nvPr/>
        </p:nvSpPr>
        <p:spPr>
          <a:xfrm>
            <a:off x="0" y="320283"/>
            <a:ext cx="6501505" cy="672472"/>
          </a:xfrm>
          <a:prstGeom prst="rect">
            <a:avLst/>
          </a:prstGeom>
          <a:solidFill>
            <a:srgbClr val="B6D5F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5" name="Rectangle 4">
            <a:extLst>
              <a:ext uri="{FF2B5EF4-FFF2-40B4-BE49-F238E27FC236}">
                <a16:creationId xmlns:a16="http://schemas.microsoft.com/office/drawing/2014/main" id="{2E9306B1-BD39-2002-FDF5-16E4F7526115}"/>
              </a:ext>
            </a:extLst>
          </p:cNvPr>
          <p:cNvSpPr/>
          <p:nvPr/>
        </p:nvSpPr>
        <p:spPr>
          <a:xfrm>
            <a:off x="1650775" y="4010054"/>
            <a:ext cx="1238775" cy="981514"/>
          </a:xfrm>
          <a:prstGeom prst="rect">
            <a:avLst/>
          </a:prstGeom>
          <a:solidFill>
            <a:schemeClr val="accent1">
              <a:lumMod val="20000"/>
              <a:lumOff val="8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a:t>Power</a:t>
            </a:r>
          </a:p>
          <a:p>
            <a:pPr algn="ctr"/>
            <a:r>
              <a:rPr lang="en-GB"/>
              <a:t>Generator</a:t>
            </a:r>
          </a:p>
        </p:txBody>
      </p:sp>
      <p:sp>
        <p:nvSpPr>
          <p:cNvPr id="8" name="Rectangle 7">
            <a:extLst>
              <a:ext uri="{FF2B5EF4-FFF2-40B4-BE49-F238E27FC236}">
                <a16:creationId xmlns:a16="http://schemas.microsoft.com/office/drawing/2014/main" id="{24732774-EEAA-63A7-D809-FC1074610FDF}"/>
              </a:ext>
            </a:extLst>
          </p:cNvPr>
          <p:cNvSpPr/>
          <p:nvPr/>
        </p:nvSpPr>
        <p:spPr>
          <a:xfrm>
            <a:off x="3562750" y="4011966"/>
            <a:ext cx="1282317" cy="981515"/>
          </a:xfrm>
          <a:prstGeom prst="rect">
            <a:avLst/>
          </a:prstGeom>
          <a:solidFill>
            <a:schemeClr val="accent1">
              <a:lumMod val="20000"/>
              <a:lumOff val="8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a:t>Offshore Substation</a:t>
            </a:r>
          </a:p>
        </p:txBody>
      </p:sp>
      <p:sp>
        <p:nvSpPr>
          <p:cNvPr id="10" name="Rectangle 9">
            <a:extLst>
              <a:ext uri="{FF2B5EF4-FFF2-40B4-BE49-F238E27FC236}">
                <a16:creationId xmlns:a16="http://schemas.microsoft.com/office/drawing/2014/main" id="{53DC2832-3763-46DC-A7AC-1D3BFF949B58}"/>
              </a:ext>
            </a:extLst>
          </p:cNvPr>
          <p:cNvSpPr/>
          <p:nvPr/>
        </p:nvSpPr>
        <p:spPr>
          <a:xfrm>
            <a:off x="8881602" y="1294063"/>
            <a:ext cx="1353444" cy="943845"/>
          </a:xfrm>
          <a:prstGeom prst="rect">
            <a:avLst/>
          </a:prstGeom>
          <a:solidFill>
            <a:schemeClr val="accent1">
              <a:lumMod val="20000"/>
              <a:lumOff val="8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a:t>Power Storage</a:t>
            </a:r>
          </a:p>
        </p:txBody>
      </p:sp>
      <p:sp>
        <p:nvSpPr>
          <p:cNvPr id="12" name="Arrow: Right 11">
            <a:extLst>
              <a:ext uri="{FF2B5EF4-FFF2-40B4-BE49-F238E27FC236}">
                <a16:creationId xmlns:a16="http://schemas.microsoft.com/office/drawing/2014/main" id="{5E883903-C9BB-7DAF-AEC6-1098BE0D47A4}"/>
              </a:ext>
            </a:extLst>
          </p:cNvPr>
          <p:cNvSpPr/>
          <p:nvPr/>
        </p:nvSpPr>
        <p:spPr>
          <a:xfrm>
            <a:off x="4847099" y="4279608"/>
            <a:ext cx="2003037" cy="310559"/>
          </a:xfrm>
          <a:prstGeom prst="rightArrow">
            <a:avLst/>
          </a:prstGeom>
          <a:solidFill>
            <a:schemeClr val="accent1">
              <a:lumMod val="20000"/>
              <a:lumOff val="8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t>Transmission line</a:t>
            </a:r>
            <a:endParaRPr lang="en-GB"/>
          </a:p>
        </p:txBody>
      </p:sp>
      <p:sp>
        <p:nvSpPr>
          <p:cNvPr id="14" name="TextBox 9">
            <a:extLst>
              <a:ext uri="{FF2B5EF4-FFF2-40B4-BE49-F238E27FC236}">
                <a16:creationId xmlns:a16="http://schemas.microsoft.com/office/drawing/2014/main" id="{DB25A89A-99D7-78D6-F9F5-260DD09A20FE}"/>
              </a:ext>
            </a:extLst>
          </p:cNvPr>
          <p:cNvSpPr txBox="1"/>
          <p:nvPr/>
        </p:nvSpPr>
        <p:spPr>
          <a:xfrm>
            <a:off x="5018473" y="3975718"/>
            <a:ext cx="1600503" cy="30777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a:t>Alternating Current</a:t>
            </a:r>
          </a:p>
        </p:txBody>
      </p:sp>
      <p:sp>
        <p:nvSpPr>
          <p:cNvPr id="16" name="Arrow: Bent-Up 15">
            <a:extLst>
              <a:ext uri="{FF2B5EF4-FFF2-40B4-BE49-F238E27FC236}">
                <a16:creationId xmlns:a16="http://schemas.microsoft.com/office/drawing/2014/main" id="{799F0C5D-F473-8B21-9DBB-83E5B98C62BD}"/>
              </a:ext>
            </a:extLst>
          </p:cNvPr>
          <p:cNvSpPr/>
          <p:nvPr/>
        </p:nvSpPr>
        <p:spPr>
          <a:xfrm>
            <a:off x="6789452" y="3647990"/>
            <a:ext cx="2269219" cy="673792"/>
          </a:xfrm>
          <a:prstGeom prst="bentUpArrow">
            <a:avLst/>
          </a:prstGeom>
          <a:solidFill>
            <a:schemeClr val="accent1">
              <a:lumMod val="20000"/>
              <a:lumOff val="8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t>Transmission line</a:t>
            </a:r>
            <a:endParaRPr lang="en-GB"/>
          </a:p>
        </p:txBody>
      </p:sp>
      <p:sp>
        <p:nvSpPr>
          <p:cNvPr id="18" name="Arrow: Bent-Up 17">
            <a:extLst>
              <a:ext uri="{FF2B5EF4-FFF2-40B4-BE49-F238E27FC236}">
                <a16:creationId xmlns:a16="http://schemas.microsoft.com/office/drawing/2014/main" id="{FB569DB3-EF45-4FAD-4911-0D180052ADDB}"/>
              </a:ext>
            </a:extLst>
          </p:cNvPr>
          <p:cNvSpPr/>
          <p:nvPr/>
        </p:nvSpPr>
        <p:spPr>
          <a:xfrm flipV="1">
            <a:off x="6799726" y="4561974"/>
            <a:ext cx="2258945" cy="673791"/>
          </a:xfrm>
          <a:prstGeom prst="bentUpArrow">
            <a:avLst/>
          </a:prstGeom>
          <a:solidFill>
            <a:schemeClr val="accent1">
              <a:lumMod val="20000"/>
              <a:lumOff val="8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20" name="TextBox 19">
            <a:extLst>
              <a:ext uri="{FF2B5EF4-FFF2-40B4-BE49-F238E27FC236}">
                <a16:creationId xmlns:a16="http://schemas.microsoft.com/office/drawing/2014/main" id="{04AEE1E8-FC49-B84D-60BE-5B22CD01A6DE}"/>
              </a:ext>
            </a:extLst>
          </p:cNvPr>
          <p:cNvSpPr txBox="1"/>
          <p:nvPr/>
        </p:nvSpPr>
        <p:spPr>
          <a:xfrm>
            <a:off x="6974013" y="4444239"/>
            <a:ext cx="1789464"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bg1"/>
                </a:solidFill>
              </a:rPr>
              <a:t>Transmission line</a:t>
            </a:r>
            <a:endParaRPr lang="en-GB">
              <a:solidFill>
                <a:schemeClr val="bg1"/>
              </a:solidFill>
            </a:endParaRPr>
          </a:p>
        </p:txBody>
      </p:sp>
      <p:sp>
        <p:nvSpPr>
          <p:cNvPr id="22" name="Rectangle 21">
            <a:extLst>
              <a:ext uri="{FF2B5EF4-FFF2-40B4-BE49-F238E27FC236}">
                <a16:creationId xmlns:a16="http://schemas.microsoft.com/office/drawing/2014/main" id="{8577FA08-366B-11C4-3426-98C84A58087D}"/>
              </a:ext>
            </a:extLst>
          </p:cNvPr>
          <p:cNvSpPr/>
          <p:nvPr/>
        </p:nvSpPr>
        <p:spPr>
          <a:xfrm>
            <a:off x="8706326" y="6063138"/>
            <a:ext cx="1960519" cy="667624"/>
          </a:xfrm>
          <a:prstGeom prst="rect">
            <a:avLst/>
          </a:prstGeom>
          <a:solidFill>
            <a:schemeClr val="accent1">
              <a:lumMod val="20000"/>
              <a:lumOff val="8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a:t>Power</a:t>
            </a:r>
          </a:p>
          <a:p>
            <a:pPr algn="ctr"/>
            <a:r>
              <a:rPr lang="en-GB"/>
              <a:t>Grid</a:t>
            </a:r>
          </a:p>
        </p:txBody>
      </p:sp>
      <p:sp>
        <p:nvSpPr>
          <p:cNvPr id="24" name="TextBox 21">
            <a:extLst>
              <a:ext uri="{FF2B5EF4-FFF2-40B4-BE49-F238E27FC236}">
                <a16:creationId xmlns:a16="http://schemas.microsoft.com/office/drawing/2014/main" id="{1A46C067-1AE3-8345-E607-9091DDF44A8A}"/>
              </a:ext>
            </a:extLst>
          </p:cNvPr>
          <p:cNvSpPr txBox="1"/>
          <p:nvPr/>
        </p:nvSpPr>
        <p:spPr>
          <a:xfrm>
            <a:off x="7632648" y="3830997"/>
            <a:ext cx="383695" cy="30777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a:t>AC</a:t>
            </a:r>
          </a:p>
        </p:txBody>
      </p:sp>
      <p:sp>
        <p:nvSpPr>
          <p:cNvPr id="26" name="TextBox 22">
            <a:extLst>
              <a:ext uri="{FF2B5EF4-FFF2-40B4-BE49-F238E27FC236}">
                <a16:creationId xmlns:a16="http://schemas.microsoft.com/office/drawing/2014/main" id="{84364D26-A58D-96CD-6A61-B098C57519CA}"/>
              </a:ext>
            </a:extLst>
          </p:cNvPr>
          <p:cNvSpPr txBox="1"/>
          <p:nvPr/>
        </p:nvSpPr>
        <p:spPr>
          <a:xfrm>
            <a:off x="7649507" y="4720079"/>
            <a:ext cx="383695" cy="30777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a:t>AC</a:t>
            </a:r>
          </a:p>
        </p:txBody>
      </p:sp>
      <p:sp>
        <p:nvSpPr>
          <p:cNvPr id="28" name="Arrow: Down 27">
            <a:extLst>
              <a:ext uri="{FF2B5EF4-FFF2-40B4-BE49-F238E27FC236}">
                <a16:creationId xmlns:a16="http://schemas.microsoft.com/office/drawing/2014/main" id="{1DC8AFD2-4981-B696-3C68-321ECAB1FD4D}"/>
              </a:ext>
            </a:extLst>
          </p:cNvPr>
          <p:cNvSpPr/>
          <p:nvPr/>
        </p:nvSpPr>
        <p:spPr>
          <a:xfrm>
            <a:off x="9779738" y="3647990"/>
            <a:ext cx="383694" cy="17202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30" name="Rectangle 29">
            <a:extLst>
              <a:ext uri="{FF2B5EF4-FFF2-40B4-BE49-F238E27FC236}">
                <a16:creationId xmlns:a16="http://schemas.microsoft.com/office/drawing/2014/main" id="{39D0A760-22F2-9CDF-4DCA-28489380B1CA}"/>
              </a:ext>
            </a:extLst>
          </p:cNvPr>
          <p:cNvSpPr/>
          <p:nvPr/>
        </p:nvSpPr>
        <p:spPr>
          <a:xfrm rot="5400000">
            <a:off x="9035798" y="4377308"/>
            <a:ext cx="1882327" cy="369331"/>
          </a:xfrm>
          <a:prstGeom prst="rect">
            <a:avLst/>
          </a:prstGeom>
          <a:solidFill>
            <a:schemeClr val="accent1">
              <a:lumMod val="20000"/>
              <a:lumOff val="80000"/>
            </a:schemeClr>
          </a:solidFill>
          <a:ln>
            <a:solidFill>
              <a:schemeClr val="accent1">
                <a:lumMod val="60000"/>
                <a:lumOff val="40000"/>
              </a:schemeClr>
            </a:solidFill>
          </a:ln>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bg1"/>
                </a:solidFill>
              </a:rPr>
              <a:t>Transmission line</a:t>
            </a:r>
            <a:endParaRPr lang="en-GB">
              <a:solidFill>
                <a:schemeClr val="bg1"/>
              </a:solidFill>
            </a:endParaRPr>
          </a:p>
        </p:txBody>
      </p:sp>
      <p:sp>
        <p:nvSpPr>
          <p:cNvPr id="32" name="Rectangle 31">
            <a:extLst>
              <a:ext uri="{FF2B5EF4-FFF2-40B4-BE49-F238E27FC236}">
                <a16:creationId xmlns:a16="http://schemas.microsoft.com/office/drawing/2014/main" id="{DBC37E07-03B7-5875-0DE2-DAD3DE59DC50}"/>
              </a:ext>
            </a:extLst>
          </p:cNvPr>
          <p:cNvSpPr/>
          <p:nvPr/>
        </p:nvSpPr>
        <p:spPr>
          <a:xfrm>
            <a:off x="9643981" y="3114774"/>
            <a:ext cx="1010178" cy="472400"/>
          </a:xfrm>
          <a:prstGeom prst="rect">
            <a:avLst/>
          </a:prstGeom>
          <a:solidFill>
            <a:schemeClr val="accent1">
              <a:lumMod val="20000"/>
              <a:lumOff val="8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a:t>Inverter</a:t>
            </a:r>
          </a:p>
        </p:txBody>
      </p:sp>
      <p:sp>
        <p:nvSpPr>
          <p:cNvPr id="34" name="Rectangle 33">
            <a:extLst>
              <a:ext uri="{FF2B5EF4-FFF2-40B4-BE49-F238E27FC236}">
                <a16:creationId xmlns:a16="http://schemas.microsoft.com/office/drawing/2014/main" id="{0924B1F8-27F7-2FDA-45CF-40030A7D4B25}"/>
              </a:ext>
            </a:extLst>
          </p:cNvPr>
          <p:cNvSpPr/>
          <p:nvPr/>
        </p:nvSpPr>
        <p:spPr>
          <a:xfrm>
            <a:off x="8399949" y="2801158"/>
            <a:ext cx="1099312" cy="807862"/>
          </a:xfrm>
          <a:prstGeom prst="rect">
            <a:avLst/>
          </a:prstGeom>
          <a:solidFill>
            <a:schemeClr val="accent1">
              <a:lumMod val="20000"/>
              <a:lumOff val="8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a:t>AC/DC converter</a:t>
            </a:r>
          </a:p>
        </p:txBody>
      </p:sp>
      <p:sp>
        <p:nvSpPr>
          <p:cNvPr id="36" name="TextBox 30">
            <a:extLst>
              <a:ext uri="{FF2B5EF4-FFF2-40B4-BE49-F238E27FC236}">
                <a16:creationId xmlns:a16="http://schemas.microsoft.com/office/drawing/2014/main" id="{29A1E4C2-2E61-B984-8248-938597BAF2BF}"/>
              </a:ext>
            </a:extLst>
          </p:cNvPr>
          <p:cNvSpPr txBox="1"/>
          <p:nvPr/>
        </p:nvSpPr>
        <p:spPr>
          <a:xfrm>
            <a:off x="10145457" y="4321782"/>
            <a:ext cx="383695" cy="30777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a:t>AC</a:t>
            </a:r>
          </a:p>
        </p:txBody>
      </p:sp>
      <p:cxnSp>
        <p:nvCxnSpPr>
          <p:cNvPr id="38" name="Straight Arrow Connector 37">
            <a:extLst>
              <a:ext uri="{FF2B5EF4-FFF2-40B4-BE49-F238E27FC236}">
                <a16:creationId xmlns:a16="http://schemas.microsoft.com/office/drawing/2014/main" id="{C517147E-9CE3-E281-2890-E2D4266B451B}"/>
              </a:ext>
            </a:extLst>
          </p:cNvPr>
          <p:cNvCxnSpPr>
            <a:cxnSpLocks/>
          </p:cNvCxnSpPr>
          <p:nvPr/>
        </p:nvCxnSpPr>
        <p:spPr>
          <a:xfrm flipV="1">
            <a:off x="8949605" y="2237908"/>
            <a:ext cx="0" cy="5632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C5A47750-5F61-2C2A-B118-79A46B99C51D}"/>
              </a:ext>
            </a:extLst>
          </p:cNvPr>
          <p:cNvCxnSpPr>
            <a:cxnSpLocks/>
          </p:cNvCxnSpPr>
          <p:nvPr/>
        </p:nvCxnSpPr>
        <p:spPr>
          <a:xfrm>
            <a:off x="10066481" y="2255555"/>
            <a:ext cx="3613" cy="8768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2" name="TextBox 44">
            <a:extLst>
              <a:ext uri="{FF2B5EF4-FFF2-40B4-BE49-F238E27FC236}">
                <a16:creationId xmlns:a16="http://schemas.microsoft.com/office/drawing/2014/main" id="{7E6F4A1F-648A-86CD-10E5-3D8414586ACE}"/>
              </a:ext>
            </a:extLst>
          </p:cNvPr>
          <p:cNvSpPr txBox="1"/>
          <p:nvPr/>
        </p:nvSpPr>
        <p:spPr>
          <a:xfrm>
            <a:off x="7789846" y="2406730"/>
            <a:ext cx="1220206" cy="30777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a:t>Direct Current</a:t>
            </a:r>
          </a:p>
        </p:txBody>
      </p:sp>
      <p:sp>
        <p:nvSpPr>
          <p:cNvPr id="44" name="Rectangle 43">
            <a:extLst>
              <a:ext uri="{FF2B5EF4-FFF2-40B4-BE49-F238E27FC236}">
                <a16:creationId xmlns:a16="http://schemas.microsoft.com/office/drawing/2014/main" id="{46658BD8-1A6A-48A2-7E52-B608E2E4F6B3}"/>
              </a:ext>
            </a:extLst>
          </p:cNvPr>
          <p:cNvSpPr/>
          <p:nvPr/>
        </p:nvSpPr>
        <p:spPr>
          <a:xfrm>
            <a:off x="10043932" y="2457755"/>
            <a:ext cx="420308" cy="338554"/>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00"/>
              <a:t>DC</a:t>
            </a:r>
          </a:p>
        </p:txBody>
      </p:sp>
      <p:cxnSp>
        <p:nvCxnSpPr>
          <p:cNvPr id="46" name="Straight Arrow Connector 45">
            <a:extLst>
              <a:ext uri="{FF2B5EF4-FFF2-40B4-BE49-F238E27FC236}">
                <a16:creationId xmlns:a16="http://schemas.microsoft.com/office/drawing/2014/main" id="{C1D0BF29-6B05-AE1A-2058-E460429973A7}"/>
              </a:ext>
            </a:extLst>
          </p:cNvPr>
          <p:cNvCxnSpPr/>
          <p:nvPr/>
        </p:nvCxnSpPr>
        <p:spPr>
          <a:xfrm>
            <a:off x="2954443" y="4554451"/>
            <a:ext cx="60830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8" name="Rectangle 47">
            <a:extLst>
              <a:ext uri="{FF2B5EF4-FFF2-40B4-BE49-F238E27FC236}">
                <a16:creationId xmlns:a16="http://schemas.microsoft.com/office/drawing/2014/main" id="{EAB88AFE-3B1C-EDEF-0B35-E020D4D21C5D}"/>
              </a:ext>
            </a:extLst>
          </p:cNvPr>
          <p:cNvSpPr/>
          <p:nvPr/>
        </p:nvSpPr>
        <p:spPr>
          <a:xfrm>
            <a:off x="2221254" y="2791993"/>
            <a:ext cx="2516771" cy="7110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a:ea typeface="Calibri"/>
                <a:cs typeface="Calibri"/>
              </a:rPr>
              <a:t>Transformers, breakers, measurements.</a:t>
            </a:r>
            <a:endParaRPr lang="en-GB">
              <a:cs typeface="Calibri"/>
            </a:endParaRPr>
          </a:p>
        </p:txBody>
      </p:sp>
      <p:sp>
        <p:nvSpPr>
          <p:cNvPr id="50" name="Rectangle 49">
            <a:extLst>
              <a:ext uri="{FF2B5EF4-FFF2-40B4-BE49-F238E27FC236}">
                <a16:creationId xmlns:a16="http://schemas.microsoft.com/office/drawing/2014/main" id="{3F12005E-A9AC-ACB3-F2C4-E260D26DF597}"/>
              </a:ext>
            </a:extLst>
          </p:cNvPr>
          <p:cNvSpPr/>
          <p:nvPr/>
        </p:nvSpPr>
        <p:spPr>
          <a:xfrm>
            <a:off x="5016899" y="4985330"/>
            <a:ext cx="2318275" cy="8799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a:cs typeface="Calibri"/>
              </a:rPr>
              <a:t>HVAC, 150 kV </a:t>
            </a:r>
            <a:r>
              <a:rPr lang="en-GB">
                <a:solidFill>
                  <a:srgbClr val="FFFFFF"/>
                </a:solidFill>
                <a:latin typeface="Calibri"/>
                <a:cs typeface="Calibri"/>
              </a:rPr>
              <a:t>Three-core cables with XLPE insulation.</a:t>
            </a:r>
            <a:endParaRPr lang="en-US"/>
          </a:p>
        </p:txBody>
      </p:sp>
      <p:sp>
        <p:nvSpPr>
          <p:cNvPr id="51" name="Rectangle 50">
            <a:extLst>
              <a:ext uri="{FF2B5EF4-FFF2-40B4-BE49-F238E27FC236}">
                <a16:creationId xmlns:a16="http://schemas.microsoft.com/office/drawing/2014/main" id="{289A449D-0844-85D3-75BC-C0CE40418779}"/>
              </a:ext>
            </a:extLst>
          </p:cNvPr>
          <p:cNvSpPr/>
          <p:nvPr/>
        </p:nvSpPr>
        <p:spPr>
          <a:xfrm>
            <a:off x="7233048" y="819730"/>
            <a:ext cx="1473725" cy="5624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err="1">
                <a:cs typeface="Calibri"/>
              </a:rPr>
              <a:t>NaS</a:t>
            </a:r>
            <a:r>
              <a:rPr lang="en-GB">
                <a:cs typeface="Calibri"/>
              </a:rPr>
              <a:t> batteries</a:t>
            </a:r>
          </a:p>
        </p:txBody>
      </p:sp>
      <p:sp>
        <p:nvSpPr>
          <p:cNvPr id="52" name="Rectangle 51">
            <a:extLst>
              <a:ext uri="{FF2B5EF4-FFF2-40B4-BE49-F238E27FC236}">
                <a16:creationId xmlns:a16="http://schemas.microsoft.com/office/drawing/2014/main" id="{A28462B6-538A-C2E8-AB51-F42D43E1BCD6}"/>
              </a:ext>
            </a:extLst>
          </p:cNvPr>
          <p:cNvSpPr/>
          <p:nvPr/>
        </p:nvSpPr>
        <p:spPr>
          <a:xfrm>
            <a:off x="8312385" y="2794580"/>
            <a:ext cx="1188139" cy="8164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a:cs typeface="Calibri"/>
              </a:rPr>
              <a:t>AC/DC converter</a:t>
            </a:r>
            <a:endParaRPr lang="en-US"/>
          </a:p>
        </p:txBody>
      </p:sp>
      <p:sp>
        <p:nvSpPr>
          <p:cNvPr id="53" name="Rectangle 52">
            <a:extLst>
              <a:ext uri="{FF2B5EF4-FFF2-40B4-BE49-F238E27FC236}">
                <a16:creationId xmlns:a16="http://schemas.microsoft.com/office/drawing/2014/main" id="{8B76BF0A-1D7C-5D5C-8FD9-B2527A7A787F}"/>
              </a:ext>
            </a:extLst>
          </p:cNvPr>
          <p:cNvSpPr/>
          <p:nvPr/>
        </p:nvSpPr>
        <p:spPr>
          <a:xfrm>
            <a:off x="10528698" y="1981780"/>
            <a:ext cx="1353075" cy="5751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a:cs typeface="Calibri"/>
              </a:rPr>
              <a:t>Extruded DC Cable</a:t>
            </a:r>
          </a:p>
        </p:txBody>
      </p:sp>
      <p:sp>
        <p:nvSpPr>
          <p:cNvPr id="54" name="Rectangle 53">
            <a:extLst>
              <a:ext uri="{FF2B5EF4-FFF2-40B4-BE49-F238E27FC236}">
                <a16:creationId xmlns:a16="http://schemas.microsoft.com/office/drawing/2014/main" id="{886D4004-164E-6955-B5C7-5C7D32606F4B}"/>
              </a:ext>
            </a:extLst>
          </p:cNvPr>
          <p:cNvSpPr/>
          <p:nvPr/>
        </p:nvSpPr>
        <p:spPr>
          <a:xfrm>
            <a:off x="9646048" y="3112080"/>
            <a:ext cx="1016525" cy="4671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a:cs typeface="Calibri"/>
              </a:rPr>
              <a:t>Inverter</a:t>
            </a:r>
            <a:endParaRPr lang="en-US"/>
          </a:p>
        </p:txBody>
      </p:sp>
      <p:sp>
        <p:nvSpPr>
          <p:cNvPr id="55" name="Rectangle 54">
            <a:extLst>
              <a:ext uri="{FF2B5EF4-FFF2-40B4-BE49-F238E27FC236}">
                <a16:creationId xmlns:a16="http://schemas.microsoft.com/office/drawing/2014/main" id="{BFD9031D-2DD9-6CC6-564E-1A87749D99AC}"/>
              </a:ext>
            </a:extLst>
          </p:cNvPr>
          <p:cNvSpPr/>
          <p:nvPr/>
        </p:nvSpPr>
        <p:spPr>
          <a:xfrm>
            <a:off x="8490349" y="5315530"/>
            <a:ext cx="2400825" cy="6703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a:cs typeface="Calibri"/>
              </a:rPr>
              <a:t>Voltage transformer, or other infrastructure</a:t>
            </a:r>
          </a:p>
        </p:txBody>
      </p:sp>
      <p:cxnSp>
        <p:nvCxnSpPr>
          <p:cNvPr id="56" name="Straight Arrow Connector 55">
            <a:extLst>
              <a:ext uri="{FF2B5EF4-FFF2-40B4-BE49-F238E27FC236}">
                <a16:creationId xmlns:a16="http://schemas.microsoft.com/office/drawing/2014/main" id="{B78AC16D-E92D-C917-7208-758021680AA8}"/>
              </a:ext>
            </a:extLst>
          </p:cNvPr>
          <p:cNvCxnSpPr/>
          <p:nvPr/>
        </p:nvCxnSpPr>
        <p:spPr>
          <a:xfrm>
            <a:off x="3638550" y="3524250"/>
            <a:ext cx="330200" cy="514350"/>
          </a:xfrm>
          <a:prstGeom prst="straightConnector1">
            <a:avLst/>
          </a:prstGeom>
        </p:spPr>
        <p:style>
          <a:lnRef idx="2">
            <a:schemeClr val="accent1"/>
          </a:lnRef>
          <a:fillRef idx="0">
            <a:schemeClr val="accent1"/>
          </a:fillRef>
          <a:effectRef idx="1">
            <a:schemeClr val="accent1"/>
          </a:effectRef>
          <a:fontRef idx="minor">
            <a:schemeClr val="tx1"/>
          </a:fontRef>
        </p:style>
      </p:cxnSp>
      <p:cxnSp>
        <p:nvCxnSpPr>
          <p:cNvPr id="57" name="Straight Arrow Connector 56">
            <a:extLst>
              <a:ext uri="{FF2B5EF4-FFF2-40B4-BE49-F238E27FC236}">
                <a16:creationId xmlns:a16="http://schemas.microsoft.com/office/drawing/2014/main" id="{DB9A8757-1FC1-5D03-B02F-25AD8D86C1B5}"/>
              </a:ext>
            </a:extLst>
          </p:cNvPr>
          <p:cNvCxnSpPr>
            <a:cxnSpLocks/>
          </p:cNvCxnSpPr>
          <p:nvPr/>
        </p:nvCxnSpPr>
        <p:spPr>
          <a:xfrm>
            <a:off x="5524499" y="4527549"/>
            <a:ext cx="177800" cy="508000"/>
          </a:xfrm>
          <a:prstGeom prst="straightConnector1">
            <a:avLst/>
          </a:prstGeom>
        </p:spPr>
        <p:style>
          <a:lnRef idx="2">
            <a:schemeClr val="accent1"/>
          </a:lnRef>
          <a:fillRef idx="0">
            <a:schemeClr val="accent1"/>
          </a:fillRef>
          <a:effectRef idx="1">
            <a:schemeClr val="accent1"/>
          </a:effectRef>
          <a:fontRef idx="minor">
            <a:schemeClr val="tx1"/>
          </a:fontRef>
        </p:style>
      </p:cxnSp>
      <p:cxnSp>
        <p:nvCxnSpPr>
          <p:cNvPr id="58" name="Straight Arrow Connector 57">
            <a:extLst>
              <a:ext uri="{FF2B5EF4-FFF2-40B4-BE49-F238E27FC236}">
                <a16:creationId xmlns:a16="http://schemas.microsoft.com/office/drawing/2014/main" id="{78C260CB-E050-2978-C3B5-8656E5EA4107}"/>
              </a:ext>
            </a:extLst>
          </p:cNvPr>
          <p:cNvCxnSpPr>
            <a:cxnSpLocks/>
          </p:cNvCxnSpPr>
          <p:nvPr/>
        </p:nvCxnSpPr>
        <p:spPr>
          <a:xfrm>
            <a:off x="8121648" y="1327148"/>
            <a:ext cx="749300" cy="419100"/>
          </a:xfrm>
          <a:prstGeom prst="straightConnector1">
            <a:avLst/>
          </a:prstGeom>
        </p:spPr>
        <p:style>
          <a:lnRef idx="2">
            <a:schemeClr val="accent1"/>
          </a:lnRef>
          <a:fillRef idx="0">
            <a:schemeClr val="accent1"/>
          </a:fillRef>
          <a:effectRef idx="1">
            <a:schemeClr val="accent1"/>
          </a:effectRef>
          <a:fontRef idx="minor">
            <a:schemeClr val="tx1"/>
          </a:fontRef>
        </p:style>
      </p:cxnSp>
      <p:cxnSp>
        <p:nvCxnSpPr>
          <p:cNvPr id="59" name="Straight Arrow Connector 58">
            <a:extLst>
              <a:ext uri="{FF2B5EF4-FFF2-40B4-BE49-F238E27FC236}">
                <a16:creationId xmlns:a16="http://schemas.microsoft.com/office/drawing/2014/main" id="{065A7A95-5233-A1FF-99F0-AD52E88D82EC}"/>
              </a:ext>
            </a:extLst>
          </p:cNvPr>
          <p:cNvCxnSpPr>
            <a:cxnSpLocks/>
          </p:cNvCxnSpPr>
          <p:nvPr/>
        </p:nvCxnSpPr>
        <p:spPr>
          <a:xfrm flipV="1">
            <a:off x="10052048" y="2228848"/>
            <a:ext cx="577850" cy="228600"/>
          </a:xfrm>
          <a:prstGeom prst="straightConnector1">
            <a:avLst/>
          </a:prstGeom>
        </p:spPr>
        <p:style>
          <a:lnRef idx="2">
            <a:schemeClr val="accent1"/>
          </a:lnRef>
          <a:fillRef idx="0">
            <a:schemeClr val="accent1"/>
          </a:fillRef>
          <a:effectRef idx="1">
            <a:schemeClr val="accent1"/>
          </a:effectRef>
          <a:fontRef idx="minor">
            <a:schemeClr val="tx1"/>
          </a:fontRef>
        </p:style>
      </p:cxnSp>
      <p:sp>
        <p:nvSpPr>
          <p:cNvPr id="3" name="Title 1">
            <a:extLst>
              <a:ext uri="{FF2B5EF4-FFF2-40B4-BE49-F238E27FC236}">
                <a16:creationId xmlns:a16="http://schemas.microsoft.com/office/drawing/2014/main" id="{2E009607-F7AB-120E-7EC9-7073D4AAEAF7}"/>
              </a:ext>
            </a:extLst>
          </p:cNvPr>
          <p:cNvSpPr>
            <a:spLocks noGrp="1"/>
          </p:cNvSpPr>
          <p:nvPr>
            <p:ph type="title"/>
          </p:nvPr>
        </p:nvSpPr>
        <p:spPr>
          <a:xfrm>
            <a:off x="139852" y="164490"/>
            <a:ext cx="5879791" cy="984057"/>
          </a:xfrm>
        </p:spPr>
        <p:txBody>
          <a:bodyPr>
            <a:normAutofit fontScale="90000"/>
          </a:bodyPr>
          <a:lstStyle/>
          <a:p>
            <a:r>
              <a:rPr lang="en-US"/>
              <a:t>Power transmission system initial ideas</a:t>
            </a:r>
          </a:p>
        </p:txBody>
      </p:sp>
      <p:sp>
        <p:nvSpPr>
          <p:cNvPr id="4" name="Rectangle 3">
            <a:extLst>
              <a:ext uri="{FF2B5EF4-FFF2-40B4-BE49-F238E27FC236}">
                <a16:creationId xmlns:a16="http://schemas.microsoft.com/office/drawing/2014/main" id="{4B6B2C4D-A69E-4D49-66AE-04FACF1ECD29}"/>
              </a:ext>
            </a:extLst>
          </p:cNvPr>
          <p:cNvSpPr/>
          <p:nvPr/>
        </p:nvSpPr>
        <p:spPr>
          <a:xfrm>
            <a:off x="1746648" y="5366330"/>
            <a:ext cx="1575325" cy="8418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a:cs typeface="Calibri"/>
              </a:rPr>
              <a:t>Extruded DC Cables </a:t>
            </a:r>
          </a:p>
        </p:txBody>
      </p:sp>
      <p:cxnSp>
        <p:nvCxnSpPr>
          <p:cNvPr id="6" name="Straight Arrow Connector 5">
            <a:extLst>
              <a:ext uri="{FF2B5EF4-FFF2-40B4-BE49-F238E27FC236}">
                <a16:creationId xmlns:a16="http://schemas.microsoft.com/office/drawing/2014/main" id="{A92DF81F-B990-378D-1B41-0A6346BA2EAD}"/>
              </a:ext>
            </a:extLst>
          </p:cNvPr>
          <p:cNvCxnSpPr>
            <a:cxnSpLocks/>
          </p:cNvCxnSpPr>
          <p:nvPr/>
        </p:nvCxnSpPr>
        <p:spPr>
          <a:xfrm flipV="1">
            <a:off x="3079748" y="4787898"/>
            <a:ext cx="95250" cy="615950"/>
          </a:xfrm>
          <a:prstGeom prst="straightConnector1">
            <a:avLst/>
          </a:prstGeom>
        </p:spPr>
        <p:style>
          <a:lnRef idx="2">
            <a:schemeClr val="accent1"/>
          </a:lnRef>
          <a:fillRef idx="0">
            <a:schemeClr val="accent1"/>
          </a:fillRef>
          <a:effectRef idx="1">
            <a:schemeClr val="accent1"/>
          </a:effectRef>
          <a:fontRef idx="minor">
            <a:schemeClr val="tx1"/>
          </a:fontRef>
        </p:style>
      </p:cxnSp>
      <p:cxnSp>
        <p:nvCxnSpPr>
          <p:cNvPr id="7" name="Straight Arrow Connector 6">
            <a:extLst>
              <a:ext uri="{FF2B5EF4-FFF2-40B4-BE49-F238E27FC236}">
                <a16:creationId xmlns:a16="http://schemas.microsoft.com/office/drawing/2014/main" id="{3B2B34FA-A7F5-6DB2-913B-A5866CDD039E}"/>
              </a:ext>
            </a:extLst>
          </p:cNvPr>
          <p:cNvCxnSpPr>
            <a:cxnSpLocks/>
          </p:cNvCxnSpPr>
          <p:nvPr/>
        </p:nvCxnSpPr>
        <p:spPr>
          <a:xfrm>
            <a:off x="2954442" y="4719551"/>
            <a:ext cx="60830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85656BE7-99F6-01D5-D72A-332B4CFDEF98}"/>
              </a:ext>
            </a:extLst>
          </p:cNvPr>
          <p:cNvCxnSpPr>
            <a:cxnSpLocks/>
          </p:cNvCxnSpPr>
          <p:nvPr/>
        </p:nvCxnSpPr>
        <p:spPr>
          <a:xfrm>
            <a:off x="2954442" y="4370301"/>
            <a:ext cx="60830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633976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extLst>
    <p:ext uri="{6950BFC3-D8DA-4A85-94F7-54DA5524770B}">
      <p188:commentRel xmlns:p188="http://schemas.microsoft.com/office/powerpoint/2018/8/main" r:id="rId3"/>
    </p:ext>
  </p:extLst>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5FF08BA-1DD3-36A5-67FB-44E49150573F}"/>
              </a:ext>
            </a:extLst>
          </p:cNvPr>
          <p:cNvSpPr/>
          <p:nvPr/>
        </p:nvSpPr>
        <p:spPr>
          <a:xfrm>
            <a:off x="1" y="320283"/>
            <a:ext cx="3572539" cy="445261"/>
          </a:xfrm>
          <a:prstGeom prst="rect">
            <a:avLst/>
          </a:prstGeom>
          <a:solidFill>
            <a:srgbClr val="B6D5F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2" name="Title 1">
            <a:extLst>
              <a:ext uri="{FF2B5EF4-FFF2-40B4-BE49-F238E27FC236}">
                <a16:creationId xmlns:a16="http://schemas.microsoft.com/office/drawing/2014/main" id="{C0256E46-D174-4DF3-23F4-C447ABE24CC0}"/>
              </a:ext>
            </a:extLst>
          </p:cNvPr>
          <p:cNvSpPr>
            <a:spLocks noGrp="1"/>
          </p:cNvSpPr>
          <p:nvPr>
            <p:ph type="title"/>
          </p:nvPr>
        </p:nvSpPr>
        <p:spPr>
          <a:xfrm>
            <a:off x="200382" y="115913"/>
            <a:ext cx="4074042" cy="528010"/>
          </a:xfrm>
        </p:spPr>
        <p:txBody>
          <a:bodyPr>
            <a:normAutofit fontScale="90000"/>
          </a:bodyPr>
          <a:lstStyle/>
          <a:p>
            <a:r>
              <a:rPr lang="en-GB"/>
              <a:t>Substation</a:t>
            </a:r>
            <a:endParaRPr lang="en-US"/>
          </a:p>
        </p:txBody>
      </p:sp>
      <p:sp>
        <p:nvSpPr>
          <p:cNvPr id="7" name="Rectangle: Rounded Corners 17">
            <a:extLst>
              <a:ext uri="{FF2B5EF4-FFF2-40B4-BE49-F238E27FC236}">
                <a16:creationId xmlns:a16="http://schemas.microsoft.com/office/drawing/2014/main" id="{B6CDD628-1482-AA93-4E45-F3265677080D}"/>
              </a:ext>
            </a:extLst>
          </p:cNvPr>
          <p:cNvSpPr/>
          <p:nvPr/>
        </p:nvSpPr>
        <p:spPr>
          <a:xfrm>
            <a:off x="7541212" y="3280343"/>
            <a:ext cx="4585550" cy="2496957"/>
          </a:xfrm>
          <a:prstGeom prst="roundRect">
            <a:avLst/>
          </a:prstGeom>
          <a:solidFill>
            <a:schemeClr val="bg1">
              <a:lumMod val="9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b="1">
                <a:solidFill>
                  <a:schemeClr val="accent1">
                    <a:lumMod val="75000"/>
                  </a:schemeClr>
                </a:solidFill>
                <a:latin typeface="Arial"/>
                <a:cs typeface="Arial"/>
              </a:rPr>
              <a:t>Raise the voltage to 150 kV</a:t>
            </a:r>
          </a:p>
          <a:p>
            <a:pPr marL="285750" indent="-285750">
              <a:buFont typeface="Arial" panose="020B0604020202020204" pitchFamily="34" charset="0"/>
              <a:buChar char="•"/>
            </a:pPr>
            <a:r>
              <a:rPr lang="en-US">
                <a:solidFill>
                  <a:schemeClr val="tx1"/>
                </a:solidFill>
              </a:rPr>
              <a:t>Match the electrical voltage to the power supply voltage</a:t>
            </a:r>
            <a:endParaRPr lang="en-US">
              <a:solidFill>
                <a:schemeClr val="tx1"/>
              </a:solidFill>
              <a:ea typeface="Calibri"/>
              <a:cs typeface="Calibri"/>
            </a:endParaRPr>
          </a:p>
          <a:p>
            <a:r>
              <a:rPr lang="en-US" altLang="zh-CN" b="1">
                <a:solidFill>
                  <a:schemeClr val="accent1">
                    <a:lumMod val="75000"/>
                  </a:schemeClr>
                </a:solidFill>
                <a:latin typeface="Arial"/>
                <a:ea typeface="宋体"/>
                <a:cs typeface="Arial"/>
              </a:rPr>
              <a:t>Breaker and measurement</a:t>
            </a:r>
            <a:endParaRPr lang="en-US" b="1">
              <a:solidFill>
                <a:schemeClr val="accent1">
                  <a:lumMod val="75000"/>
                </a:schemeClr>
              </a:solidFill>
              <a:latin typeface="Arial"/>
              <a:ea typeface="宋体"/>
              <a:cs typeface="Arial"/>
            </a:endParaRPr>
          </a:p>
          <a:p>
            <a:pPr marL="285750" indent="-285750">
              <a:buFont typeface="Arial" panose="020B0604020202020204" pitchFamily="34" charset="0"/>
              <a:buChar char="•"/>
            </a:pPr>
            <a:r>
              <a:rPr lang="en-US">
                <a:solidFill>
                  <a:schemeClr val="tx1"/>
                </a:solidFill>
              </a:rPr>
              <a:t>Add for easy control</a:t>
            </a:r>
          </a:p>
          <a:p>
            <a:r>
              <a:rPr lang="en-US" b="1">
                <a:solidFill>
                  <a:schemeClr val="accent1">
                    <a:lumMod val="75000"/>
                  </a:schemeClr>
                </a:solidFill>
                <a:latin typeface="Arial"/>
                <a:ea typeface="宋体"/>
                <a:cs typeface="Arial"/>
              </a:rPr>
              <a:t>Different types of electricity need to be handled separately</a:t>
            </a:r>
          </a:p>
          <a:p>
            <a:pPr marL="285750" indent="-285750">
              <a:buFont typeface="Arial" panose="020B0604020202020204" pitchFamily="34" charset="0"/>
              <a:buChar char="•"/>
            </a:pPr>
            <a:r>
              <a:rPr lang="en-US">
                <a:solidFill>
                  <a:schemeClr val="tx1"/>
                </a:solidFill>
                <a:ea typeface="+mn-lt"/>
                <a:cs typeface="+mn-lt"/>
              </a:rPr>
              <a:t>Three circuits for each different generator</a:t>
            </a:r>
          </a:p>
        </p:txBody>
      </p:sp>
      <p:pic>
        <p:nvPicPr>
          <p:cNvPr id="5" name="Picture 4" descr="A diagram of a wind power&#10;&#10;Description automatically generated">
            <a:extLst>
              <a:ext uri="{FF2B5EF4-FFF2-40B4-BE49-F238E27FC236}">
                <a16:creationId xmlns:a16="http://schemas.microsoft.com/office/drawing/2014/main" id="{0A5DCDBC-C64D-C156-6CB7-C3816B0C962E}"/>
              </a:ext>
            </a:extLst>
          </p:cNvPr>
          <p:cNvPicPr>
            <a:picLocks noChangeAspect="1"/>
          </p:cNvPicPr>
          <p:nvPr/>
        </p:nvPicPr>
        <p:blipFill>
          <a:blip r:embed="rId3"/>
          <a:stretch>
            <a:fillRect/>
          </a:stretch>
        </p:blipFill>
        <p:spPr>
          <a:xfrm>
            <a:off x="37105" y="1130822"/>
            <a:ext cx="7435834" cy="4643395"/>
          </a:xfrm>
          <a:prstGeom prst="rect">
            <a:avLst/>
          </a:prstGeom>
        </p:spPr>
      </p:pic>
    </p:spTree>
    <p:extLst>
      <p:ext uri="{BB962C8B-B14F-4D97-AF65-F5344CB8AC3E}">
        <p14:creationId xmlns:p14="http://schemas.microsoft.com/office/powerpoint/2010/main" val="384947910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extLst>
    <p:ext uri="{6950BFC3-D8DA-4A85-94F7-54DA5524770B}">
      <p188:commentRel xmlns:p188="http://schemas.microsoft.com/office/powerpoint/2018/8/main" r:id="rId2"/>
    </p:ext>
  </p:extLst>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diagram of a circuit&#10;&#10;Description automatically generated">
            <a:extLst>
              <a:ext uri="{FF2B5EF4-FFF2-40B4-BE49-F238E27FC236}">
                <a16:creationId xmlns:a16="http://schemas.microsoft.com/office/drawing/2014/main" id="{C8001634-8B45-DFF8-103E-46B8E792447F}"/>
              </a:ext>
            </a:extLst>
          </p:cNvPr>
          <p:cNvPicPr>
            <a:picLocks noGrp="1" noChangeAspect="1"/>
          </p:cNvPicPr>
          <p:nvPr>
            <p:ph idx="1"/>
          </p:nvPr>
        </p:nvPicPr>
        <p:blipFill>
          <a:blip r:embed="rId2"/>
          <a:stretch>
            <a:fillRect/>
          </a:stretch>
        </p:blipFill>
        <p:spPr>
          <a:xfrm>
            <a:off x="1155653" y="106498"/>
            <a:ext cx="9882249" cy="2682182"/>
          </a:xfrm>
        </p:spPr>
      </p:pic>
      <p:sp>
        <p:nvSpPr>
          <p:cNvPr id="7" name="Rectangle: Rounded Corners 17">
            <a:extLst>
              <a:ext uri="{FF2B5EF4-FFF2-40B4-BE49-F238E27FC236}">
                <a16:creationId xmlns:a16="http://schemas.microsoft.com/office/drawing/2014/main" id="{431EE75C-4E54-66BC-670B-2788EE5EEE53}"/>
              </a:ext>
            </a:extLst>
          </p:cNvPr>
          <p:cNvSpPr/>
          <p:nvPr/>
        </p:nvSpPr>
        <p:spPr>
          <a:xfrm>
            <a:off x="1648058" y="2578487"/>
            <a:ext cx="8894471" cy="437857"/>
          </a:xfrm>
          <a:prstGeom prst="roundRect">
            <a:avLst/>
          </a:prstGeom>
          <a:solidFill>
            <a:schemeClr val="bg1">
              <a:lumMod val="9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a:solidFill>
                  <a:schemeClr val="accent1">
                    <a:lumMod val="75000"/>
                  </a:schemeClr>
                </a:solidFill>
                <a:ea typeface="+mn-lt"/>
                <a:cs typeface="+mn-lt"/>
              </a:rPr>
              <a:t>For PV generators, since the output is DC, a boost circuit is used to increase the voltage.</a:t>
            </a:r>
            <a:endParaRPr lang="en-US">
              <a:solidFill>
                <a:schemeClr val="accent1">
                  <a:lumMod val="75000"/>
                </a:schemeClr>
              </a:solidFill>
            </a:endParaRPr>
          </a:p>
        </p:txBody>
      </p:sp>
      <p:sp>
        <p:nvSpPr>
          <p:cNvPr id="10" name="Rectangle: Rounded Corners 17">
            <a:extLst>
              <a:ext uri="{FF2B5EF4-FFF2-40B4-BE49-F238E27FC236}">
                <a16:creationId xmlns:a16="http://schemas.microsoft.com/office/drawing/2014/main" id="{B90F3658-1844-4BA5-65BB-BF733106BB3A}"/>
              </a:ext>
            </a:extLst>
          </p:cNvPr>
          <p:cNvSpPr/>
          <p:nvPr/>
        </p:nvSpPr>
        <p:spPr>
          <a:xfrm>
            <a:off x="2518670" y="5492006"/>
            <a:ext cx="7162044" cy="1048359"/>
          </a:xfrm>
          <a:prstGeom prst="roundRect">
            <a:avLst/>
          </a:prstGeom>
          <a:solidFill>
            <a:schemeClr val="bg1">
              <a:lumMod val="9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a:solidFill>
                  <a:schemeClr val="accent1">
                    <a:lumMod val="75000"/>
                  </a:schemeClr>
                </a:solidFill>
                <a:ea typeface="+mn-lt"/>
                <a:cs typeface="+mn-lt"/>
              </a:rPr>
              <a:t>Of course, both wind and wave energy generators output AC, so they both use transformers, and the models are basically the same. Control based on Double-Converter Direct Drive System.</a:t>
            </a:r>
          </a:p>
        </p:txBody>
      </p:sp>
      <p:pic>
        <p:nvPicPr>
          <p:cNvPr id="3" name="Picture 2" descr="A diagram of a circuit&#10;&#10;Description automatically generated">
            <a:extLst>
              <a:ext uri="{FF2B5EF4-FFF2-40B4-BE49-F238E27FC236}">
                <a16:creationId xmlns:a16="http://schemas.microsoft.com/office/drawing/2014/main" id="{18844885-48CF-A19E-0112-A3D3203A2A77}"/>
              </a:ext>
            </a:extLst>
          </p:cNvPr>
          <p:cNvPicPr>
            <a:picLocks noChangeAspect="1"/>
          </p:cNvPicPr>
          <p:nvPr/>
        </p:nvPicPr>
        <p:blipFill>
          <a:blip r:embed="rId3"/>
          <a:stretch>
            <a:fillRect/>
          </a:stretch>
        </p:blipFill>
        <p:spPr>
          <a:xfrm>
            <a:off x="1134341" y="3128777"/>
            <a:ext cx="9923318" cy="2262990"/>
          </a:xfrm>
          <a:prstGeom prst="rect">
            <a:avLst/>
          </a:prstGeom>
        </p:spPr>
      </p:pic>
    </p:spTree>
    <p:extLst>
      <p:ext uri="{BB962C8B-B14F-4D97-AF65-F5344CB8AC3E}">
        <p14:creationId xmlns:p14="http://schemas.microsoft.com/office/powerpoint/2010/main" val="268187518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DBBDB9-F903-5CF4-C574-84397DDE3CF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BEE7B46-CD88-8B55-E9D5-78911BD8C3BC}"/>
              </a:ext>
            </a:extLst>
          </p:cNvPr>
          <p:cNvSpPr/>
          <p:nvPr/>
        </p:nvSpPr>
        <p:spPr>
          <a:xfrm>
            <a:off x="-45830" y="341533"/>
            <a:ext cx="5444529" cy="707886"/>
          </a:xfrm>
          <a:prstGeom prst="rect">
            <a:avLst/>
          </a:prstGeom>
          <a:solidFill>
            <a:srgbClr val="B6D5F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Aptos" panose="020B0004020202020204"/>
                <a:ea typeface="+mn-ea"/>
                <a:cs typeface="+mn-cs"/>
              </a:rPr>
              <a:t> </a:t>
            </a:r>
          </a:p>
        </p:txBody>
      </p:sp>
      <p:sp>
        <p:nvSpPr>
          <p:cNvPr id="5" name="Wave 4">
            <a:extLst>
              <a:ext uri="{FF2B5EF4-FFF2-40B4-BE49-F238E27FC236}">
                <a16:creationId xmlns:a16="http://schemas.microsoft.com/office/drawing/2014/main" id="{AF3C4F23-E6D3-82B4-61F8-1E52DEB1256C}"/>
              </a:ext>
            </a:extLst>
          </p:cNvPr>
          <p:cNvSpPr/>
          <p:nvPr/>
        </p:nvSpPr>
        <p:spPr>
          <a:xfrm rot="5400000" flipV="1">
            <a:off x="6583516" y="-1367995"/>
            <a:ext cx="6997701" cy="9275672"/>
          </a:xfrm>
          <a:prstGeom prst="wave">
            <a:avLst>
              <a:gd name="adj1" fmla="val 6269"/>
              <a:gd name="adj2" fmla="val 0"/>
            </a:avLst>
          </a:prstGeom>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18158114-C6EB-7649-031C-1190E5F9250A}"/>
              </a:ext>
            </a:extLst>
          </p:cNvPr>
          <p:cNvSpPr/>
          <p:nvPr/>
        </p:nvSpPr>
        <p:spPr>
          <a:xfrm>
            <a:off x="1012663" y="651457"/>
            <a:ext cx="4591665" cy="552481"/>
          </a:xfrm>
          <a:prstGeom prst="rect">
            <a:avLst/>
          </a:prstGeom>
          <a:no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solidFill>
                  <a:srgbClr val="000000"/>
                </a:solidFill>
                <a:ea typeface="+mn-lt"/>
                <a:cs typeface="+mn-lt"/>
              </a:rPr>
              <a:t>Pros of using </a:t>
            </a:r>
            <a:r>
              <a:rPr lang="en-US" err="1">
                <a:solidFill>
                  <a:srgbClr val="000000"/>
                </a:solidFill>
                <a:ea typeface="+mn-lt"/>
                <a:cs typeface="+mn-lt"/>
              </a:rPr>
              <a:t>NaS</a:t>
            </a:r>
            <a:r>
              <a:rPr lang="en-US">
                <a:solidFill>
                  <a:srgbClr val="000000"/>
                </a:solidFill>
                <a:ea typeface="+mn-lt"/>
                <a:cs typeface="+mn-lt"/>
              </a:rPr>
              <a:t> cells as battery storage</a:t>
            </a:r>
            <a:endParaRPr lang="en-US"/>
          </a:p>
        </p:txBody>
      </p:sp>
      <p:sp>
        <p:nvSpPr>
          <p:cNvPr id="4" name="TextBox 3">
            <a:extLst>
              <a:ext uri="{FF2B5EF4-FFF2-40B4-BE49-F238E27FC236}">
                <a16:creationId xmlns:a16="http://schemas.microsoft.com/office/drawing/2014/main" id="{2E542554-601E-3FB8-C966-C4E42F383614}"/>
              </a:ext>
            </a:extLst>
          </p:cNvPr>
          <p:cNvSpPr txBox="1"/>
          <p:nvPr/>
        </p:nvSpPr>
        <p:spPr>
          <a:xfrm>
            <a:off x="-45685" y="-12411"/>
            <a:ext cx="5447083" cy="707886"/>
          </a:xfrm>
          <a:prstGeom prst="rect">
            <a:avLst/>
          </a:prstGeom>
          <a:noFill/>
        </p:spPr>
        <p:txBody>
          <a:bodyPr wrap="square" lIns="91440" tIns="45720" rIns="91440" bIns="45720" rtlCol="0" anchor="t">
            <a:spAutoFit/>
          </a:bodyPr>
          <a:lstStyle/>
          <a:p>
            <a:r>
              <a:rPr lang="en-US" sz="4000" b="1"/>
              <a:t>B</a:t>
            </a:r>
            <a:r>
              <a:rPr lang="en-GB" sz="4000" b="1" err="1"/>
              <a:t>attery</a:t>
            </a:r>
            <a:r>
              <a:rPr lang="en-GB" sz="4000" b="1"/>
              <a:t> cell selection</a:t>
            </a:r>
          </a:p>
        </p:txBody>
      </p:sp>
      <p:sp>
        <p:nvSpPr>
          <p:cNvPr id="8" name="TextBox 7">
            <a:extLst>
              <a:ext uri="{FF2B5EF4-FFF2-40B4-BE49-F238E27FC236}">
                <a16:creationId xmlns:a16="http://schemas.microsoft.com/office/drawing/2014/main" id="{290E436E-28F1-1747-E3C5-1DC504FCFC05}"/>
              </a:ext>
            </a:extLst>
          </p:cNvPr>
          <p:cNvSpPr txBox="1"/>
          <p:nvPr/>
        </p:nvSpPr>
        <p:spPr>
          <a:xfrm>
            <a:off x="520600" y="1358949"/>
            <a:ext cx="5179097" cy="5632311"/>
          </a:xfrm>
          <a:prstGeom prst="rect">
            <a:avLst/>
          </a:prstGeom>
          <a:noFill/>
        </p:spPr>
        <p:txBody>
          <a:bodyPr wrap="square" lIns="91440" tIns="45720" rIns="91440" bIns="45720" rtlCol="0" anchor="t">
            <a:spAutoFit/>
          </a:bodyPr>
          <a:lstStyle/>
          <a:p>
            <a:pPr fontAlgn="base"/>
            <a:r>
              <a:rPr lang="en-US" b="1">
                <a:solidFill>
                  <a:schemeClr val="accent1">
                    <a:lumMod val="75000"/>
                  </a:schemeClr>
                </a:solidFill>
                <a:latin typeface="Arial"/>
                <a:cs typeface="Arial"/>
              </a:rPr>
              <a:t>High round-trip efficiency </a:t>
            </a:r>
            <a:endParaRPr lang="en-US" b="1">
              <a:solidFill>
                <a:schemeClr val="accent1">
                  <a:lumMod val="75000"/>
                </a:schemeClr>
              </a:solidFill>
              <a:latin typeface="Arial" panose="020B0604020202020204" pitchFamily="34" charset="0"/>
              <a:cs typeface="Arial" panose="020B0604020202020204" pitchFamily="34" charset="0"/>
            </a:endParaRPr>
          </a:p>
          <a:p>
            <a:pPr marL="742950" lvl="1" indent="-285750" fontAlgn="base">
              <a:buFont typeface="Arial" panose="020B0604020202020204" pitchFamily="34" charset="0"/>
              <a:buChar char="•"/>
            </a:pPr>
            <a:r>
              <a:rPr lang="en-US" b="0" i="0">
                <a:effectLst/>
                <a:latin typeface="Aptos"/>
              </a:rPr>
              <a:t>80 % to 90 %</a:t>
            </a:r>
          </a:p>
          <a:p>
            <a:pPr fontAlgn="base"/>
            <a:r>
              <a:rPr lang="en-US" b="1">
                <a:solidFill>
                  <a:schemeClr val="accent1">
                    <a:lumMod val="75000"/>
                  </a:schemeClr>
                </a:solidFill>
                <a:latin typeface="Arial"/>
                <a:cs typeface="Arial"/>
              </a:rPr>
              <a:t>High lifetime cycle </a:t>
            </a:r>
            <a:endParaRPr lang="en-US" b="1">
              <a:solidFill>
                <a:schemeClr val="accent1">
                  <a:lumMod val="75000"/>
                </a:schemeClr>
              </a:solidFill>
              <a:latin typeface="Arial" panose="020B0604020202020204" pitchFamily="34" charset="0"/>
              <a:cs typeface="Arial" panose="020B0604020202020204" pitchFamily="34" charset="0"/>
            </a:endParaRPr>
          </a:p>
          <a:p>
            <a:pPr marL="742950" lvl="1" indent="-285750" fontAlgn="base">
              <a:buFont typeface="Arial" panose="020B0604020202020204" pitchFamily="34" charset="0"/>
              <a:buChar char="•"/>
            </a:pPr>
            <a:r>
              <a:rPr lang="en-US" b="0" i="0">
                <a:effectLst/>
                <a:latin typeface="Aptos"/>
              </a:rPr>
              <a:t>4,000 to 40,000</a:t>
            </a:r>
          </a:p>
          <a:p>
            <a:pPr fontAlgn="base"/>
            <a:r>
              <a:rPr lang="en-US" b="1">
                <a:solidFill>
                  <a:schemeClr val="accent1">
                    <a:lumMod val="75000"/>
                  </a:schemeClr>
                </a:solidFill>
                <a:latin typeface="Arial"/>
                <a:cs typeface="Arial"/>
              </a:rPr>
              <a:t>Applicable grid system size </a:t>
            </a:r>
            <a:endParaRPr lang="en-US" b="1">
              <a:solidFill>
                <a:schemeClr val="accent1">
                  <a:lumMod val="75000"/>
                </a:schemeClr>
              </a:solidFill>
              <a:latin typeface="Arial" panose="020B0604020202020204" pitchFamily="34" charset="0"/>
              <a:cs typeface="Arial" panose="020B0604020202020204" pitchFamily="34" charset="0"/>
            </a:endParaRPr>
          </a:p>
          <a:p>
            <a:pPr marL="742950" lvl="1" indent="-285750" fontAlgn="base">
              <a:buFont typeface="Arial" panose="020B0604020202020204" pitchFamily="34" charset="0"/>
              <a:buChar char="•"/>
            </a:pPr>
            <a:r>
              <a:rPr lang="en-US"/>
              <a:t>≥ 100 MW </a:t>
            </a:r>
          </a:p>
          <a:p>
            <a:pPr fontAlgn="base"/>
            <a:r>
              <a:rPr lang="en-US" b="1">
                <a:solidFill>
                  <a:schemeClr val="accent1">
                    <a:lumMod val="75000"/>
                  </a:schemeClr>
                </a:solidFill>
                <a:latin typeface="Arial"/>
                <a:cs typeface="Arial"/>
              </a:rPr>
              <a:t>Capital Cost per unit power </a:t>
            </a:r>
            <a:endParaRPr lang="en-US" b="1">
              <a:solidFill>
                <a:schemeClr val="accent1">
                  <a:lumMod val="75000"/>
                </a:schemeClr>
              </a:solidFill>
              <a:latin typeface="Arial" panose="020B0604020202020204" pitchFamily="34" charset="0"/>
              <a:cs typeface="Arial" panose="020B0604020202020204" pitchFamily="34" charset="0"/>
            </a:endParaRPr>
          </a:p>
          <a:p>
            <a:pPr marL="742950" lvl="1" indent="-285750" fontAlgn="base">
              <a:buFont typeface="Arial" panose="020B0604020202020204" pitchFamily="34" charset="0"/>
              <a:buChar char="•"/>
            </a:pPr>
            <a:r>
              <a:rPr lang="en-US">
                <a:latin typeface="Aptos"/>
              </a:rPr>
              <a:t> </a:t>
            </a:r>
            <a:r>
              <a:rPr lang="en-US" b="0" i="0">
                <a:effectLst/>
                <a:latin typeface="Aptos"/>
              </a:rPr>
              <a:t>790 £/kW  </a:t>
            </a:r>
          </a:p>
          <a:p>
            <a:pPr fontAlgn="base"/>
            <a:r>
              <a:rPr lang="en-US" b="1">
                <a:solidFill>
                  <a:schemeClr val="accent1">
                    <a:lumMod val="75000"/>
                  </a:schemeClr>
                </a:solidFill>
                <a:latin typeface="Arial"/>
                <a:cs typeface="Arial"/>
              </a:rPr>
              <a:t>Weight energy density </a:t>
            </a:r>
            <a:endParaRPr lang="en-US" b="1">
              <a:solidFill>
                <a:schemeClr val="accent1">
                  <a:lumMod val="75000"/>
                </a:schemeClr>
              </a:solidFill>
              <a:latin typeface="Arial" panose="020B0604020202020204" pitchFamily="34" charset="0"/>
              <a:cs typeface="Arial" panose="020B0604020202020204" pitchFamily="34" charset="0"/>
            </a:endParaRPr>
          </a:p>
          <a:p>
            <a:pPr marL="742950" lvl="1" indent="-285750" fontAlgn="base">
              <a:buFont typeface="Arial" panose="020B0604020202020204" pitchFamily="34" charset="0"/>
              <a:buChar char="•"/>
            </a:pPr>
            <a:r>
              <a:rPr lang="en-US" b="0" i="0">
                <a:effectLst/>
                <a:latin typeface="Aptos"/>
                <a:cs typeface="Arial"/>
              </a:rPr>
              <a:t>A</a:t>
            </a:r>
            <a:r>
              <a:rPr lang="en-US" b="0" i="0">
                <a:effectLst/>
                <a:latin typeface="Aptos"/>
              </a:rPr>
              <a:t>round 100 to 150 kWh/ton</a:t>
            </a:r>
          </a:p>
          <a:p>
            <a:pPr fontAlgn="base"/>
            <a:r>
              <a:rPr lang="en-US" b="1">
                <a:solidFill>
                  <a:schemeClr val="accent1">
                    <a:lumMod val="75000"/>
                  </a:schemeClr>
                </a:solidFill>
                <a:latin typeface="Arial"/>
                <a:cs typeface="Arial"/>
              </a:rPr>
              <a:t>Volume energy density </a:t>
            </a:r>
            <a:endParaRPr lang="en-US" b="1">
              <a:solidFill>
                <a:schemeClr val="accent1">
                  <a:lumMod val="75000"/>
                </a:schemeClr>
              </a:solidFill>
              <a:latin typeface="Arial" panose="020B0604020202020204" pitchFamily="34" charset="0"/>
              <a:cs typeface="Arial" panose="020B0604020202020204" pitchFamily="34" charset="0"/>
            </a:endParaRPr>
          </a:p>
          <a:p>
            <a:pPr marL="742950" lvl="1" indent="-285750" fontAlgn="base">
              <a:buFont typeface="Arial" panose="020B0604020202020204" pitchFamily="34" charset="0"/>
              <a:buChar char="•"/>
            </a:pPr>
            <a:r>
              <a:rPr lang="en-US">
                <a:latin typeface="Aptos"/>
              </a:rPr>
              <a:t>A</a:t>
            </a:r>
            <a:r>
              <a:rPr lang="en-US" b="0" i="0">
                <a:effectLst/>
                <a:latin typeface="Aptos"/>
              </a:rPr>
              <a:t>round 200 kWh/m</a:t>
            </a:r>
            <a:r>
              <a:rPr lang="en-US" sz="1200" b="0" i="0" baseline="30000">
                <a:effectLst/>
                <a:latin typeface="Aptos"/>
              </a:rPr>
              <a:t>3</a:t>
            </a:r>
            <a:r>
              <a:rPr lang="en-US" sz="1200" baseline="30000">
                <a:latin typeface="Aptos"/>
              </a:rPr>
              <a:t> </a:t>
            </a:r>
            <a:endParaRPr lang="en-US" b="0" i="0">
              <a:effectLst/>
              <a:latin typeface="Aptos" panose="020B0004020202020204" pitchFamily="34" charset="0"/>
            </a:endParaRPr>
          </a:p>
          <a:p>
            <a:pPr fontAlgn="base"/>
            <a:r>
              <a:rPr lang="en-US" b="1">
                <a:solidFill>
                  <a:schemeClr val="accent1">
                    <a:lumMod val="75000"/>
                  </a:schemeClr>
                </a:solidFill>
                <a:latin typeface="Arial"/>
                <a:cs typeface="Arial"/>
              </a:rPr>
              <a:t>Environmental advantages </a:t>
            </a:r>
            <a:endParaRPr lang="en-US" b="1">
              <a:solidFill>
                <a:schemeClr val="accent1">
                  <a:lumMod val="75000"/>
                </a:schemeClr>
              </a:solidFill>
              <a:latin typeface="Arial" panose="020B0604020202020204" pitchFamily="34" charset="0"/>
              <a:cs typeface="Arial" panose="020B0604020202020204" pitchFamily="34" charset="0"/>
            </a:endParaRPr>
          </a:p>
          <a:p>
            <a:pPr marL="742950" lvl="1" indent="-285750" fontAlgn="base">
              <a:buFont typeface="Arial" panose="020B0604020202020204" pitchFamily="34" charset="0"/>
              <a:buChar char="•"/>
            </a:pPr>
            <a:r>
              <a:rPr lang="en-US" b="0" i="0" err="1">
                <a:effectLst/>
                <a:latin typeface="Aptos"/>
              </a:rPr>
              <a:t>NaS</a:t>
            </a:r>
            <a:r>
              <a:rPr lang="en-US" b="0" i="0">
                <a:effectLst/>
                <a:latin typeface="Aptos"/>
              </a:rPr>
              <a:t> batteries demonstrate</a:t>
            </a:r>
            <a:r>
              <a:rPr lang="en-US">
                <a:latin typeface="Aptos"/>
              </a:rPr>
              <a:t> </a:t>
            </a:r>
            <a:r>
              <a:rPr lang="en-US" b="0" i="0">
                <a:effectLst/>
                <a:latin typeface="Aptos"/>
              </a:rPr>
              <a:t>over Li-ion in LCA analysis</a:t>
            </a:r>
            <a:r>
              <a:rPr lang="en-US">
                <a:latin typeface="Aptos"/>
              </a:rPr>
              <a:t> </a:t>
            </a:r>
            <a:endParaRPr lang="en-US">
              <a:latin typeface="Aptos" panose="020B0004020202020204" pitchFamily="34" charset="0"/>
            </a:endParaRPr>
          </a:p>
          <a:p>
            <a:pPr fontAlgn="base"/>
            <a:r>
              <a:rPr lang="en-US" b="1">
                <a:solidFill>
                  <a:schemeClr val="accent1">
                    <a:lumMod val="75000"/>
                  </a:schemeClr>
                </a:solidFill>
                <a:latin typeface="Arial"/>
                <a:cs typeface="Arial"/>
              </a:rPr>
              <a:t>Geographical </a:t>
            </a:r>
            <a:endParaRPr lang="en-US" b="1">
              <a:solidFill>
                <a:schemeClr val="accent1">
                  <a:lumMod val="75000"/>
                </a:schemeClr>
              </a:solidFill>
              <a:latin typeface="Arial" panose="020B0604020202020204" pitchFamily="34" charset="0"/>
              <a:cs typeface="Arial" panose="020B0604020202020204" pitchFamily="34" charset="0"/>
            </a:endParaRPr>
          </a:p>
          <a:p>
            <a:pPr marL="742950" lvl="1" indent="-285750" fontAlgn="base">
              <a:buFont typeface="Arial" panose="020B0604020202020204" pitchFamily="34" charset="0"/>
              <a:buChar char="•"/>
            </a:pPr>
            <a:r>
              <a:rPr lang="en-US">
                <a:latin typeface="Aptos"/>
              </a:rPr>
              <a:t>Less landscape restrictions compared compressed air storage and pumped-storage hydroelectricity</a:t>
            </a:r>
            <a:endParaRPr lang="en-US" b="0" i="0">
              <a:effectLst/>
              <a:latin typeface="Aptos"/>
            </a:endParaRPr>
          </a:p>
          <a:p>
            <a:pPr marL="285750" indent="-285750">
              <a:buFont typeface="Arial"/>
              <a:buChar char="•"/>
            </a:pPr>
            <a:endParaRPr lang="en-GB" b="1"/>
          </a:p>
        </p:txBody>
      </p:sp>
      <p:pic>
        <p:nvPicPr>
          <p:cNvPr id="3" name="Picture 2" descr="Diagram of a cylindrical cylinder with labels&#10;&#10;Description automatically generated">
            <a:extLst>
              <a:ext uri="{FF2B5EF4-FFF2-40B4-BE49-F238E27FC236}">
                <a16:creationId xmlns:a16="http://schemas.microsoft.com/office/drawing/2014/main" id="{69609C78-69A1-702B-AD9A-05EA5B227A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48429" y="651457"/>
            <a:ext cx="4089726" cy="4945718"/>
          </a:xfrm>
          <a:prstGeom prst="rect">
            <a:avLst/>
          </a:prstGeom>
        </p:spPr>
      </p:pic>
      <p:sp>
        <p:nvSpPr>
          <p:cNvPr id="12" name="TextBox 11">
            <a:extLst>
              <a:ext uri="{FF2B5EF4-FFF2-40B4-BE49-F238E27FC236}">
                <a16:creationId xmlns:a16="http://schemas.microsoft.com/office/drawing/2014/main" id="{44331DC9-9AFA-3598-AF9A-3A64D7439219}"/>
              </a:ext>
            </a:extLst>
          </p:cNvPr>
          <p:cNvSpPr txBox="1"/>
          <p:nvPr/>
        </p:nvSpPr>
        <p:spPr>
          <a:xfrm>
            <a:off x="7738365" y="6316043"/>
            <a:ext cx="4562081" cy="461665"/>
          </a:xfrm>
          <a:prstGeom prst="rect">
            <a:avLst/>
          </a:prstGeom>
          <a:noFill/>
        </p:spPr>
        <p:txBody>
          <a:bodyPr wrap="square" lIns="91440" tIns="45720" rIns="91440" bIns="45720" anchor="t">
            <a:spAutoFit/>
          </a:bodyPr>
          <a:lstStyle/>
          <a:p>
            <a:r>
              <a:rPr lang="en-GB" sz="1200">
                <a:solidFill>
                  <a:schemeClr val="bg1"/>
                </a:solidFill>
                <a:hlinkClick r:id="rId5">
                  <a:extLst>
                    <a:ext uri="{A12FA001-AC4F-418D-AE19-62706E023703}">
                      <ahyp:hlinkClr xmlns:ahyp="http://schemas.microsoft.com/office/drawing/2018/hyperlinkcolor" val="tx"/>
                    </a:ext>
                  </a:extLst>
                </a:hlinkClick>
              </a:rPr>
              <a:t>https://ars.els-cdn.com/content/image/3-s2.0-B9780081026311000109-f10-04-9780081026311.jpg</a:t>
            </a:r>
          </a:p>
        </p:txBody>
      </p:sp>
    </p:spTree>
    <p:extLst>
      <p:ext uri="{BB962C8B-B14F-4D97-AF65-F5344CB8AC3E}">
        <p14:creationId xmlns:p14="http://schemas.microsoft.com/office/powerpoint/2010/main" val="183985779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extLst>
    <p:ext uri="{6950BFC3-D8DA-4A85-94F7-54DA5524770B}">
      <p188:commentRel xmlns:p188="http://schemas.microsoft.com/office/powerpoint/2018/8/main" r:id="rId3"/>
    </p:ext>
  </p:extLst>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0259ABB-0999-A8CE-0BB0-48A53DFD3A64}"/>
              </a:ext>
            </a:extLst>
          </p:cNvPr>
          <p:cNvSpPr/>
          <p:nvPr/>
        </p:nvSpPr>
        <p:spPr>
          <a:xfrm>
            <a:off x="2244746" y="5458732"/>
            <a:ext cx="1915885" cy="1012372"/>
          </a:xfrm>
          <a:prstGeom prst="rect">
            <a:avLst/>
          </a:prstGeo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en-US"/>
              <a:t>AC/DC conversion</a:t>
            </a:r>
            <a:endParaRPr lang="en-GB"/>
          </a:p>
        </p:txBody>
      </p:sp>
      <p:sp>
        <p:nvSpPr>
          <p:cNvPr id="5" name="Rectangle 4">
            <a:extLst>
              <a:ext uri="{FF2B5EF4-FFF2-40B4-BE49-F238E27FC236}">
                <a16:creationId xmlns:a16="http://schemas.microsoft.com/office/drawing/2014/main" id="{5E86CD2C-1B90-0490-6339-257B19FB9BB0}"/>
              </a:ext>
            </a:extLst>
          </p:cNvPr>
          <p:cNvSpPr/>
          <p:nvPr/>
        </p:nvSpPr>
        <p:spPr>
          <a:xfrm>
            <a:off x="5599704" y="2429523"/>
            <a:ext cx="1213825" cy="1012372"/>
          </a:xfrm>
          <a:prstGeom prst="rect">
            <a:avLst/>
          </a:prstGeom>
          <a:solidFill>
            <a:schemeClr val="accent2">
              <a:lumMod val="20000"/>
              <a:lumOff val="80000"/>
            </a:schemeClr>
          </a:solidFill>
        </p:spPr>
        <p:style>
          <a:lnRef idx="2">
            <a:schemeClr val="accent2"/>
          </a:lnRef>
          <a:fillRef idx="1">
            <a:schemeClr val="lt1"/>
          </a:fillRef>
          <a:effectRef idx="0">
            <a:schemeClr val="accent2"/>
          </a:effectRef>
          <a:fontRef idx="minor">
            <a:schemeClr val="dk1"/>
          </a:fontRef>
        </p:style>
        <p:txBody>
          <a:bodyPr rtlCol="0" anchor="ctr"/>
          <a:lstStyle/>
          <a:p>
            <a:pPr algn="ctr"/>
            <a:r>
              <a:rPr lang="en-US"/>
              <a:t>Inverter</a:t>
            </a:r>
            <a:endParaRPr lang="en-GB"/>
          </a:p>
        </p:txBody>
      </p:sp>
      <p:sp>
        <p:nvSpPr>
          <p:cNvPr id="6" name="Rectangle: Rounded Corners 5">
            <a:extLst>
              <a:ext uri="{FF2B5EF4-FFF2-40B4-BE49-F238E27FC236}">
                <a16:creationId xmlns:a16="http://schemas.microsoft.com/office/drawing/2014/main" id="{7B453BD8-137A-0C84-932C-34976E2CC6EF}"/>
              </a:ext>
            </a:extLst>
          </p:cNvPr>
          <p:cNvSpPr/>
          <p:nvPr/>
        </p:nvSpPr>
        <p:spPr>
          <a:xfrm>
            <a:off x="2680175" y="3827884"/>
            <a:ext cx="1045028" cy="1251857"/>
          </a:xfrm>
          <a:prstGeom prst="roundRect">
            <a:avLst/>
          </a:prstGeo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en-US"/>
              <a:t>DC circuit breaker</a:t>
            </a:r>
            <a:endParaRPr lang="en-GB"/>
          </a:p>
        </p:txBody>
      </p:sp>
      <p:sp>
        <p:nvSpPr>
          <p:cNvPr id="7" name="Rectangle 6">
            <a:extLst>
              <a:ext uri="{FF2B5EF4-FFF2-40B4-BE49-F238E27FC236}">
                <a16:creationId xmlns:a16="http://schemas.microsoft.com/office/drawing/2014/main" id="{56BF5737-B4C2-4DBA-4502-BA863357A3D5}"/>
              </a:ext>
            </a:extLst>
          </p:cNvPr>
          <p:cNvSpPr/>
          <p:nvPr/>
        </p:nvSpPr>
        <p:spPr>
          <a:xfrm>
            <a:off x="2497109" y="2429523"/>
            <a:ext cx="1411160" cy="1012372"/>
          </a:xfrm>
          <a:prstGeom prst="rect">
            <a:avLst/>
          </a:prstGeo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en-US"/>
              <a:t>DC power filter</a:t>
            </a:r>
            <a:endParaRPr lang="en-GB"/>
          </a:p>
        </p:txBody>
      </p:sp>
      <p:sp>
        <p:nvSpPr>
          <p:cNvPr id="8" name="Rectangle: Rounded Corners 7">
            <a:extLst>
              <a:ext uri="{FF2B5EF4-FFF2-40B4-BE49-F238E27FC236}">
                <a16:creationId xmlns:a16="http://schemas.microsoft.com/office/drawing/2014/main" id="{E1F1EFDB-D81F-A031-604E-84A94BB3538C}"/>
              </a:ext>
            </a:extLst>
          </p:cNvPr>
          <p:cNvSpPr/>
          <p:nvPr/>
        </p:nvSpPr>
        <p:spPr>
          <a:xfrm>
            <a:off x="5664962" y="3836954"/>
            <a:ext cx="1047020" cy="1260928"/>
          </a:xfrm>
          <a:prstGeom prst="roundRect">
            <a:avLst/>
          </a:prstGeom>
          <a:solidFill>
            <a:schemeClr val="accent2">
              <a:lumMod val="20000"/>
              <a:lumOff val="80000"/>
            </a:schemeClr>
          </a:solidFill>
        </p:spPr>
        <p:style>
          <a:lnRef idx="2">
            <a:schemeClr val="accent2"/>
          </a:lnRef>
          <a:fillRef idx="1">
            <a:schemeClr val="lt1"/>
          </a:fillRef>
          <a:effectRef idx="0">
            <a:schemeClr val="accent2"/>
          </a:effectRef>
          <a:fontRef idx="minor">
            <a:schemeClr val="dk1"/>
          </a:fontRef>
        </p:style>
        <p:txBody>
          <a:bodyPr rtlCol="0" anchor="ctr"/>
          <a:lstStyle/>
          <a:p>
            <a:pPr algn="ctr"/>
            <a:r>
              <a:rPr lang="en-US"/>
              <a:t>AC</a:t>
            </a:r>
          </a:p>
          <a:p>
            <a:pPr algn="ctr"/>
            <a:r>
              <a:rPr lang="en-US"/>
              <a:t>Circuit </a:t>
            </a:r>
          </a:p>
          <a:p>
            <a:pPr algn="ctr"/>
            <a:r>
              <a:rPr lang="en-US"/>
              <a:t>breaker</a:t>
            </a:r>
            <a:endParaRPr lang="en-GB"/>
          </a:p>
        </p:txBody>
      </p:sp>
      <p:sp>
        <p:nvSpPr>
          <p:cNvPr id="9" name="Rectangle 8">
            <a:extLst>
              <a:ext uri="{FF2B5EF4-FFF2-40B4-BE49-F238E27FC236}">
                <a16:creationId xmlns:a16="http://schemas.microsoft.com/office/drawing/2014/main" id="{98623B50-571E-A75E-A89D-06D64C2E1723}"/>
              </a:ext>
            </a:extLst>
          </p:cNvPr>
          <p:cNvSpPr/>
          <p:nvPr/>
        </p:nvSpPr>
        <p:spPr>
          <a:xfrm>
            <a:off x="5599704" y="5458732"/>
            <a:ext cx="1411161" cy="1012372"/>
          </a:xfrm>
          <a:prstGeom prst="rect">
            <a:avLst/>
          </a:prstGeom>
          <a:solidFill>
            <a:schemeClr val="accent2">
              <a:lumMod val="20000"/>
              <a:lumOff val="80000"/>
            </a:schemeClr>
          </a:solidFill>
        </p:spPr>
        <p:style>
          <a:lnRef idx="2">
            <a:schemeClr val="accent2"/>
          </a:lnRef>
          <a:fillRef idx="1">
            <a:schemeClr val="lt1"/>
          </a:fillRef>
          <a:effectRef idx="0">
            <a:schemeClr val="accent2"/>
          </a:effectRef>
          <a:fontRef idx="minor">
            <a:schemeClr val="dk1"/>
          </a:fontRef>
        </p:style>
        <p:txBody>
          <a:bodyPr rtlCol="0" anchor="ctr"/>
          <a:lstStyle/>
          <a:p>
            <a:pPr algn="ctr"/>
            <a:r>
              <a:rPr lang="en-US"/>
              <a:t>AC power filter</a:t>
            </a:r>
            <a:endParaRPr lang="en-GB"/>
          </a:p>
        </p:txBody>
      </p:sp>
      <p:sp>
        <p:nvSpPr>
          <p:cNvPr id="10" name="Rectangle 9">
            <a:extLst>
              <a:ext uri="{FF2B5EF4-FFF2-40B4-BE49-F238E27FC236}">
                <a16:creationId xmlns:a16="http://schemas.microsoft.com/office/drawing/2014/main" id="{CE683785-1B52-BEB2-CA70-9AC2801FCBD8}"/>
              </a:ext>
            </a:extLst>
          </p:cNvPr>
          <p:cNvSpPr/>
          <p:nvPr/>
        </p:nvSpPr>
        <p:spPr>
          <a:xfrm>
            <a:off x="7909466" y="5457484"/>
            <a:ext cx="1411161" cy="1012372"/>
          </a:xfrm>
          <a:prstGeom prst="rect">
            <a:avLst/>
          </a:prstGeom>
          <a:solidFill>
            <a:schemeClr val="accent2">
              <a:lumMod val="20000"/>
              <a:lumOff val="80000"/>
            </a:schemeClr>
          </a:solidFill>
        </p:spPr>
        <p:style>
          <a:lnRef idx="2">
            <a:schemeClr val="accent2"/>
          </a:lnRef>
          <a:fillRef idx="1">
            <a:schemeClr val="lt1"/>
          </a:fillRef>
          <a:effectRef idx="0">
            <a:schemeClr val="accent2"/>
          </a:effectRef>
          <a:fontRef idx="minor">
            <a:schemeClr val="dk1"/>
          </a:fontRef>
        </p:style>
        <p:txBody>
          <a:bodyPr rtlCol="0" anchor="ctr"/>
          <a:lstStyle/>
          <a:p>
            <a:pPr algn="ctr"/>
            <a:r>
              <a:rPr lang="en-US"/>
              <a:t>Step-up transformer to grid</a:t>
            </a:r>
            <a:endParaRPr lang="en-GB"/>
          </a:p>
        </p:txBody>
      </p:sp>
      <p:cxnSp>
        <p:nvCxnSpPr>
          <p:cNvPr id="14" name="Straight Arrow Connector 13">
            <a:extLst>
              <a:ext uri="{FF2B5EF4-FFF2-40B4-BE49-F238E27FC236}">
                <a16:creationId xmlns:a16="http://schemas.microsoft.com/office/drawing/2014/main" id="{88AFB5E8-34B1-535B-EADE-654188DA1C07}"/>
              </a:ext>
            </a:extLst>
          </p:cNvPr>
          <p:cNvCxnSpPr>
            <a:cxnSpLocks/>
            <a:endCxn id="4" idx="1"/>
          </p:cNvCxnSpPr>
          <p:nvPr/>
        </p:nvCxnSpPr>
        <p:spPr>
          <a:xfrm>
            <a:off x="827314" y="5964918"/>
            <a:ext cx="1417432"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pic>
        <p:nvPicPr>
          <p:cNvPr id="16" name="Graphic 15" descr="Battery with solid fill">
            <a:extLst>
              <a:ext uri="{FF2B5EF4-FFF2-40B4-BE49-F238E27FC236}">
                <a16:creationId xmlns:a16="http://schemas.microsoft.com/office/drawing/2014/main" id="{160A966F-9724-0E5A-BE04-C6A7074CAA2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306296" y="1462136"/>
            <a:ext cx="914400" cy="914400"/>
          </a:xfrm>
          <a:prstGeom prst="rect">
            <a:avLst/>
          </a:prstGeom>
        </p:spPr>
      </p:pic>
      <p:cxnSp>
        <p:nvCxnSpPr>
          <p:cNvPr id="20" name="Straight Arrow Connector 19">
            <a:extLst>
              <a:ext uri="{FF2B5EF4-FFF2-40B4-BE49-F238E27FC236}">
                <a16:creationId xmlns:a16="http://schemas.microsoft.com/office/drawing/2014/main" id="{C934514A-23C2-A247-4EC6-2E7D2FC3E1AE}"/>
              </a:ext>
            </a:extLst>
          </p:cNvPr>
          <p:cNvCxnSpPr>
            <a:cxnSpLocks/>
            <a:stCxn id="4" idx="0"/>
          </p:cNvCxnSpPr>
          <p:nvPr/>
        </p:nvCxnSpPr>
        <p:spPr>
          <a:xfrm flipH="1" flipV="1">
            <a:off x="3202688" y="5079740"/>
            <a:ext cx="1" cy="37899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3F5E2356-3A35-C79C-3179-AF112FB0E39B}"/>
              </a:ext>
            </a:extLst>
          </p:cNvPr>
          <p:cNvCxnSpPr>
            <a:cxnSpLocks/>
          </p:cNvCxnSpPr>
          <p:nvPr/>
        </p:nvCxnSpPr>
        <p:spPr>
          <a:xfrm flipH="1" flipV="1">
            <a:off x="3202687" y="3459696"/>
            <a:ext cx="1" cy="37899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F8278D82-F042-50AE-B389-99F122D30653}"/>
              </a:ext>
            </a:extLst>
          </p:cNvPr>
          <p:cNvCxnSpPr>
            <a:cxnSpLocks/>
          </p:cNvCxnSpPr>
          <p:nvPr/>
        </p:nvCxnSpPr>
        <p:spPr>
          <a:xfrm flipV="1">
            <a:off x="3266188" y="1892122"/>
            <a:ext cx="1103608" cy="54030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011AADAF-49EC-52F0-88D7-A750B7296C05}"/>
              </a:ext>
            </a:extLst>
          </p:cNvPr>
          <p:cNvCxnSpPr>
            <a:cxnSpLocks/>
            <a:endCxn id="5" idx="0"/>
          </p:cNvCxnSpPr>
          <p:nvPr/>
        </p:nvCxnSpPr>
        <p:spPr>
          <a:xfrm>
            <a:off x="5228808" y="1919336"/>
            <a:ext cx="977809" cy="510187"/>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28" name="Straight Arrow Connector 27">
            <a:extLst>
              <a:ext uri="{FF2B5EF4-FFF2-40B4-BE49-F238E27FC236}">
                <a16:creationId xmlns:a16="http://schemas.microsoft.com/office/drawing/2014/main" id="{0B489874-193E-20CD-1122-3B1F24BFA6F3}"/>
              </a:ext>
            </a:extLst>
          </p:cNvPr>
          <p:cNvCxnSpPr>
            <a:cxnSpLocks/>
            <a:endCxn id="8" idx="0"/>
          </p:cNvCxnSpPr>
          <p:nvPr/>
        </p:nvCxnSpPr>
        <p:spPr>
          <a:xfrm>
            <a:off x="6188472" y="3432279"/>
            <a:ext cx="0" cy="395604"/>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31" name="Straight Arrow Connector 30">
            <a:extLst>
              <a:ext uri="{FF2B5EF4-FFF2-40B4-BE49-F238E27FC236}">
                <a16:creationId xmlns:a16="http://schemas.microsoft.com/office/drawing/2014/main" id="{1739F917-FF21-D19E-638B-AEBC9061929C}"/>
              </a:ext>
            </a:extLst>
          </p:cNvPr>
          <p:cNvCxnSpPr>
            <a:cxnSpLocks/>
          </p:cNvCxnSpPr>
          <p:nvPr/>
        </p:nvCxnSpPr>
        <p:spPr>
          <a:xfrm>
            <a:off x="6206616" y="5089094"/>
            <a:ext cx="0" cy="368390"/>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32" name="Straight Arrow Connector 31">
            <a:extLst>
              <a:ext uri="{FF2B5EF4-FFF2-40B4-BE49-F238E27FC236}">
                <a16:creationId xmlns:a16="http://schemas.microsoft.com/office/drawing/2014/main" id="{61452AC9-5AE0-F18F-CACF-65A250F91A67}"/>
              </a:ext>
            </a:extLst>
          </p:cNvPr>
          <p:cNvCxnSpPr>
            <a:cxnSpLocks/>
            <a:endCxn id="10" idx="1"/>
          </p:cNvCxnSpPr>
          <p:nvPr/>
        </p:nvCxnSpPr>
        <p:spPr>
          <a:xfrm>
            <a:off x="7010865" y="5963670"/>
            <a:ext cx="898601" cy="0"/>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35" name="Straight Arrow Connector 34">
            <a:extLst>
              <a:ext uri="{FF2B5EF4-FFF2-40B4-BE49-F238E27FC236}">
                <a16:creationId xmlns:a16="http://schemas.microsoft.com/office/drawing/2014/main" id="{2E87B092-9C0C-BCD4-E472-9E8CD1AA5993}"/>
              </a:ext>
            </a:extLst>
          </p:cNvPr>
          <p:cNvCxnSpPr>
            <a:cxnSpLocks/>
          </p:cNvCxnSpPr>
          <p:nvPr/>
        </p:nvCxnSpPr>
        <p:spPr>
          <a:xfrm>
            <a:off x="9320627" y="5963670"/>
            <a:ext cx="1140544" cy="0"/>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sp>
        <p:nvSpPr>
          <p:cNvPr id="38" name="TextBox 37">
            <a:extLst>
              <a:ext uri="{FF2B5EF4-FFF2-40B4-BE49-F238E27FC236}">
                <a16:creationId xmlns:a16="http://schemas.microsoft.com/office/drawing/2014/main" id="{29E18423-0F68-D341-F20C-0C2E23A2894D}"/>
              </a:ext>
            </a:extLst>
          </p:cNvPr>
          <p:cNvSpPr txBox="1"/>
          <p:nvPr/>
        </p:nvSpPr>
        <p:spPr>
          <a:xfrm>
            <a:off x="1115089" y="5457484"/>
            <a:ext cx="981705" cy="369332"/>
          </a:xfrm>
          <a:prstGeom prst="rect">
            <a:avLst/>
          </a:prstGeom>
          <a:noFill/>
        </p:spPr>
        <p:txBody>
          <a:bodyPr wrap="square" rtlCol="0">
            <a:spAutoFit/>
          </a:bodyPr>
          <a:lstStyle/>
          <a:p>
            <a:r>
              <a:rPr lang="en-US"/>
              <a:t>HVAC</a:t>
            </a:r>
            <a:endParaRPr lang="en-GB"/>
          </a:p>
        </p:txBody>
      </p:sp>
      <p:sp>
        <p:nvSpPr>
          <p:cNvPr id="39" name="TextBox 38">
            <a:extLst>
              <a:ext uri="{FF2B5EF4-FFF2-40B4-BE49-F238E27FC236}">
                <a16:creationId xmlns:a16="http://schemas.microsoft.com/office/drawing/2014/main" id="{64509211-EB06-CD90-D496-8FD99EA42E57}"/>
              </a:ext>
            </a:extLst>
          </p:cNvPr>
          <p:cNvSpPr txBox="1"/>
          <p:nvPr/>
        </p:nvSpPr>
        <p:spPr>
          <a:xfrm>
            <a:off x="3518672" y="5079742"/>
            <a:ext cx="789911" cy="378988"/>
          </a:xfrm>
          <a:prstGeom prst="rect">
            <a:avLst/>
          </a:prstGeom>
          <a:noFill/>
        </p:spPr>
        <p:txBody>
          <a:bodyPr wrap="square" rtlCol="0">
            <a:spAutoFit/>
          </a:bodyPr>
          <a:lstStyle/>
          <a:p>
            <a:r>
              <a:rPr lang="en-US"/>
              <a:t>DC</a:t>
            </a:r>
            <a:endParaRPr lang="en-GB"/>
          </a:p>
        </p:txBody>
      </p:sp>
      <p:sp>
        <p:nvSpPr>
          <p:cNvPr id="40" name="TextBox 39">
            <a:extLst>
              <a:ext uri="{FF2B5EF4-FFF2-40B4-BE49-F238E27FC236}">
                <a16:creationId xmlns:a16="http://schemas.microsoft.com/office/drawing/2014/main" id="{737C6627-80E4-F2C2-ACD7-59AF9DC86374}"/>
              </a:ext>
            </a:extLst>
          </p:cNvPr>
          <p:cNvSpPr txBox="1"/>
          <p:nvPr/>
        </p:nvSpPr>
        <p:spPr>
          <a:xfrm>
            <a:off x="5811660" y="1681570"/>
            <a:ext cx="914400" cy="369332"/>
          </a:xfrm>
          <a:prstGeom prst="rect">
            <a:avLst/>
          </a:prstGeom>
          <a:noFill/>
        </p:spPr>
        <p:txBody>
          <a:bodyPr wrap="square" rtlCol="0">
            <a:spAutoFit/>
          </a:bodyPr>
          <a:lstStyle/>
          <a:p>
            <a:r>
              <a:rPr lang="en-US"/>
              <a:t>48 V DC</a:t>
            </a:r>
            <a:endParaRPr lang="en-GB"/>
          </a:p>
        </p:txBody>
      </p:sp>
      <p:sp>
        <p:nvSpPr>
          <p:cNvPr id="41" name="TextBox 40">
            <a:extLst>
              <a:ext uri="{FF2B5EF4-FFF2-40B4-BE49-F238E27FC236}">
                <a16:creationId xmlns:a16="http://schemas.microsoft.com/office/drawing/2014/main" id="{E1F19782-F57E-1445-DDB8-8FD682E5C574}"/>
              </a:ext>
            </a:extLst>
          </p:cNvPr>
          <p:cNvSpPr txBox="1"/>
          <p:nvPr/>
        </p:nvSpPr>
        <p:spPr>
          <a:xfrm>
            <a:off x="2980031" y="1691226"/>
            <a:ext cx="1077281" cy="369332"/>
          </a:xfrm>
          <a:prstGeom prst="rect">
            <a:avLst/>
          </a:prstGeom>
          <a:noFill/>
        </p:spPr>
        <p:txBody>
          <a:bodyPr wrap="square" rtlCol="0">
            <a:spAutoFit/>
          </a:bodyPr>
          <a:lstStyle/>
          <a:p>
            <a:r>
              <a:rPr lang="en-US"/>
              <a:t>48 V DC</a:t>
            </a:r>
            <a:endParaRPr lang="en-GB"/>
          </a:p>
        </p:txBody>
      </p:sp>
      <p:sp>
        <p:nvSpPr>
          <p:cNvPr id="42" name="TextBox 41">
            <a:extLst>
              <a:ext uri="{FF2B5EF4-FFF2-40B4-BE49-F238E27FC236}">
                <a16:creationId xmlns:a16="http://schemas.microsoft.com/office/drawing/2014/main" id="{D222FFBA-4527-1AB9-318E-E29E3F4988D1}"/>
              </a:ext>
            </a:extLst>
          </p:cNvPr>
          <p:cNvSpPr txBox="1"/>
          <p:nvPr/>
        </p:nvSpPr>
        <p:spPr>
          <a:xfrm>
            <a:off x="6726060" y="3458551"/>
            <a:ext cx="591442" cy="369332"/>
          </a:xfrm>
          <a:prstGeom prst="rect">
            <a:avLst/>
          </a:prstGeom>
          <a:noFill/>
        </p:spPr>
        <p:txBody>
          <a:bodyPr wrap="square" rtlCol="0">
            <a:spAutoFit/>
          </a:bodyPr>
          <a:lstStyle/>
          <a:p>
            <a:r>
              <a:rPr lang="en-US"/>
              <a:t>AC</a:t>
            </a:r>
            <a:endParaRPr lang="en-GB"/>
          </a:p>
        </p:txBody>
      </p:sp>
      <p:sp>
        <p:nvSpPr>
          <p:cNvPr id="12" name="Rectangle: Rounded Corners 11">
            <a:extLst>
              <a:ext uri="{FF2B5EF4-FFF2-40B4-BE49-F238E27FC236}">
                <a16:creationId xmlns:a16="http://schemas.microsoft.com/office/drawing/2014/main" id="{ABF6645B-962C-AB34-3598-92FAE7209B54}"/>
              </a:ext>
            </a:extLst>
          </p:cNvPr>
          <p:cNvSpPr/>
          <p:nvPr/>
        </p:nvSpPr>
        <p:spPr>
          <a:xfrm>
            <a:off x="7796505" y="2050902"/>
            <a:ext cx="3673905" cy="2031320"/>
          </a:xfrm>
          <a:prstGeom prst="roundRect">
            <a:avLst/>
          </a:prstGeom>
          <a:solidFill>
            <a:schemeClr val="accent4">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a:solidFill>
                <a:schemeClr val="tx1"/>
              </a:solidFill>
            </a:endParaRPr>
          </a:p>
        </p:txBody>
      </p:sp>
      <p:sp>
        <p:nvSpPr>
          <p:cNvPr id="43" name="TextBox 42">
            <a:extLst>
              <a:ext uri="{FF2B5EF4-FFF2-40B4-BE49-F238E27FC236}">
                <a16:creationId xmlns:a16="http://schemas.microsoft.com/office/drawing/2014/main" id="{BED38694-1CFF-2AE0-B673-5C1FAFE3CA53}"/>
              </a:ext>
            </a:extLst>
          </p:cNvPr>
          <p:cNvSpPr txBox="1"/>
          <p:nvPr/>
        </p:nvSpPr>
        <p:spPr>
          <a:xfrm>
            <a:off x="9665750" y="5341245"/>
            <a:ext cx="1411161" cy="369332"/>
          </a:xfrm>
          <a:prstGeom prst="rect">
            <a:avLst/>
          </a:prstGeom>
          <a:noFill/>
        </p:spPr>
        <p:txBody>
          <a:bodyPr wrap="square" rtlCol="0">
            <a:spAutoFit/>
          </a:bodyPr>
          <a:lstStyle/>
          <a:p>
            <a:r>
              <a:rPr lang="en-US"/>
              <a:t>150 kV HVAC</a:t>
            </a:r>
            <a:endParaRPr lang="en-GB"/>
          </a:p>
        </p:txBody>
      </p:sp>
      <p:sp>
        <p:nvSpPr>
          <p:cNvPr id="3" name="TextBox 2">
            <a:extLst>
              <a:ext uri="{FF2B5EF4-FFF2-40B4-BE49-F238E27FC236}">
                <a16:creationId xmlns:a16="http://schemas.microsoft.com/office/drawing/2014/main" id="{7F4BDCE4-1A58-9842-792E-E1441B003C7B}"/>
              </a:ext>
            </a:extLst>
          </p:cNvPr>
          <p:cNvSpPr txBox="1"/>
          <p:nvPr/>
        </p:nvSpPr>
        <p:spPr>
          <a:xfrm>
            <a:off x="7898052" y="2217397"/>
            <a:ext cx="3755572" cy="2031325"/>
          </a:xfrm>
          <a:prstGeom prst="rect">
            <a:avLst/>
          </a:prstGeom>
          <a:noFill/>
        </p:spPr>
        <p:txBody>
          <a:bodyPr wrap="square" rtlCol="0">
            <a:spAutoFit/>
          </a:bodyPr>
          <a:lstStyle/>
          <a:p>
            <a:r>
              <a:rPr lang="en-US" b="1">
                <a:solidFill>
                  <a:schemeClr val="accent1">
                    <a:lumMod val="75000"/>
                  </a:schemeClr>
                </a:solidFill>
                <a:latin typeface="Arial" panose="020B0604020202020204" pitchFamily="34" charset="0"/>
                <a:cs typeface="Arial" panose="020B0604020202020204" pitchFamily="34" charset="0"/>
              </a:rPr>
              <a:t>Circuit breakers at LV</a:t>
            </a:r>
          </a:p>
          <a:p>
            <a:pPr marL="285750" indent="-285750">
              <a:buFont typeface="Arial" panose="020B0604020202020204" pitchFamily="34" charset="0"/>
              <a:buChar char="•"/>
            </a:pPr>
            <a:r>
              <a:rPr lang="en-US"/>
              <a:t>Circuit protection</a:t>
            </a:r>
          </a:p>
          <a:p>
            <a:pPr marL="285750" indent="-285750">
              <a:buFont typeface="Arial" panose="020B0604020202020204" pitchFamily="34" charset="0"/>
              <a:buChar char="•"/>
            </a:pPr>
            <a:r>
              <a:rPr lang="en-US"/>
              <a:t>More Cost-effective maintenance than HV</a:t>
            </a:r>
          </a:p>
          <a:p>
            <a:pPr marL="285750" indent="-285750">
              <a:buFont typeface="Arial" panose="020B0604020202020204" pitchFamily="34" charset="0"/>
              <a:buChar char="•"/>
            </a:pPr>
            <a:r>
              <a:rPr lang="en-US"/>
              <a:t>Controllable operations, charging and discharging.</a:t>
            </a:r>
          </a:p>
          <a:p>
            <a:endParaRPr lang="en-GB"/>
          </a:p>
        </p:txBody>
      </p:sp>
      <p:sp>
        <p:nvSpPr>
          <p:cNvPr id="11" name="Rectangle 10">
            <a:extLst>
              <a:ext uri="{FF2B5EF4-FFF2-40B4-BE49-F238E27FC236}">
                <a16:creationId xmlns:a16="http://schemas.microsoft.com/office/drawing/2014/main" id="{AB91667A-C5BF-8D76-1547-3BCAF582BDA9}"/>
              </a:ext>
            </a:extLst>
          </p:cNvPr>
          <p:cNvSpPr/>
          <p:nvPr/>
        </p:nvSpPr>
        <p:spPr>
          <a:xfrm>
            <a:off x="1" y="656089"/>
            <a:ext cx="9069572" cy="509107"/>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p>
        </p:txBody>
      </p:sp>
      <p:sp>
        <p:nvSpPr>
          <p:cNvPr id="13" name="TextBox 12">
            <a:extLst>
              <a:ext uri="{FF2B5EF4-FFF2-40B4-BE49-F238E27FC236}">
                <a16:creationId xmlns:a16="http://schemas.microsoft.com/office/drawing/2014/main" id="{5A551803-2EFC-56FD-B25E-DFFB08421545}"/>
              </a:ext>
            </a:extLst>
          </p:cNvPr>
          <p:cNvSpPr txBox="1"/>
          <p:nvPr/>
        </p:nvSpPr>
        <p:spPr>
          <a:xfrm>
            <a:off x="0" y="319209"/>
            <a:ext cx="9070353" cy="707886"/>
          </a:xfrm>
          <a:prstGeom prst="rect">
            <a:avLst/>
          </a:prstGeom>
          <a:noFill/>
        </p:spPr>
        <p:txBody>
          <a:bodyPr wrap="square" lIns="91440" tIns="45720" rIns="91440" bIns="45720" rtlCol="0" anchor="t">
            <a:spAutoFit/>
          </a:bodyPr>
          <a:lstStyle/>
          <a:p>
            <a:r>
              <a:rPr lang="en-US" sz="4000" b="1"/>
              <a:t>B</a:t>
            </a:r>
            <a:r>
              <a:rPr lang="en-GB" sz="4000" b="1" err="1"/>
              <a:t>attery</a:t>
            </a:r>
            <a:r>
              <a:rPr lang="en-GB" sz="4000" b="1"/>
              <a:t> energy storage system (BESS)</a:t>
            </a:r>
          </a:p>
        </p:txBody>
      </p:sp>
    </p:spTree>
    <p:extLst>
      <p:ext uri="{BB962C8B-B14F-4D97-AF65-F5344CB8AC3E}">
        <p14:creationId xmlns:p14="http://schemas.microsoft.com/office/powerpoint/2010/main" val="425111769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extLst>
    <p:ext uri="{6950BFC3-D8DA-4A85-94F7-54DA5524770B}">
      <p188:commentRel xmlns:p188="http://schemas.microsoft.com/office/powerpoint/2018/8/main" r:id="rId3"/>
    </p:ext>
  </p:extLst>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1C5B42B-C23D-7061-297A-055263A85232}"/>
              </a:ext>
            </a:extLst>
          </p:cNvPr>
          <p:cNvSpPr/>
          <p:nvPr/>
        </p:nvSpPr>
        <p:spPr>
          <a:xfrm>
            <a:off x="-7222" y="279733"/>
            <a:ext cx="8789715" cy="707885"/>
          </a:xfrm>
          <a:prstGeom prst="rect">
            <a:avLst/>
          </a:prstGeom>
          <a:solidFill>
            <a:srgbClr val="B6D5F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18" name="Rectangle: Rounded Corners 17">
            <a:extLst>
              <a:ext uri="{FF2B5EF4-FFF2-40B4-BE49-F238E27FC236}">
                <a16:creationId xmlns:a16="http://schemas.microsoft.com/office/drawing/2014/main" id="{DFFE9AB4-118A-E43B-0044-9017F7F8CC6F}"/>
              </a:ext>
            </a:extLst>
          </p:cNvPr>
          <p:cNvSpPr/>
          <p:nvPr/>
        </p:nvSpPr>
        <p:spPr>
          <a:xfrm>
            <a:off x="485734" y="4472532"/>
            <a:ext cx="5827980" cy="2282482"/>
          </a:xfrm>
          <a:prstGeom prst="roundRect">
            <a:avLst/>
          </a:prstGeom>
          <a:solidFill>
            <a:schemeClr val="bg1">
              <a:lumMod val="9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b="1">
                <a:solidFill>
                  <a:schemeClr val="accent1">
                    <a:lumMod val="75000"/>
                  </a:schemeClr>
                </a:solidFill>
                <a:latin typeface="Arial" panose="020B0604020202020204" pitchFamily="34" charset="0"/>
                <a:cs typeface="Arial" panose="020B0604020202020204" pitchFamily="34" charset="0"/>
              </a:rPr>
              <a:t>DC fault blocking</a:t>
            </a:r>
          </a:p>
          <a:p>
            <a:pPr marL="285750" indent="-285750">
              <a:buFont typeface="Arial" panose="020B0604020202020204" pitchFamily="34" charset="0"/>
              <a:buChar char="•"/>
            </a:pPr>
            <a:r>
              <a:rPr lang="en-US">
                <a:solidFill>
                  <a:schemeClr val="tx1"/>
                </a:solidFill>
              </a:rPr>
              <a:t>Inherent fault isolation capability.</a:t>
            </a:r>
          </a:p>
          <a:p>
            <a:r>
              <a:rPr lang="en-US" b="1">
                <a:solidFill>
                  <a:schemeClr val="accent1">
                    <a:lumMod val="75000"/>
                  </a:schemeClr>
                </a:solidFill>
                <a:latin typeface="Arial" panose="020B0604020202020204" pitchFamily="34" charset="0"/>
                <a:cs typeface="Arial" panose="020B0604020202020204" pitchFamily="34" charset="0"/>
              </a:rPr>
              <a:t>Bi-directional</a:t>
            </a:r>
          </a:p>
          <a:p>
            <a:r>
              <a:rPr lang="en-US" b="1">
                <a:solidFill>
                  <a:schemeClr val="accent1">
                    <a:lumMod val="75000"/>
                  </a:schemeClr>
                </a:solidFill>
                <a:latin typeface="Arial" panose="020B0604020202020204" pitchFamily="34" charset="0"/>
                <a:cs typeface="Arial" panose="020B0604020202020204" pitchFamily="34" charset="0"/>
              </a:rPr>
              <a:t>Galvanic Isolation</a:t>
            </a:r>
          </a:p>
          <a:p>
            <a:pPr marL="285750" indent="-285750">
              <a:buFont typeface="Arial" panose="020B0604020202020204" pitchFamily="34" charset="0"/>
              <a:buChar char="•"/>
            </a:pPr>
            <a:r>
              <a:rPr lang="en-US">
                <a:solidFill>
                  <a:schemeClr val="tx1"/>
                </a:solidFill>
              </a:rPr>
              <a:t>No direct connection between input and output of the converter due to transformer</a:t>
            </a:r>
          </a:p>
          <a:p>
            <a:r>
              <a:rPr lang="en-US" b="1">
                <a:solidFill>
                  <a:schemeClr val="accent1">
                    <a:lumMod val="75000"/>
                  </a:schemeClr>
                </a:solidFill>
                <a:latin typeface="Arial" panose="020B0604020202020204" pitchFamily="34" charset="0"/>
                <a:cs typeface="Arial" panose="020B0604020202020204" pitchFamily="34" charset="0"/>
              </a:rPr>
              <a:t>High efficiency </a:t>
            </a:r>
          </a:p>
          <a:p>
            <a:pPr marL="285750" indent="-285750">
              <a:buFont typeface="Arial" panose="020B0604020202020204" pitchFamily="34" charset="0"/>
              <a:buChar char="•"/>
            </a:pPr>
            <a:r>
              <a:rPr lang="en-US">
                <a:solidFill>
                  <a:schemeClr val="tx1"/>
                </a:solidFill>
              </a:rPr>
              <a:t>Operation is controlled by algorithms.</a:t>
            </a:r>
          </a:p>
        </p:txBody>
      </p:sp>
      <p:sp>
        <p:nvSpPr>
          <p:cNvPr id="3" name="Rectangle: Rounded Corners 2">
            <a:extLst>
              <a:ext uri="{FF2B5EF4-FFF2-40B4-BE49-F238E27FC236}">
                <a16:creationId xmlns:a16="http://schemas.microsoft.com/office/drawing/2014/main" id="{7A56E314-463B-1C83-244D-4FB5CDF17C0F}"/>
              </a:ext>
            </a:extLst>
          </p:cNvPr>
          <p:cNvSpPr/>
          <p:nvPr/>
        </p:nvSpPr>
        <p:spPr>
          <a:xfrm>
            <a:off x="6592803" y="4528457"/>
            <a:ext cx="4830435" cy="2122394"/>
          </a:xfrm>
          <a:prstGeom prst="roundRect">
            <a:avLst/>
          </a:prstGeom>
          <a:solidFill>
            <a:schemeClr val="bg1">
              <a:lumMod val="9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b="1">
                <a:solidFill>
                  <a:srgbClr val="FF0000"/>
                </a:solidFill>
                <a:latin typeface="Arial" panose="020B0604020202020204" pitchFamily="34" charset="0"/>
                <a:cs typeface="Arial" panose="020B0604020202020204" pitchFamily="34" charset="0"/>
              </a:rPr>
              <a:t>Electromagnetic interference</a:t>
            </a:r>
          </a:p>
          <a:p>
            <a:pPr marL="285750" indent="-285750">
              <a:buFont typeface="Arial" panose="020B0604020202020204" pitchFamily="34" charset="0"/>
              <a:buChar char="•"/>
            </a:pPr>
            <a:r>
              <a:rPr lang="en-US">
                <a:solidFill>
                  <a:schemeClr val="tx1"/>
                </a:solidFill>
              </a:rPr>
              <a:t>Transformer is susceptible to EM interferences, protection needed</a:t>
            </a:r>
          </a:p>
          <a:p>
            <a:r>
              <a:rPr lang="en-US" b="1">
                <a:solidFill>
                  <a:srgbClr val="FF0000"/>
                </a:solidFill>
                <a:latin typeface="Arial" panose="020B0604020202020204" pitchFamily="34" charset="0"/>
                <a:cs typeface="Arial" panose="020B0604020202020204" pitchFamily="34" charset="0"/>
              </a:rPr>
              <a:t>Poor modularity</a:t>
            </a:r>
          </a:p>
          <a:p>
            <a:pPr marL="285750" indent="-285750">
              <a:buFont typeface="Arial" panose="020B0604020202020204" pitchFamily="34" charset="0"/>
              <a:buChar char="•"/>
            </a:pPr>
            <a:r>
              <a:rPr lang="en-US">
                <a:solidFill>
                  <a:schemeClr val="tx1"/>
                </a:solidFill>
              </a:rPr>
              <a:t>Requires a lot of power electronics, space-consuming</a:t>
            </a:r>
          </a:p>
        </p:txBody>
      </p:sp>
      <p:sp>
        <p:nvSpPr>
          <p:cNvPr id="11" name="Rectangle 10">
            <a:extLst>
              <a:ext uri="{FF2B5EF4-FFF2-40B4-BE49-F238E27FC236}">
                <a16:creationId xmlns:a16="http://schemas.microsoft.com/office/drawing/2014/main" id="{02597EC1-CAFB-AA1F-8CD9-251A3C67AB00}"/>
              </a:ext>
            </a:extLst>
          </p:cNvPr>
          <p:cNvSpPr/>
          <p:nvPr/>
        </p:nvSpPr>
        <p:spPr>
          <a:xfrm>
            <a:off x="4416355" y="532513"/>
            <a:ext cx="4591665" cy="552481"/>
          </a:xfrm>
          <a:prstGeom prst="rect">
            <a:avLst/>
          </a:prstGeom>
          <a:no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a:solidFill>
                  <a:schemeClr val="tx1"/>
                </a:solidFill>
              </a:rPr>
              <a:t>Concept Design (AC to DC stage charging)</a:t>
            </a:r>
          </a:p>
        </p:txBody>
      </p:sp>
      <p:sp>
        <p:nvSpPr>
          <p:cNvPr id="12" name="TextBox 11">
            <a:extLst>
              <a:ext uri="{FF2B5EF4-FFF2-40B4-BE49-F238E27FC236}">
                <a16:creationId xmlns:a16="http://schemas.microsoft.com/office/drawing/2014/main" id="{7CA6AEC5-D557-86FF-319E-99731193125B}"/>
              </a:ext>
            </a:extLst>
          </p:cNvPr>
          <p:cNvSpPr txBox="1"/>
          <p:nvPr/>
        </p:nvSpPr>
        <p:spPr>
          <a:xfrm>
            <a:off x="-7222" y="66110"/>
            <a:ext cx="9070353" cy="707886"/>
          </a:xfrm>
          <a:prstGeom prst="rect">
            <a:avLst/>
          </a:prstGeom>
          <a:noFill/>
        </p:spPr>
        <p:txBody>
          <a:bodyPr wrap="square" lIns="91440" tIns="45720" rIns="91440" bIns="45720" rtlCol="0" anchor="t">
            <a:spAutoFit/>
          </a:bodyPr>
          <a:lstStyle/>
          <a:p>
            <a:r>
              <a:rPr lang="en-US" sz="4000" b="1"/>
              <a:t>B</a:t>
            </a:r>
            <a:r>
              <a:rPr lang="en-GB" sz="4000" b="1" err="1"/>
              <a:t>attery</a:t>
            </a:r>
            <a:r>
              <a:rPr lang="en-GB" sz="4000" b="1"/>
              <a:t> energy storage system (BESS)</a:t>
            </a:r>
          </a:p>
        </p:txBody>
      </p:sp>
      <p:pic>
        <p:nvPicPr>
          <p:cNvPr id="5" name="Picture 4">
            <a:extLst>
              <a:ext uri="{FF2B5EF4-FFF2-40B4-BE49-F238E27FC236}">
                <a16:creationId xmlns:a16="http://schemas.microsoft.com/office/drawing/2014/main" id="{889FBF75-DC3C-C5C1-E4FE-5928E94F02E1}"/>
              </a:ext>
            </a:extLst>
          </p:cNvPr>
          <p:cNvPicPr>
            <a:picLocks noChangeAspect="1"/>
          </p:cNvPicPr>
          <p:nvPr/>
        </p:nvPicPr>
        <p:blipFill rotWithShape="1">
          <a:blip r:embed="rId3"/>
          <a:srcRect r="32882"/>
          <a:stretch/>
        </p:blipFill>
        <p:spPr>
          <a:xfrm>
            <a:off x="485734" y="1301313"/>
            <a:ext cx="11518508" cy="3129768"/>
          </a:xfrm>
          <a:prstGeom prst="rect">
            <a:avLst/>
          </a:prstGeom>
        </p:spPr>
      </p:pic>
      <p:sp>
        <p:nvSpPr>
          <p:cNvPr id="7" name="Rectangle 6">
            <a:extLst>
              <a:ext uri="{FF2B5EF4-FFF2-40B4-BE49-F238E27FC236}">
                <a16:creationId xmlns:a16="http://schemas.microsoft.com/office/drawing/2014/main" id="{EA545A08-CE3B-30ED-1827-7548BAC0AB93}"/>
              </a:ext>
            </a:extLst>
          </p:cNvPr>
          <p:cNvSpPr/>
          <p:nvPr/>
        </p:nvSpPr>
        <p:spPr>
          <a:xfrm>
            <a:off x="9008020" y="1461345"/>
            <a:ext cx="1593540" cy="2809703"/>
          </a:xfrm>
          <a:prstGeom prst="rect">
            <a:avLst/>
          </a:prstGeom>
          <a:noFill/>
          <a:ln w="38100">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Rounded Corners 7">
            <a:extLst>
              <a:ext uri="{FF2B5EF4-FFF2-40B4-BE49-F238E27FC236}">
                <a16:creationId xmlns:a16="http://schemas.microsoft.com/office/drawing/2014/main" id="{8C14B96C-9C90-455A-78E2-075E78740D5D}"/>
              </a:ext>
            </a:extLst>
          </p:cNvPr>
          <p:cNvSpPr/>
          <p:nvPr/>
        </p:nvSpPr>
        <p:spPr>
          <a:xfrm>
            <a:off x="8883766" y="379886"/>
            <a:ext cx="2539472" cy="982969"/>
          </a:xfrm>
          <a:prstGeom prst="roundRect">
            <a:avLst/>
          </a:prstGeom>
          <a:solidFill>
            <a:schemeClr val="accent4">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b="1">
                <a:solidFill>
                  <a:schemeClr val="accent1">
                    <a:lumMod val="75000"/>
                  </a:schemeClr>
                </a:solidFill>
                <a:latin typeface="Arial" panose="020B0604020202020204" pitchFamily="34" charset="0"/>
                <a:cs typeface="Arial" panose="020B0604020202020204" pitchFamily="34" charset="0"/>
              </a:rPr>
              <a:t>DC power filters</a:t>
            </a:r>
          </a:p>
          <a:p>
            <a:pPr marL="285750" indent="-285750">
              <a:buFont typeface="Arial" panose="020B0604020202020204" pitchFamily="34" charset="0"/>
              <a:buChar char="•"/>
            </a:pPr>
            <a:r>
              <a:rPr lang="en-US">
                <a:solidFill>
                  <a:schemeClr val="tx1"/>
                </a:solidFill>
              </a:rPr>
              <a:t>Smooths out DC output</a:t>
            </a:r>
          </a:p>
        </p:txBody>
      </p:sp>
    </p:spTree>
    <p:extLst>
      <p:ext uri="{BB962C8B-B14F-4D97-AF65-F5344CB8AC3E}">
        <p14:creationId xmlns:p14="http://schemas.microsoft.com/office/powerpoint/2010/main" val="340869703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92A1B9-64A1-6B62-AFF4-BFBBCF9B707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203AFB8-9A6F-2E5A-2157-1EF33F324FD8}"/>
              </a:ext>
            </a:extLst>
          </p:cNvPr>
          <p:cNvSpPr/>
          <p:nvPr/>
        </p:nvSpPr>
        <p:spPr>
          <a:xfrm>
            <a:off x="-7223" y="340082"/>
            <a:ext cx="9070353" cy="707886"/>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a:solidFill>
                <a:schemeClr val="tx1"/>
              </a:solidFill>
            </a:endParaRPr>
          </a:p>
        </p:txBody>
      </p:sp>
      <p:sp>
        <p:nvSpPr>
          <p:cNvPr id="19" name="Rectangle: Rounded Corners 18">
            <a:extLst>
              <a:ext uri="{FF2B5EF4-FFF2-40B4-BE49-F238E27FC236}">
                <a16:creationId xmlns:a16="http://schemas.microsoft.com/office/drawing/2014/main" id="{CE43C2EB-AA5E-4B16-AE28-A6322DD08A95}"/>
              </a:ext>
            </a:extLst>
          </p:cNvPr>
          <p:cNvSpPr/>
          <p:nvPr/>
        </p:nvSpPr>
        <p:spPr>
          <a:xfrm>
            <a:off x="152400" y="2591452"/>
            <a:ext cx="5083629" cy="2176492"/>
          </a:xfrm>
          <a:prstGeom prst="roundRect">
            <a:avLst/>
          </a:prstGeom>
          <a:solidFill>
            <a:schemeClr val="accent4">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b="1">
                <a:solidFill>
                  <a:schemeClr val="accent1">
                    <a:lumMod val="75000"/>
                  </a:schemeClr>
                </a:solidFill>
                <a:latin typeface="Arial" panose="020B0604020202020204" pitchFamily="34" charset="0"/>
                <a:cs typeface="Arial" panose="020B0604020202020204" pitchFamily="34" charset="0"/>
              </a:rPr>
              <a:t>AC power filters</a:t>
            </a:r>
          </a:p>
          <a:p>
            <a:pPr marL="285750" indent="-285750">
              <a:buFont typeface="Arial" panose="020B0604020202020204" pitchFamily="34" charset="0"/>
              <a:buChar char="•"/>
            </a:pPr>
            <a:r>
              <a:rPr lang="en-US">
                <a:solidFill>
                  <a:schemeClr val="tx1"/>
                </a:solidFill>
                <a:latin typeface="Arial" panose="020B0604020202020204" pitchFamily="34" charset="0"/>
                <a:cs typeface="Arial" panose="020B0604020202020204" pitchFamily="34" charset="0"/>
              </a:rPr>
              <a:t>Harmonic Filtering</a:t>
            </a:r>
          </a:p>
          <a:p>
            <a:pPr marL="285750" indent="-285750">
              <a:buFont typeface="Arial" panose="020B0604020202020204" pitchFamily="34" charset="0"/>
              <a:buChar char="•"/>
            </a:pPr>
            <a:r>
              <a:rPr lang="en-US">
                <a:solidFill>
                  <a:schemeClr val="tx1"/>
                </a:solidFill>
                <a:latin typeface="Arial" panose="020B0604020202020204" pitchFamily="34" charset="0"/>
                <a:cs typeface="Arial" panose="020B0604020202020204" pitchFamily="34" charset="0"/>
              </a:rPr>
              <a:t>Power Factor correction</a:t>
            </a:r>
          </a:p>
          <a:p>
            <a:pPr marL="285750" indent="-285750">
              <a:buFont typeface="Arial" panose="020B0604020202020204" pitchFamily="34" charset="0"/>
              <a:buChar char="•"/>
            </a:pPr>
            <a:r>
              <a:rPr lang="en-US">
                <a:solidFill>
                  <a:schemeClr val="tx1"/>
                </a:solidFill>
                <a:latin typeface="Arial" panose="020B0604020202020204" pitchFamily="34" charset="0"/>
                <a:cs typeface="Arial" panose="020B0604020202020204" pitchFamily="34" charset="0"/>
              </a:rPr>
              <a:t>Line conditioning</a:t>
            </a:r>
          </a:p>
          <a:p>
            <a:pPr marL="285750" indent="-285750">
              <a:buFont typeface="Arial" panose="020B0604020202020204" pitchFamily="34" charset="0"/>
              <a:buChar char="•"/>
            </a:pPr>
            <a:r>
              <a:rPr lang="en-US">
                <a:solidFill>
                  <a:schemeClr val="tx1"/>
                </a:solidFill>
              </a:rPr>
              <a:t>Smooths out the AC signal to prevent ripples from getting magnified in the power grid</a:t>
            </a:r>
          </a:p>
          <a:p>
            <a:pPr marL="285750" indent="-285750">
              <a:buFont typeface="Arial" panose="020B0604020202020204" pitchFamily="34" charset="0"/>
              <a:buChar char="•"/>
            </a:pPr>
            <a:endParaRPr lang="en-US">
              <a:solidFill>
                <a:schemeClr val="tx1"/>
              </a:solidFill>
            </a:endParaRPr>
          </a:p>
        </p:txBody>
      </p:sp>
      <p:sp>
        <p:nvSpPr>
          <p:cNvPr id="12" name="TextBox 11">
            <a:extLst>
              <a:ext uri="{FF2B5EF4-FFF2-40B4-BE49-F238E27FC236}">
                <a16:creationId xmlns:a16="http://schemas.microsoft.com/office/drawing/2014/main" id="{6C84B5E9-6348-7D4A-5276-B0B15BDD2EAF}"/>
              </a:ext>
            </a:extLst>
          </p:cNvPr>
          <p:cNvSpPr txBox="1"/>
          <p:nvPr/>
        </p:nvSpPr>
        <p:spPr>
          <a:xfrm>
            <a:off x="-7222" y="66110"/>
            <a:ext cx="9070353" cy="707886"/>
          </a:xfrm>
          <a:prstGeom prst="rect">
            <a:avLst/>
          </a:prstGeom>
          <a:noFill/>
        </p:spPr>
        <p:txBody>
          <a:bodyPr wrap="square" lIns="91440" tIns="45720" rIns="91440" bIns="45720" rtlCol="0" anchor="t">
            <a:spAutoFit/>
          </a:bodyPr>
          <a:lstStyle/>
          <a:p>
            <a:r>
              <a:rPr lang="en-US" sz="4000" b="1"/>
              <a:t>B</a:t>
            </a:r>
            <a:r>
              <a:rPr lang="en-GB" sz="4000" b="1" err="1"/>
              <a:t>attery</a:t>
            </a:r>
            <a:r>
              <a:rPr lang="en-GB" sz="4000" b="1"/>
              <a:t> energy storage system (BESS)</a:t>
            </a:r>
          </a:p>
        </p:txBody>
      </p:sp>
      <p:pic>
        <p:nvPicPr>
          <p:cNvPr id="4" name="Picture 3">
            <a:extLst>
              <a:ext uri="{FF2B5EF4-FFF2-40B4-BE49-F238E27FC236}">
                <a16:creationId xmlns:a16="http://schemas.microsoft.com/office/drawing/2014/main" id="{6093E62A-3A9C-0B88-5B11-54F21B06CBA5}"/>
              </a:ext>
            </a:extLst>
          </p:cNvPr>
          <p:cNvPicPr>
            <a:picLocks noChangeAspect="1"/>
          </p:cNvPicPr>
          <p:nvPr/>
        </p:nvPicPr>
        <p:blipFill rotWithShape="1">
          <a:blip r:embed="rId3"/>
          <a:srcRect l="64954" t="-1997"/>
          <a:stretch/>
        </p:blipFill>
        <p:spPr>
          <a:xfrm>
            <a:off x="5329470" y="1648252"/>
            <a:ext cx="6710130" cy="3561496"/>
          </a:xfrm>
          <a:prstGeom prst="rect">
            <a:avLst/>
          </a:prstGeom>
        </p:spPr>
      </p:pic>
      <p:sp>
        <p:nvSpPr>
          <p:cNvPr id="5" name="TextBox 4">
            <a:extLst>
              <a:ext uri="{FF2B5EF4-FFF2-40B4-BE49-F238E27FC236}">
                <a16:creationId xmlns:a16="http://schemas.microsoft.com/office/drawing/2014/main" id="{1AB16541-B82A-64E1-EF4E-2F0A72D2B21C}"/>
              </a:ext>
            </a:extLst>
          </p:cNvPr>
          <p:cNvSpPr txBox="1"/>
          <p:nvPr/>
        </p:nvSpPr>
        <p:spPr>
          <a:xfrm>
            <a:off x="4525893" y="694025"/>
            <a:ext cx="5459818" cy="646331"/>
          </a:xfrm>
          <a:prstGeom prst="rect">
            <a:avLst/>
          </a:prstGeom>
          <a:noFill/>
        </p:spPr>
        <p:txBody>
          <a:bodyPr wrap="square" rtlCol="0">
            <a:spAutoFit/>
          </a:bodyPr>
          <a:lstStyle/>
          <a:p>
            <a:r>
              <a:rPr lang="en-US"/>
              <a:t>Concept Design (DC to AC stage discharging)</a:t>
            </a:r>
          </a:p>
          <a:p>
            <a:endParaRPr lang="en-GB"/>
          </a:p>
        </p:txBody>
      </p:sp>
    </p:spTree>
    <p:extLst>
      <p:ext uri="{BB962C8B-B14F-4D97-AF65-F5344CB8AC3E}">
        <p14:creationId xmlns:p14="http://schemas.microsoft.com/office/powerpoint/2010/main" val="188028001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18E9A9F-F5CE-382D-5DE9-7974BBF8650A}"/>
              </a:ext>
            </a:extLst>
          </p:cNvPr>
          <p:cNvSpPr/>
          <p:nvPr/>
        </p:nvSpPr>
        <p:spPr>
          <a:xfrm>
            <a:off x="0" y="86645"/>
            <a:ext cx="5826520" cy="749062"/>
          </a:xfrm>
          <a:prstGeom prst="rect">
            <a:avLst/>
          </a:prstGeom>
          <a:solidFill>
            <a:srgbClr val="B6D5F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4" name="Wave 3">
            <a:extLst>
              <a:ext uri="{FF2B5EF4-FFF2-40B4-BE49-F238E27FC236}">
                <a16:creationId xmlns:a16="http://schemas.microsoft.com/office/drawing/2014/main" id="{91595FF9-8FB2-A083-1294-915F60DDC7A6}"/>
              </a:ext>
            </a:extLst>
          </p:cNvPr>
          <p:cNvSpPr/>
          <p:nvPr/>
        </p:nvSpPr>
        <p:spPr>
          <a:xfrm rot="5400000" flipV="1">
            <a:off x="6965505" y="-1278686"/>
            <a:ext cx="6997701" cy="9275672"/>
          </a:xfrm>
          <a:prstGeom prst="wave">
            <a:avLst>
              <a:gd name="adj1" fmla="val 6269"/>
              <a:gd name="adj2" fmla="val 0"/>
            </a:avLst>
          </a:prstGeom>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7" name="Picture 6" descr="A diagram of a cable&#10;&#10;Description automatically generated">
            <a:extLst>
              <a:ext uri="{FF2B5EF4-FFF2-40B4-BE49-F238E27FC236}">
                <a16:creationId xmlns:a16="http://schemas.microsoft.com/office/drawing/2014/main" id="{C6AA12A4-E212-6363-2DCB-F3807AFC8C1D}"/>
              </a:ext>
            </a:extLst>
          </p:cNvPr>
          <p:cNvPicPr>
            <a:picLocks noChangeAspect="1"/>
          </p:cNvPicPr>
          <p:nvPr/>
        </p:nvPicPr>
        <p:blipFill rotWithShape="1">
          <a:blip r:embed="rId3"/>
          <a:srcRect r="23602"/>
          <a:stretch/>
        </p:blipFill>
        <p:spPr>
          <a:xfrm>
            <a:off x="7133295" y="45486"/>
            <a:ext cx="3543536" cy="3483834"/>
          </a:xfrm>
          <a:prstGeom prst="rect">
            <a:avLst/>
          </a:prstGeom>
        </p:spPr>
      </p:pic>
      <p:sp>
        <p:nvSpPr>
          <p:cNvPr id="2" name="Title 1">
            <a:extLst>
              <a:ext uri="{FF2B5EF4-FFF2-40B4-BE49-F238E27FC236}">
                <a16:creationId xmlns:a16="http://schemas.microsoft.com/office/drawing/2014/main" id="{6D9FC965-E891-1B07-2BC8-27D1E78D8A6D}"/>
              </a:ext>
            </a:extLst>
          </p:cNvPr>
          <p:cNvSpPr>
            <a:spLocks noGrp="1"/>
          </p:cNvSpPr>
          <p:nvPr>
            <p:ph type="title"/>
          </p:nvPr>
        </p:nvSpPr>
        <p:spPr>
          <a:xfrm>
            <a:off x="-50800" y="-339725"/>
            <a:ext cx="10515600" cy="1325563"/>
          </a:xfrm>
        </p:spPr>
        <p:txBody>
          <a:bodyPr>
            <a:normAutofit/>
          </a:bodyPr>
          <a:lstStyle/>
          <a:p>
            <a:r>
              <a:rPr lang="en-US" sz="4000" b="1">
                <a:latin typeface="Aptos Display"/>
                <a:cs typeface="Calibri Light"/>
              </a:rPr>
              <a:t>Transmission line selection</a:t>
            </a:r>
            <a:endParaRPr lang="en-US" sz="4000" b="1">
              <a:latin typeface="Aptos Display"/>
            </a:endParaRPr>
          </a:p>
        </p:txBody>
      </p:sp>
      <p:sp>
        <p:nvSpPr>
          <p:cNvPr id="5" name="TextBox 4">
            <a:extLst>
              <a:ext uri="{FF2B5EF4-FFF2-40B4-BE49-F238E27FC236}">
                <a16:creationId xmlns:a16="http://schemas.microsoft.com/office/drawing/2014/main" id="{4F0DB932-DD4A-7925-E04C-73ECA9784C33}"/>
              </a:ext>
            </a:extLst>
          </p:cNvPr>
          <p:cNvSpPr txBox="1"/>
          <p:nvPr/>
        </p:nvSpPr>
        <p:spPr>
          <a:xfrm>
            <a:off x="131443" y="1486580"/>
            <a:ext cx="5835316" cy="4606389"/>
          </a:xfrm>
          <a:prstGeom prst="rect">
            <a:avLst/>
          </a:prstGeom>
          <a:noFill/>
        </p:spPr>
        <p:txBody>
          <a:bodyPr wrap="square" lIns="91440" tIns="45720" rIns="91440" bIns="45720" anchor="t">
            <a:spAutoFit/>
          </a:bodyPr>
          <a:lstStyle/>
          <a:p>
            <a:pPr fontAlgn="base"/>
            <a:r>
              <a:rPr lang="en-US" sz="2000" b="1">
                <a:solidFill>
                  <a:schemeClr val="accent1">
                    <a:lumMod val="75000"/>
                  </a:schemeClr>
                </a:solidFill>
                <a:latin typeface="Arial"/>
                <a:cs typeface="Arial"/>
              </a:rPr>
              <a:t>AC</a:t>
            </a:r>
            <a:endParaRPr lang="en-US" sz="2000" b="1">
              <a:solidFill>
                <a:schemeClr val="accent1">
                  <a:lumMod val="75000"/>
                </a:schemeClr>
              </a:solidFill>
              <a:latin typeface="Arial" panose="020B0604020202020204" pitchFamily="34" charset="0"/>
              <a:cs typeface="Arial" panose="020B0604020202020204" pitchFamily="34" charset="0"/>
            </a:endParaRPr>
          </a:p>
          <a:p>
            <a:pPr marL="285750" indent="-285750" fontAlgn="base">
              <a:buFont typeface="Arial" panose="020B0604020202020204" pitchFamily="34" charset="0"/>
              <a:buChar char="•"/>
            </a:pPr>
            <a:r>
              <a:rPr lang="en-US" sz="2000">
                <a:latin typeface="Aptos"/>
                <a:cs typeface="Arial"/>
              </a:rPr>
              <a:t>Voltage level 150 kV </a:t>
            </a:r>
          </a:p>
          <a:p>
            <a:pPr marL="285750" indent="-285750">
              <a:buFont typeface="Arial" panose="020B0604020202020204" pitchFamily="34" charset="0"/>
              <a:buChar char="•"/>
            </a:pPr>
            <a:r>
              <a:rPr lang="en-US" sz="2000">
                <a:latin typeface="Aptos"/>
                <a:cs typeface="Arial"/>
              </a:rPr>
              <a:t>Frequency 50 or 60 Hz</a:t>
            </a:r>
          </a:p>
          <a:p>
            <a:pPr marL="285750" indent="-285750">
              <a:buFont typeface="Arial" panose="020B0604020202020204" pitchFamily="34" charset="0"/>
              <a:buChar char="•"/>
            </a:pPr>
            <a:r>
              <a:rPr lang="en-US" sz="2000">
                <a:latin typeface="Aptos"/>
                <a:cs typeface="Arial"/>
              </a:rPr>
              <a:t>XLPE insulation</a:t>
            </a:r>
          </a:p>
          <a:p>
            <a:pPr marL="285750" indent="-285750">
              <a:buFont typeface="Arial" panose="020B0604020202020204" pitchFamily="34" charset="0"/>
              <a:buChar char="•"/>
            </a:pPr>
            <a:r>
              <a:rPr lang="en-US" sz="2000">
                <a:latin typeface="Aptos"/>
                <a:cs typeface="Arial"/>
              </a:rPr>
              <a:t>Operating Temperature 90</a:t>
            </a:r>
            <a:r>
              <a:rPr lang="en-US" sz="2000" baseline="30000">
                <a:latin typeface="Aptos"/>
                <a:cs typeface="Arial"/>
              </a:rPr>
              <a:t>o</a:t>
            </a:r>
            <a:r>
              <a:rPr lang="en-US" sz="2000">
                <a:latin typeface="Aptos"/>
                <a:cs typeface="Arial"/>
              </a:rPr>
              <a:t>, Short circuit 200</a:t>
            </a:r>
            <a:r>
              <a:rPr lang="en-US" sz="2000" baseline="30000">
                <a:latin typeface="Aptos"/>
                <a:cs typeface="Arial"/>
              </a:rPr>
              <a:t>o</a:t>
            </a:r>
            <a:endParaRPr lang="en-US" sz="2000" baseline="30000">
              <a:latin typeface="Aptos"/>
              <a:cs typeface="Arial" panose="020B0604020202020204" pitchFamily="34" charset="0"/>
            </a:endParaRPr>
          </a:p>
          <a:p>
            <a:endParaRPr lang="en-US" sz="2000" baseline="30000">
              <a:solidFill>
                <a:srgbClr val="000000"/>
              </a:solidFill>
              <a:latin typeface="Arial"/>
              <a:cs typeface="Arial"/>
            </a:endParaRPr>
          </a:p>
          <a:p>
            <a:r>
              <a:rPr lang="en-US" sz="2000" b="1">
                <a:solidFill>
                  <a:schemeClr val="accent1">
                    <a:lumMod val="75000"/>
                  </a:schemeClr>
                </a:solidFill>
                <a:latin typeface="Arial"/>
                <a:cs typeface="Arial"/>
              </a:rPr>
              <a:t>DC </a:t>
            </a:r>
            <a:endParaRPr lang="en-US" sz="2000" b="1">
              <a:solidFill>
                <a:schemeClr val="accent1">
                  <a:lumMod val="75000"/>
                </a:schemeClr>
              </a:solidFill>
              <a:latin typeface="Arial" panose="020B0604020202020204" pitchFamily="34" charset="0"/>
              <a:cs typeface="Arial" panose="020B0604020202020204" pitchFamily="34" charset="0"/>
            </a:endParaRPr>
          </a:p>
          <a:p>
            <a:pPr marL="285750" indent="-285750" fontAlgn="base">
              <a:buFont typeface="Arial" panose="020B0604020202020204" pitchFamily="34" charset="0"/>
              <a:buChar char="•"/>
            </a:pPr>
            <a:r>
              <a:rPr lang="en-US" sz="2000">
                <a:latin typeface="Aptos"/>
              </a:rPr>
              <a:t>Voltage level 30 - 40 kV</a:t>
            </a:r>
            <a:endParaRPr lang="en-US" sz="2000" b="0" i="0">
              <a:effectLst/>
              <a:latin typeface="Aptos" panose="020B0004020202020204" pitchFamily="34" charset="0"/>
            </a:endParaRPr>
          </a:p>
          <a:p>
            <a:pPr marL="285750" indent="-285750">
              <a:buFont typeface="Arial" panose="020B0604020202020204" pitchFamily="34" charset="0"/>
              <a:buChar char="•"/>
            </a:pPr>
            <a:r>
              <a:rPr lang="en-US" sz="2000">
                <a:latin typeface="Aptos"/>
              </a:rPr>
              <a:t>Extruded cable</a:t>
            </a:r>
          </a:p>
          <a:p>
            <a:pPr marL="285750" indent="-285750">
              <a:buFont typeface="Arial" panose="020B0604020202020204" pitchFamily="34" charset="0"/>
              <a:buChar char="•"/>
            </a:pPr>
            <a:r>
              <a:rPr lang="en-US" sz="2000">
                <a:latin typeface="Aptos"/>
              </a:rPr>
              <a:t>Bipolar configuration</a:t>
            </a:r>
            <a:endParaRPr lang="en-US" sz="2000" b="0" i="0">
              <a:effectLst/>
              <a:latin typeface="Aptos" panose="020B0004020202020204" pitchFamily="34" charset="0"/>
            </a:endParaRPr>
          </a:p>
          <a:p>
            <a:pPr marL="285750" indent="-285750">
              <a:buFont typeface="Arial" panose="020B0604020202020204" pitchFamily="34" charset="0"/>
              <a:buChar char="•"/>
            </a:pPr>
            <a:r>
              <a:rPr lang="en-US" sz="2000">
                <a:latin typeface="Aptos"/>
              </a:rPr>
              <a:t>XLPE insulation</a:t>
            </a:r>
            <a:endParaRPr lang="en-US" sz="2000">
              <a:latin typeface="Aptos" panose="020B0004020202020204" pitchFamily="34" charset="0"/>
            </a:endParaRPr>
          </a:p>
          <a:p>
            <a:pPr marL="285750" indent="-285750">
              <a:buFont typeface="Arial" panose="020B0604020202020204" pitchFamily="34" charset="0"/>
              <a:buChar char="•"/>
            </a:pPr>
            <a:endParaRPr lang="en-US" sz="2000">
              <a:latin typeface="Aptos" panose="020B0004020202020204" pitchFamily="34" charset="0"/>
            </a:endParaRPr>
          </a:p>
          <a:p>
            <a:r>
              <a:rPr lang="en-US" sz="2000" b="1">
                <a:solidFill>
                  <a:schemeClr val="accent1">
                    <a:lumMod val="75000"/>
                  </a:schemeClr>
                </a:solidFill>
                <a:latin typeface="Arial"/>
                <a:cs typeface="Calibri"/>
              </a:rPr>
              <a:t>Installation costs</a:t>
            </a:r>
            <a:endParaRPr lang="en-US" sz="2000">
              <a:solidFill>
                <a:schemeClr val="accent1">
                  <a:lumMod val="75000"/>
                </a:schemeClr>
              </a:solidFill>
              <a:latin typeface="Arial"/>
              <a:cs typeface="Calibri"/>
            </a:endParaRPr>
          </a:p>
          <a:p>
            <a:pPr marL="285750" indent="-285750">
              <a:buFont typeface="Arial" panose="020B0604020202020204" pitchFamily="34" charset="0"/>
              <a:buChar char="•"/>
            </a:pPr>
            <a:r>
              <a:rPr lang="en-US" sz="2000">
                <a:latin typeface="Aptos"/>
              </a:rPr>
              <a:t>£200 - 300 / m </a:t>
            </a:r>
            <a:endParaRPr lang="en-US" sz="2000">
              <a:latin typeface="Aptos" panose="020B0004020202020204" pitchFamily="34" charset="0"/>
            </a:endParaRPr>
          </a:p>
          <a:p>
            <a:pPr fontAlgn="base"/>
            <a:endParaRPr lang="en-US" sz="2000">
              <a:latin typeface="Aptos" panose="020B0004020202020204" pitchFamily="34" charset="0"/>
            </a:endParaRPr>
          </a:p>
        </p:txBody>
      </p:sp>
      <p:pic>
        <p:nvPicPr>
          <p:cNvPr id="6" name="Picture 5" descr="A close-up of a cable&#10;&#10;Description automatically generated">
            <a:extLst>
              <a:ext uri="{FF2B5EF4-FFF2-40B4-BE49-F238E27FC236}">
                <a16:creationId xmlns:a16="http://schemas.microsoft.com/office/drawing/2014/main" id="{AD7F1F90-E3FE-7A9B-D2B4-E09751EE34D8}"/>
              </a:ext>
            </a:extLst>
          </p:cNvPr>
          <p:cNvPicPr>
            <a:picLocks noChangeAspect="1"/>
          </p:cNvPicPr>
          <p:nvPr/>
        </p:nvPicPr>
        <p:blipFill>
          <a:blip r:embed="rId4"/>
          <a:stretch>
            <a:fillRect/>
          </a:stretch>
        </p:blipFill>
        <p:spPr>
          <a:xfrm>
            <a:off x="7960081" y="4144901"/>
            <a:ext cx="2239503" cy="2412032"/>
          </a:xfrm>
          <a:prstGeom prst="rect">
            <a:avLst/>
          </a:prstGeom>
        </p:spPr>
      </p:pic>
      <p:sp>
        <p:nvSpPr>
          <p:cNvPr id="9" name="Rectangle 8">
            <a:extLst>
              <a:ext uri="{FF2B5EF4-FFF2-40B4-BE49-F238E27FC236}">
                <a16:creationId xmlns:a16="http://schemas.microsoft.com/office/drawing/2014/main" id="{1E7A2E8F-3DE6-FFA7-0237-98984B2FD5ED}"/>
              </a:ext>
            </a:extLst>
          </p:cNvPr>
          <p:cNvSpPr/>
          <p:nvPr/>
        </p:nvSpPr>
        <p:spPr>
          <a:xfrm>
            <a:off x="1501095" y="434516"/>
            <a:ext cx="4591665" cy="552481"/>
          </a:xfrm>
          <a:prstGeom prst="rect">
            <a:avLst/>
          </a:prstGeom>
          <a:no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b="1">
                <a:solidFill>
                  <a:srgbClr val="000000"/>
                </a:solidFill>
                <a:ea typeface="+mn-lt"/>
                <a:cs typeface="+mn-lt"/>
              </a:rPr>
              <a:t>Choice of AC and DC transmission line:</a:t>
            </a:r>
            <a:endParaRPr lang="en-US"/>
          </a:p>
        </p:txBody>
      </p:sp>
      <p:sp>
        <p:nvSpPr>
          <p:cNvPr id="3" name="TextBox 11">
            <a:extLst>
              <a:ext uri="{FF2B5EF4-FFF2-40B4-BE49-F238E27FC236}">
                <a16:creationId xmlns:a16="http://schemas.microsoft.com/office/drawing/2014/main" id="{44331DC9-9AFA-3598-AF9A-3A64D7439219}"/>
              </a:ext>
            </a:extLst>
          </p:cNvPr>
          <p:cNvSpPr txBox="1"/>
          <p:nvPr/>
        </p:nvSpPr>
        <p:spPr>
          <a:xfrm>
            <a:off x="-56463" y="6553924"/>
            <a:ext cx="4638281" cy="276999"/>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200" i="1" u="sng">
                <a:ea typeface="+mn-lt"/>
                <a:cs typeface="+mn-lt"/>
              </a:rPr>
              <a:t>https://www.mdpi.com/1996-1073/14/15/4504</a:t>
            </a:r>
            <a:endParaRPr lang="en-US" i="1" u="sng"/>
          </a:p>
        </p:txBody>
      </p:sp>
      <p:sp>
        <p:nvSpPr>
          <p:cNvPr id="8" name="TextBox 11">
            <a:extLst>
              <a:ext uri="{FF2B5EF4-FFF2-40B4-BE49-F238E27FC236}">
                <a16:creationId xmlns:a16="http://schemas.microsoft.com/office/drawing/2014/main" id="{C778A818-F41A-D77A-11D4-CD227158AC26}"/>
              </a:ext>
            </a:extLst>
          </p:cNvPr>
          <p:cNvSpPr txBox="1"/>
          <p:nvPr/>
        </p:nvSpPr>
        <p:spPr>
          <a:xfrm>
            <a:off x="-45803" y="6341385"/>
            <a:ext cx="4638281" cy="276999"/>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200" i="1" u="sng">
                <a:ea typeface="+mn-lt"/>
                <a:cs typeface="+mn-lt"/>
              </a:rPr>
              <a:t>https://www.transform.ru/articles/pdf/SIGRE/b1</a:t>
            </a:r>
            <a:r>
              <a:rPr lang="en-GB" sz="1200">
                <a:ea typeface="+mn-lt"/>
                <a:cs typeface="+mn-lt"/>
              </a:rPr>
              <a:t>-306.pdf</a:t>
            </a:r>
            <a:endParaRPr lang="en-US"/>
          </a:p>
        </p:txBody>
      </p:sp>
      <p:sp>
        <p:nvSpPr>
          <p:cNvPr id="10" name="Rectangle 9">
            <a:extLst>
              <a:ext uri="{FF2B5EF4-FFF2-40B4-BE49-F238E27FC236}">
                <a16:creationId xmlns:a16="http://schemas.microsoft.com/office/drawing/2014/main" id="{494F83FD-C96E-E166-2480-E356D6F842CD}"/>
              </a:ext>
            </a:extLst>
          </p:cNvPr>
          <p:cNvSpPr/>
          <p:nvPr/>
        </p:nvSpPr>
        <p:spPr>
          <a:xfrm>
            <a:off x="10640037" y="48936"/>
            <a:ext cx="1747706" cy="347443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 name="TextBox 2">
            <a:extLst>
              <a:ext uri="{FF2B5EF4-FFF2-40B4-BE49-F238E27FC236}">
                <a16:creationId xmlns:a16="http://schemas.microsoft.com/office/drawing/2014/main" id="{B910C301-3985-F77E-A345-C32F83896948}"/>
              </a:ext>
            </a:extLst>
          </p:cNvPr>
          <p:cNvSpPr txBox="1"/>
          <p:nvPr/>
        </p:nvSpPr>
        <p:spPr>
          <a:xfrm>
            <a:off x="10486238" y="279632"/>
            <a:ext cx="1817613" cy="646331"/>
          </a:xfrm>
          <a:prstGeom prst="rect">
            <a:avLst/>
          </a:prstGeom>
          <a:solidFill>
            <a:schemeClr val="bg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00">
              <a:cs typeface="Calibri"/>
            </a:endParaRPr>
          </a:p>
          <a:p>
            <a:endParaRPr lang="en-US" sz="1200">
              <a:cs typeface="Calibri"/>
            </a:endParaRPr>
          </a:p>
          <a:p>
            <a:r>
              <a:rPr lang="en-US" sz="1200">
                <a:cs typeface="Calibri"/>
              </a:rPr>
              <a:t>Conductor 1000 mm</a:t>
            </a:r>
            <a:r>
              <a:rPr lang="en-US" sz="1200" baseline="30000">
                <a:cs typeface="Calibri"/>
              </a:rPr>
              <a:t>2</a:t>
            </a:r>
          </a:p>
        </p:txBody>
      </p:sp>
      <p:sp>
        <p:nvSpPr>
          <p:cNvPr id="13" name="TextBox 9">
            <a:extLst>
              <a:ext uri="{FF2B5EF4-FFF2-40B4-BE49-F238E27FC236}">
                <a16:creationId xmlns:a16="http://schemas.microsoft.com/office/drawing/2014/main" id="{3CC519B4-FC7D-84D5-CA24-D476C82D2680}"/>
              </a:ext>
            </a:extLst>
          </p:cNvPr>
          <p:cNvSpPr txBox="1"/>
          <p:nvPr/>
        </p:nvSpPr>
        <p:spPr>
          <a:xfrm>
            <a:off x="10521192" y="831907"/>
            <a:ext cx="1817613" cy="276999"/>
          </a:xfrm>
          <a:prstGeom prst="rect">
            <a:avLst/>
          </a:prstGeom>
          <a:solidFill>
            <a:schemeClr val="bg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cs typeface="Calibri"/>
              </a:rPr>
              <a:t>Conductor screen</a:t>
            </a:r>
            <a:endParaRPr lang="en-US" sz="1200" baseline="30000"/>
          </a:p>
        </p:txBody>
      </p:sp>
      <p:sp>
        <p:nvSpPr>
          <p:cNvPr id="14" name="TextBox 10">
            <a:extLst>
              <a:ext uri="{FF2B5EF4-FFF2-40B4-BE49-F238E27FC236}">
                <a16:creationId xmlns:a16="http://schemas.microsoft.com/office/drawing/2014/main" id="{6847D554-8263-89EC-6C08-366213FF7A50}"/>
              </a:ext>
            </a:extLst>
          </p:cNvPr>
          <p:cNvSpPr txBox="1"/>
          <p:nvPr/>
        </p:nvSpPr>
        <p:spPr>
          <a:xfrm>
            <a:off x="10521192" y="1107379"/>
            <a:ext cx="1817613" cy="276999"/>
          </a:xfrm>
          <a:prstGeom prst="rect">
            <a:avLst/>
          </a:prstGeom>
          <a:solidFill>
            <a:schemeClr val="bg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cs typeface="Calibri"/>
              </a:rPr>
              <a:t>XLPE insulation</a:t>
            </a:r>
            <a:endParaRPr lang="en-US" sz="1200" baseline="30000"/>
          </a:p>
        </p:txBody>
      </p:sp>
      <p:sp>
        <p:nvSpPr>
          <p:cNvPr id="15" name="TextBox 13">
            <a:extLst>
              <a:ext uri="{FF2B5EF4-FFF2-40B4-BE49-F238E27FC236}">
                <a16:creationId xmlns:a16="http://schemas.microsoft.com/office/drawing/2014/main" id="{4599FAF1-953E-608D-9595-8E8D7B3AF743}"/>
              </a:ext>
            </a:extLst>
          </p:cNvPr>
          <p:cNvSpPr txBox="1"/>
          <p:nvPr/>
        </p:nvSpPr>
        <p:spPr>
          <a:xfrm>
            <a:off x="10521192" y="1391172"/>
            <a:ext cx="1817613" cy="276999"/>
          </a:xfrm>
          <a:prstGeom prst="rect">
            <a:avLst/>
          </a:prstGeom>
          <a:solidFill>
            <a:schemeClr val="bg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cs typeface="Calibri"/>
              </a:rPr>
              <a:t>Insulation screen</a:t>
            </a:r>
            <a:endParaRPr lang="en-US" sz="1200" baseline="30000"/>
          </a:p>
        </p:txBody>
      </p:sp>
      <p:sp>
        <p:nvSpPr>
          <p:cNvPr id="16" name="TextBox 14">
            <a:extLst>
              <a:ext uri="{FF2B5EF4-FFF2-40B4-BE49-F238E27FC236}">
                <a16:creationId xmlns:a16="http://schemas.microsoft.com/office/drawing/2014/main" id="{68AD8042-25EF-CDAA-4332-5FCC501349A0}"/>
              </a:ext>
            </a:extLst>
          </p:cNvPr>
          <p:cNvSpPr txBox="1"/>
          <p:nvPr/>
        </p:nvSpPr>
        <p:spPr>
          <a:xfrm>
            <a:off x="10521192" y="1663813"/>
            <a:ext cx="1817613" cy="461665"/>
          </a:xfrm>
          <a:prstGeom prst="rect">
            <a:avLst/>
          </a:prstGeom>
          <a:solidFill>
            <a:schemeClr val="bg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cs typeface="Calibri"/>
              </a:rPr>
              <a:t>Lead sheath</a:t>
            </a:r>
          </a:p>
          <a:p>
            <a:r>
              <a:rPr lang="en-US" sz="1200">
                <a:cs typeface="Calibri"/>
              </a:rPr>
              <a:t>Plastic sheath</a:t>
            </a:r>
          </a:p>
        </p:txBody>
      </p:sp>
      <p:sp>
        <p:nvSpPr>
          <p:cNvPr id="17" name="TextBox 15">
            <a:extLst>
              <a:ext uri="{FF2B5EF4-FFF2-40B4-BE49-F238E27FC236}">
                <a16:creationId xmlns:a16="http://schemas.microsoft.com/office/drawing/2014/main" id="{BBF3233D-3E65-331E-FE0F-97CE346FA09B}"/>
              </a:ext>
            </a:extLst>
          </p:cNvPr>
          <p:cNvSpPr txBox="1"/>
          <p:nvPr/>
        </p:nvSpPr>
        <p:spPr>
          <a:xfrm>
            <a:off x="10521192" y="2132199"/>
            <a:ext cx="1817613" cy="276999"/>
          </a:xfrm>
          <a:prstGeom prst="rect">
            <a:avLst/>
          </a:prstGeom>
          <a:solidFill>
            <a:schemeClr val="bg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cs typeface="Calibri"/>
              </a:rPr>
              <a:t>Filter</a:t>
            </a:r>
            <a:endParaRPr lang="en-US"/>
          </a:p>
        </p:txBody>
      </p:sp>
      <p:sp>
        <p:nvSpPr>
          <p:cNvPr id="18" name="TextBox 16">
            <a:extLst>
              <a:ext uri="{FF2B5EF4-FFF2-40B4-BE49-F238E27FC236}">
                <a16:creationId xmlns:a16="http://schemas.microsoft.com/office/drawing/2014/main" id="{95DBEC25-616F-B1BF-4F15-3B02DE3A15B8}"/>
              </a:ext>
            </a:extLst>
          </p:cNvPr>
          <p:cNvSpPr txBox="1"/>
          <p:nvPr/>
        </p:nvSpPr>
        <p:spPr>
          <a:xfrm>
            <a:off x="10521192" y="2411832"/>
            <a:ext cx="1817613" cy="276999"/>
          </a:xfrm>
          <a:prstGeom prst="rect">
            <a:avLst/>
          </a:prstGeom>
          <a:solidFill>
            <a:schemeClr val="bg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cs typeface="Calibri"/>
              </a:rPr>
              <a:t>Armour</a:t>
            </a:r>
            <a:endParaRPr lang="en-US"/>
          </a:p>
        </p:txBody>
      </p:sp>
      <p:sp>
        <p:nvSpPr>
          <p:cNvPr id="19" name="TextBox 17">
            <a:extLst>
              <a:ext uri="{FF2B5EF4-FFF2-40B4-BE49-F238E27FC236}">
                <a16:creationId xmlns:a16="http://schemas.microsoft.com/office/drawing/2014/main" id="{414EBA5B-9AB6-A5DE-09DF-00A210048001}"/>
              </a:ext>
            </a:extLst>
          </p:cNvPr>
          <p:cNvSpPr txBox="1"/>
          <p:nvPr/>
        </p:nvSpPr>
        <p:spPr>
          <a:xfrm>
            <a:off x="10521192" y="2684473"/>
            <a:ext cx="1817613" cy="824007"/>
          </a:xfrm>
          <a:prstGeom prst="rect">
            <a:avLst/>
          </a:prstGeom>
          <a:solidFill>
            <a:schemeClr val="bg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cs typeface="Calibri"/>
              </a:rPr>
              <a:t>Polypropene yarn</a:t>
            </a:r>
          </a:p>
          <a:p>
            <a:endParaRPr lang="en-US" sz="1200">
              <a:cs typeface="Calibri"/>
            </a:endParaRPr>
          </a:p>
          <a:p>
            <a:endParaRPr lang="en-US" sz="1200">
              <a:cs typeface="Calibri"/>
            </a:endParaRPr>
          </a:p>
          <a:p>
            <a:endParaRPr lang="en-US" sz="1200">
              <a:cs typeface="Calibri"/>
            </a:endParaRPr>
          </a:p>
        </p:txBody>
      </p:sp>
    </p:spTree>
    <p:extLst>
      <p:ext uri="{BB962C8B-B14F-4D97-AF65-F5344CB8AC3E}">
        <p14:creationId xmlns:p14="http://schemas.microsoft.com/office/powerpoint/2010/main" val="416015436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extLst>
    <p:ext uri="{6950BFC3-D8DA-4A85-94F7-54DA5524770B}">
      <p188:commentRel xmlns:p188="http://schemas.microsoft.com/office/powerpoint/2018/8/main" r:id="rId2"/>
    </p:ext>
  </p:extLst>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17785DC-CBD6-6BC5-EC1F-AFBE0DBDC251}"/>
              </a:ext>
            </a:extLst>
          </p:cNvPr>
          <p:cNvSpPr/>
          <p:nvPr/>
        </p:nvSpPr>
        <p:spPr>
          <a:xfrm>
            <a:off x="11559" y="294770"/>
            <a:ext cx="6952767" cy="530070"/>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a:solidFill>
                <a:schemeClr val="tx1"/>
              </a:solidFill>
            </a:endParaRPr>
          </a:p>
        </p:txBody>
      </p:sp>
      <p:pic>
        <p:nvPicPr>
          <p:cNvPr id="3" name="Picture 2" descr="A diagram of a circuit&#10;&#10;Description automatically generated">
            <a:extLst>
              <a:ext uri="{FF2B5EF4-FFF2-40B4-BE49-F238E27FC236}">
                <a16:creationId xmlns:a16="http://schemas.microsoft.com/office/drawing/2014/main" id="{C0B22FDF-F3DF-C770-63A3-EF617B080C29}"/>
              </a:ext>
            </a:extLst>
          </p:cNvPr>
          <p:cNvPicPr>
            <a:picLocks noChangeAspect="1"/>
          </p:cNvPicPr>
          <p:nvPr/>
        </p:nvPicPr>
        <p:blipFill rotWithShape="1">
          <a:blip r:embed="rId3"/>
          <a:srcRect l="-17" t="721" r="58538" b="10555"/>
          <a:stretch/>
        </p:blipFill>
        <p:spPr>
          <a:xfrm>
            <a:off x="724881" y="1460253"/>
            <a:ext cx="3634389" cy="2485157"/>
          </a:xfrm>
          <a:prstGeom prst="rect">
            <a:avLst/>
          </a:prstGeom>
        </p:spPr>
      </p:pic>
      <p:pic>
        <p:nvPicPr>
          <p:cNvPr id="4" name="Picture 3" descr="A diagram of a circuit&#10;&#10;Description automatically generated">
            <a:extLst>
              <a:ext uri="{FF2B5EF4-FFF2-40B4-BE49-F238E27FC236}">
                <a16:creationId xmlns:a16="http://schemas.microsoft.com/office/drawing/2014/main" id="{2F9BFC64-8F16-3B5B-B5AE-C3AC7E380234}"/>
              </a:ext>
            </a:extLst>
          </p:cNvPr>
          <p:cNvPicPr>
            <a:picLocks noChangeAspect="1"/>
          </p:cNvPicPr>
          <p:nvPr/>
        </p:nvPicPr>
        <p:blipFill rotWithShape="1">
          <a:blip r:embed="rId3"/>
          <a:srcRect l="42699" t="20464" r="6637" b="27586"/>
          <a:stretch/>
        </p:blipFill>
        <p:spPr>
          <a:xfrm>
            <a:off x="3450690" y="1787414"/>
            <a:ext cx="6406200" cy="2079733"/>
          </a:xfrm>
          <a:prstGeom prst="rect">
            <a:avLst/>
          </a:prstGeom>
        </p:spPr>
      </p:pic>
      <p:sp>
        <p:nvSpPr>
          <p:cNvPr id="6" name="Rectangle: Rounded Corners 5">
            <a:extLst>
              <a:ext uri="{FF2B5EF4-FFF2-40B4-BE49-F238E27FC236}">
                <a16:creationId xmlns:a16="http://schemas.microsoft.com/office/drawing/2014/main" id="{D2EA4D42-22A8-98F5-F38E-3385E55447BD}"/>
              </a:ext>
            </a:extLst>
          </p:cNvPr>
          <p:cNvSpPr/>
          <p:nvPr/>
        </p:nvSpPr>
        <p:spPr>
          <a:xfrm>
            <a:off x="1453574" y="1015558"/>
            <a:ext cx="2178608" cy="564679"/>
          </a:xfrm>
          <a:prstGeom prst="roundRect">
            <a:avLst/>
          </a:prstGeom>
          <a:solidFill>
            <a:schemeClr val="bg1">
              <a:lumMod val="9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b="1">
                <a:solidFill>
                  <a:schemeClr val="accent1">
                    <a:lumMod val="75000"/>
                  </a:schemeClr>
                </a:solidFill>
                <a:latin typeface="Arial"/>
                <a:cs typeface="Arial"/>
              </a:rPr>
              <a:t>DC transmission line </a:t>
            </a:r>
          </a:p>
        </p:txBody>
      </p:sp>
      <p:sp>
        <p:nvSpPr>
          <p:cNvPr id="8" name="Rectangle: Rounded Corners 7">
            <a:extLst>
              <a:ext uri="{FF2B5EF4-FFF2-40B4-BE49-F238E27FC236}">
                <a16:creationId xmlns:a16="http://schemas.microsoft.com/office/drawing/2014/main" id="{D543E100-F179-027B-C0DC-48C7A30FDE94}"/>
              </a:ext>
            </a:extLst>
          </p:cNvPr>
          <p:cNvSpPr/>
          <p:nvPr/>
        </p:nvSpPr>
        <p:spPr>
          <a:xfrm>
            <a:off x="4838741" y="1804531"/>
            <a:ext cx="1079440" cy="321917"/>
          </a:xfrm>
          <a:prstGeom prst="roundRect">
            <a:avLst/>
          </a:prstGeom>
          <a:solidFill>
            <a:schemeClr val="bg1">
              <a:lumMod val="9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b="1">
                <a:solidFill>
                  <a:schemeClr val="accent1">
                    <a:lumMod val="75000"/>
                  </a:schemeClr>
                </a:solidFill>
                <a:latin typeface="Arial"/>
                <a:cs typeface="Arial"/>
              </a:rPr>
              <a:t>AC line </a:t>
            </a:r>
          </a:p>
        </p:txBody>
      </p:sp>
      <p:sp>
        <p:nvSpPr>
          <p:cNvPr id="12" name="Rectangle 11">
            <a:extLst>
              <a:ext uri="{FF2B5EF4-FFF2-40B4-BE49-F238E27FC236}">
                <a16:creationId xmlns:a16="http://schemas.microsoft.com/office/drawing/2014/main" id="{8ACF9DFA-0525-1C39-6E4A-30833857CFAC}"/>
              </a:ext>
            </a:extLst>
          </p:cNvPr>
          <p:cNvSpPr/>
          <p:nvPr/>
        </p:nvSpPr>
        <p:spPr>
          <a:xfrm>
            <a:off x="2611936" y="2192286"/>
            <a:ext cx="1454562" cy="11231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a:t>Substation</a:t>
            </a:r>
          </a:p>
        </p:txBody>
      </p:sp>
      <p:sp>
        <p:nvSpPr>
          <p:cNvPr id="13" name="Rectangle 12">
            <a:extLst>
              <a:ext uri="{FF2B5EF4-FFF2-40B4-BE49-F238E27FC236}">
                <a16:creationId xmlns:a16="http://schemas.microsoft.com/office/drawing/2014/main" id="{C3A7EFED-4F57-3731-9229-743534289116}"/>
              </a:ext>
            </a:extLst>
          </p:cNvPr>
          <p:cNvSpPr/>
          <p:nvPr/>
        </p:nvSpPr>
        <p:spPr>
          <a:xfrm>
            <a:off x="201339" y="1632586"/>
            <a:ext cx="796929" cy="2802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a:t>Wind</a:t>
            </a:r>
          </a:p>
        </p:txBody>
      </p:sp>
      <p:sp>
        <p:nvSpPr>
          <p:cNvPr id="14" name="Rectangle 13">
            <a:extLst>
              <a:ext uri="{FF2B5EF4-FFF2-40B4-BE49-F238E27FC236}">
                <a16:creationId xmlns:a16="http://schemas.microsoft.com/office/drawing/2014/main" id="{6B0AE98F-F88A-B46E-9AD2-D2B95B7A2BCB}"/>
              </a:ext>
            </a:extLst>
          </p:cNvPr>
          <p:cNvSpPr/>
          <p:nvPr/>
        </p:nvSpPr>
        <p:spPr>
          <a:xfrm>
            <a:off x="201338" y="3311436"/>
            <a:ext cx="796929" cy="2802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a:t>Solar</a:t>
            </a:r>
          </a:p>
        </p:txBody>
      </p:sp>
      <p:sp>
        <p:nvSpPr>
          <p:cNvPr id="15" name="Rectangle 14">
            <a:extLst>
              <a:ext uri="{FF2B5EF4-FFF2-40B4-BE49-F238E27FC236}">
                <a16:creationId xmlns:a16="http://schemas.microsoft.com/office/drawing/2014/main" id="{F340FAC2-A329-9E32-10DE-F588D58887B3}"/>
              </a:ext>
            </a:extLst>
          </p:cNvPr>
          <p:cNvSpPr/>
          <p:nvPr/>
        </p:nvSpPr>
        <p:spPr>
          <a:xfrm>
            <a:off x="201339" y="2475506"/>
            <a:ext cx="796929" cy="2802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a:t>Wave</a:t>
            </a:r>
          </a:p>
        </p:txBody>
      </p:sp>
      <p:sp>
        <p:nvSpPr>
          <p:cNvPr id="17" name="Rectangle 16">
            <a:extLst>
              <a:ext uri="{FF2B5EF4-FFF2-40B4-BE49-F238E27FC236}">
                <a16:creationId xmlns:a16="http://schemas.microsoft.com/office/drawing/2014/main" id="{7E72BAD8-F216-C358-5734-8624522D4C1D}"/>
              </a:ext>
            </a:extLst>
          </p:cNvPr>
          <p:cNvSpPr/>
          <p:nvPr/>
        </p:nvSpPr>
        <p:spPr>
          <a:xfrm>
            <a:off x="7077636" y="1964410"/>
            <a:ext cx="2145904" cy="15476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a:cs typeface="Calibri"/>
              </a:rPr>
              <a:t>Grid and storage</a:t>
            </a:r>
          </a:p>
        </p:txBody>
      </p:sp>
      <p:sp>
        <p:nvSpPr>
          <p:cNvPr id="5" name="Rectangle: Rounded Corners 4">
            <a:extLst>
              <a:ext uri="{FF2B5EF4-FFF2-40B4-BE49-F238E27FC236}">
                <a16:creationId xmlns:a16="http://schemas.microsoft.com/office/drawing/2014/main" id="{C77E79E6-32B7-000A-A65D-56B223B7366D}"/>
              </a:ext>
            </a:extLst>
          </p:cNvPr>
          <p:cNvSpPr/>
          <p:nvPr/>
        </p:nvSpPr>
        <p:spPr>
          <a:xfrm>
            <a:off x="5109262" y="3744429"/>
            <a:ext cx="7084180" cy="2926652"/>
          </a:xfrm>
          <a:prstGeom prst="roundRect">
            <a:avLst/>
          </a:prstGeom>
          <a:solidFill>
            <a:schemeClr val="bg1">
              <a:lumMod val="9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b="1">
                <a:solidFill>
                  <a:srgbClr val="FF0000"/>
                </a:solidFill>
                <a:latin typeface="Arial"/>
                <a:cs typeface="Arial"/>
              </a:rPr>
              <a:t>AC voltage </a:t>
            </a:r>
            <a:endParaRPr lang="en-US" b="1">
              <a:solidFill>
                <a:srgbClr val="FF00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a:solidFill>
                  <a:schemeClr val="tx1"/>
                </a:solidFill>
                <a:cs typeface="Calibri"/>
              </a:rPr>
              <a:t>Skin effect causes higher losses (higher overall resistance) in long transmission lines.</a:t>
            </a:r>
          </a:p>
          <a:p>
            <a:pPr marL="285750" indent="-285750">
              <a:buFont typeface="Arial" panose="020B0604020202020204" pitchFamily="34" charset="0"/>
              <a:buChar char="•"/>
            </a:pPr>
            <a:r>
              <a:rPr lang="en-US">
                <a:solidFill>
                  <a:schemeClr val="tx1"/>
                </a:solidFill>
                <a:latin typeface="Calibri"/>
                <a:cs typeface="Calibri"/>
              </a:rPr>
              <a:t>Capacitance and associated losses increases over long distances</a:t>
            </a:r>
          </a:p>
          <a:p>
            <a:pPr marL="285750" indent="-285750">
              <a:buFont typeface="Arial" panose="020B0604020202020204" pitchFamily="34" charset="0"/>
              <a:buChar char="•"/>
            </a:pPr>
            <a:r>
              <a:rPr lang="en-US">
                <a:solidFill>
                  <a:schemeClr val="tx1"/>
                </a:solidFill>
                <a:latin typeface="Calibri"/>
                <a:cs typeface="Calibri"/>
              </a:rPr>
              <a:t>Alternating current can affect corrosion resistant coating in nearby objects over long distances.</a:t>
            </a:r>
          </a:p>
          <a:p>
            <a:pPr marL="285750" indent="-285750">
              <a:buFont typeface="Arial" panose="020B0604020202020204" pitchFamily="34" charset="0"/>
              <a:buChar char="•"/>
            </a:pPr>
            <a:r>
              <a:rPr lang="en-US">
                <a:solidFill>
                  <a:schemeClr val="tx1"/>
                </a:solidFill>
                <a:latin typeface="Calibri"/>
                <a:cs typeface="Calibri"/>
              </a:rPr>
              <a:t>Inductance from magnetic flux.</a:t>
            </a:r>
          </a:p>
          <a:p>
            <a:r>
              <a:rPr lang="en-US" b="1">
                <a:solidFill>
                  <a:srgbClr val="FF0000"/>
                </a:solidFill>
                <a:latin typeface="Arial"/>
                <a:cs typeface="Arial"/>
              </a:rPr>
              <a:t>DC voltage </a:t>
            </a:r>
            <a:endParaRPr lang="en-US">
              <a:solidFill>
                <a:schemeClr val="tx1"/>
              </a:solidFill>
              <a:latin typeface="Arial"/>
              <a:cs typeface="Arial"/>
            </a:endParaRPr>
          </a:p>
          <a:p>
            <a:pPr marL="285750" indent="-285750">
              <a:buFont typeface="Arial,Sans-Serif"/>
              <a:buChar char="•"/>
            </a:pPr>
            <a:r>
              <a:rPr lang="en-US">
                <a:solidFill>
                  <a:schemeClr val="tx1"/>
                </a:solidFill>
                <a:latin typeface="Arial"/>
                <a:cs typeface="Arial"/>
              </a:rPr>
              <a:t>Resistance of the transmission line due to inherent resistance of its material</a:t>
            </a:r>
          </a:p>
        </p:txBody>
      </p:sp>
      <p:sp>
        <p:nvSpPr>
          <p:cNvPr id="21" name="Title 1">
            <a:extLst>
              <a:ext uri="{FF2B5EF4-FFF2-40B4-BE49-F238E27FC236}">
                <a16:creationId xmlns:a16="http://schemas.microsoft.com/office/drawing/2014/main" id="{11FDC7F9-85B7-A9AE-ED8A-09C1CBD591CE}"/>
              </a:ext>
            </a:extLst>
          </p:cNvPr>
          <p:cNvSpPr txBox="1">
            <a:spLocks/>
          </p:cNvSpPr>
          <p:nvPr/>
        </p:nvSpPr>
        <p:spPr>
          <a:xfrm>
            <a:off x="72502" y="-47701"/>
            <a:ext cx="7987991" cy="888807"/>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t>Transmission line concept</a:t>
            </a:r>
          </a:p>
        </p:txBody>
      </p:sp>
      <p:sp>
        <p:nvSpPr>
          <p:cNvPr id="7" name="Rectangle: Rounded Corners 6">
            <a:extLst>
              <a:ext uri="{FF2B5EF4-FFF2-40B4-BE49-F238E27FC236}">
                <a16:creationId xmlns:a16="http://schemas.microsoft.com/office/drawing/2014/main" id="{3C68D43F-CFE9-5ECC-664C-048619264910}"/>
              </a:ext>
            </a:extLst>
          </p:cNvPr>
          <p:cNvSpPr/>
          <p:nvPr/>
        </p:nvSpPr>
        <p:spPr>
          <a:xfrm>
            <a:off x="199309" y="4218654"/>
            <a:ext cx="4403915" cy="2331438"/>
          </a:xfrm>
          <a:prstGeom prst="roundRect">
            <a:avLst/>
          </a:prstGeom>
          <a:solidFill>
            <a:schemeClr val="bg1">
              <a:lumMod val="9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b="1">
                <a:solidFill>
                  <a:schemeClr val="accent1">
                    <a:lumMod val="75000"/>
                  </a:schemeClr>
                </a:solidFill>
                <a:latin typeface="Arial"/>
                <a:cs typeface="Arial"/>
              </a:rPr>
              <a:t>Extruded DC Cable at 30-40 kV</a:t>
            </a:r>
          </a:p>
          <a:p>
            <a:pPr marL="285750" indent="-285750">
              <a:buFont typeface="Arial"/>
              <a:buChar char="•"/>
            </a:pPr>
            <a:r>
              <a:rPr lang="en-US">
                <a:solidFill>
                  <a:schemeClr val="tx1"/>
                </a:solidFill>
                <a:latin typeface="Arial"/>
                <a:cs typeface="Arial"/>
              </a:rPr>
              <a:t>These connect all power generation methods to the substation.</a:t>
            </a:r>
            <a:endParaRPr lang="en-US" b="1">
              <a:solidFill>
                <a:schemeClr val="tx1"/>
              </a:solidFill>
              <a:latin typeface="Arial"/>
              <a:cs typeface="Arial"/>
            </a:endParaRPr>
          </a:p>
          <a:p>
            <a:r>
              <a:rPr lang="en-US" b="1">
                <a:solidFill>
                  <a:schemeClr val="accent1">
                    <a:lumMod val="75000"/>
                  </a:schemeClr>
                </a:solidFill>
                <a:latin typeface="Arial"/>
                <a:cs typeface="Arial"/>
              </a:rPr>
              <a:t>Three-core XLPE insulated AC cable 150 kV</a:t>
            </a:r>
          </a:p>
          <a:p>
            <a:pPr marL="285750" indent="-285750">
              <a:buFont typeface="Arial"/>
              <a:buChar char="•"/>
            </a:pPr>
            <a:r>
              <a:rPr lang="en-US">
                <a:solidFill>
                  <a:schemeClr val="tx1"/>
                </a:solidFill>
                <a:latin typeface="Arial"/>
                <a:cs typeface="Arial"/>
              </a:rPr>
              <a:t>The diagram model appears as single phase for simplification of calculations.</a:t>
            </a:r>
          </a:p>
        </p:txBody>
      </p:sp>
    </p:spTree>
    <p:extLst>
      <p:ext uri="{BB962C8B-B14F-4D97-AF65-F5344CB8AC3E}">
        <p14:creationId xmlns:p14="http://schemas.microsoft.com/office/powerpoint/2010/main" val="279107716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extLst>
    <p:ext uri="{6950BFC3-D8DA-4A85-94F7-54DA5524770B}">
      <p188:commentRel xmlns:p188="http://schemas.microsoft.com/office/powerpoint/2018/8/main" r:id="rId2"/>
    </p:ext>
  </p:extLst>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E0287F-141F-923F-DFB2-CB51738689A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44F6CBA-67D0-5F83-5530-43DFCBA850C5}"/>
              </a:ext>
            </a:extLst>
          </p:cNvPr>
          <p:cNvSpPr txBox="1"/>
          <p:nvPr/>
        </p:nvSpPr>
        <p:spPr>
          <a:xfrm>
            <a:off x="2394531" y="-49516"/>
            <a:ext cx="5763296" cy="6247864"/>
          </a:xfrm>
          <a:prstGeom prst="rect">
            <a:avLst/>
          </a:prstGeom>
          <a:noFill/>
        </p:spPr>
        <p:txBody>
          <a:bodyPr wrap="square" rtlCol="0">
            <a:spAutoFit/>
          </a:bodyPr>
          <a:lstStyle/>
          <a:p>
            <a:r>
              <a:rPr lang="en-GB" sz="40000"/>
              <a:t>?</a:t>
            </a:r>
          </a:p>
        </p:txBody>
      </p:sp>
      <p:sp>
        <p:nvSpPr>
          <p:cNvPr id="4" name="Rectangle 3">
            <a:extLst>
              <a:ext uri="{FF2B5EF4-FFF2-40B4-BE49-F238E27FC236}">
                <a16:creationId xmlns:a16="http://schemas.microsoft.com/office/drawing/2014/main" id="{5B168BC5-28E2-ACEB-2A27-331100A1476A}"/>
              </a:ext>
            </a:extLst>
          </p:cNvPr>
          <p:cNvSpPr/>
          <p:nvPr/>
        </p:nvSpPr>
        <p:spPr>
          <a:xfrm rot="5400000">
            <a:off x="5379760" y="1221898"/>
            <a:ext cx="1114022" cy="875465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F7D689D9-2F81-8BB9-2675-A7B44D3366AF}"/>
              </a:ext>
            </a:extLst>
          </p:cNvPr>
          <p:cNvSpPr/>
          <p:nvPr/>
        </p:nvSpPr>
        <p:spPr>
          <a:xfrm>
            <a:off x="1778426" y="-50038"/>
            <a:ext cx="53665" cy="5092252"/>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 name="Straight Connector 6">
            <a:extLst>
              <a:ext uri="{FF2B5EF4-FFF2-40B4-BE49-F238E27FC236}">
                <a16:creationId xmlns:a16="http://schemas.microsoft.com/office/drawing/2014/main" id="{99CD8956-D3A1-4DA2-09D0-81683589E4F3}"/>
              </a:ext>
            </a:extLst>
          </p:cNvPr>
          <p:cNvCxnSpPr>
            <a:cxnSpLocks/>
          </p:cNvCxnSpPr>
          <p:nvPr/>
        </p:nvCxnSpPr>
        <p:spPr>
          <a:xfrm>
            <a:off x="3820633" y="4687910"/>
            <a:ext cx="7029818" cy="0"/>
          </a:xfrm>
          <a:prstGeom prst="line">
            <a:avLst/>
          </a:prstGeom>
        </p:spPr>
        <p:style>
          <a:lnRef idx="2">
            <a:schemeClr val="dk1"/>
          </a:lnRef>
          <a:fillRef idx="0">
            <a:schemeClr val="dk1"/>
          </a:fillRef>
          <a:effectRef idx="1">
            <a:schemeClr val="dk1"/>
          </a:effectRef>
          <a:fontRef idx="minor">
            <a:schemeClr val="tx1"/>
          </a:fontRef>
        </p:style>
      </p:cxnSp>
      <p:cxnSp>
        <p:nvCxnSpPr>
          <p:cNvPr id="9" name="Straight Connector 8">
            <a:extLst>
              <a:ext uri="{FF2B5EF4-FFF2-40B4-BE49-F238E27FC236}">
                <a16:creationId xmlns:a16="http://schemas.microsoft.com/office/drawing/2014/main" id="{8F7EF077-7AC9-32F6-1BBD-1D23CDFE9428}"/>
              </a:ext>
            </a:extLst>
          </p:cNvPr>
          <p:cNvCxnSpPr/>
          <p:nvPr/>
        </p:nvCxnSpPr>
        <p:spPr>
          <a:xfrm>
            <a:off x="10850451" y="4681470"/>
            <a:ext cx="0" cy="1495561"/>
          </a:xfrm>
          <a:prstGeom prst="line">
            <a:avLst/>
          </a:prstGeom>
        </p:spPr>
        <p:style>
          <a:lnRef idx="2">
            <a:schemeClr val="dk1"/>
          </a:lnRef>
          <a:fillRef idx="0">
            <a:schemeClr val="dk1"/>
          </a:fillRef>
          <a:effectRef idx="1">
            <a:schemeClr val="dk1"/>
          </a:effectRef>
          <a:fontRef idx="minor">
            <a:schemeClr val="tx1"/>
          </a:fontRef>
        </p:style>
      </p:cxnSp>
      <p:sp>
        <p:nvSpPr>
          <p:cNvPr id="10" name="TextBox 9">
            <a:extLst>
              <a:ext uri="{FF2B5EF4-FFF2-40B4-BE49-F238E27FC236}">
                <a16:creationId xmlns:a16="http://schemas.microsoft.com/office/drawing/2014/main" id="{C21700DB-47A3-0686-CDF6-CB1A8D2DBD9D}"/>
              </a:ext>
            </a:extLst>
          </p:cNvPr>
          <p:cNvSpPr txBox="1"/>
          <p:nvPr/>
        </p:nvSpPr>
        <p:spPr>
          <a:xfrm>
            <a:off x="5544355" y="3587429"/>
            <a:ext cx="5125792" cy="923330"/>
          </a:xfrm>
          <a:prstGeom prst="rect">
            <a:avLst/>
          </a:prstGeom>
          <a:noFill/>
        </p:spPr>
        <p:txBody>
          <a:bodyPr wrap="square" rtlCol="0">
            <a:spAutoFit/>
          </a:bodyPr>
          <a:lstStyle/>
          <a:p>
            <a:r>
              <a:rPr lang="en-GB" sz="5400" b="1"/>
              <a:t>Any Questions?</a:t>
            </a:r>
          </a:p>
        </p:txBody>
      </p:sp>
      <p:sp>
        <p:nvSpPr>
          <p:cNvPr id="11" name="TextBox 10">
            <a:extLst>
              <a:ext uri="{FF2B5EF4-FFF2-40B4-BE49-F238E27FC236}">
                <a16:creationId xmlns:a16="http://schemas.microsoft.com/office/drawing/2014/main" id="{D44B2D89-580C-E099-373F-49B1215B9A5B}"/>
              </a:ext>
            </a:extLst>
          </p:cNvPr>
          <p:cNvSpPr txBox="1"/>
          <p:nvPr/>
        </p:nvSpPr>
        <p:spPr>
          <a:xfrm>
            <a:off x="5874800" y="5276059"/>
            <a:ext cx="7258679" cy="646331"/>
          </a:xfrm>
          <a:prstGeom prst="rect">
            <a:avLst/>
          </a:prstGeom>
          <a:noFill/>
        </p:spPr>
        <p:txBody>
          <a:bodyPr wrap="square" rtlCol="0">
            <a:spAutoFit/>
          </a:bodyPr>
          <a:lstStyle/>
          <a:p>
            <a:r>
              <a:rPr lang="en-GB" sz="3600">
                <a:solidFill>
                  <a:schemeClr val="bg1"/>
                </a:solidFill>
              </a:rPr>
              <a:t>MEng EESE Group </a:t>
            </a:r>
          </a:p>
        </p:txBody>
      </p:sp>
    </p:spTree>
    <p:extLst>
      <p:ext uri="{BB962C8B-B14F-4D97-AF65-F5344CB8AC3E}">
        <p14:creationId xmlns:p14="http://schemas.microsoft.com/office/powerpoint/2010/main" val="101097604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Colour Palette">
      <a:dk1>
        <a:sysClr val="windowText" lastClr="000000"/>
      </a:dk1>
      <a:lt1>
        <a:srgbClr val="F8FBFE"/>
      </a:lt1>
      <a:dk2>
        <a:srgbClr val="000000"/>
      </a:dk2>
      <a:lt2>
        <a:srgbClr val="F8FBFE"/>
      </a:lt2>
      <a:accent1>
        <a:srgbClr val="0F455D"/>
      </a:accent1>
      <a:accent2>
        <a:srgbClr val="146082"/>
      </a:accent2>
      <a:accent3>
        <a:srgbClr val="1B83B1"/>
      </a:accent3>
      <a:accent4>
        <a:srgbClr val="22A2DC"/>
      </a:accent4>
      <a:accent5>
        <a:srgbClr val="4AB4E4"/>
      </a:accent5>
      <a:accent6>
        <a:srgbClr val="83CCED"/>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15562</Words>
  <Application>Microsoft Office PowerPoint</Application>
  <PresentationFormat>Widescreen</PresentationFormat>
  <Paragraphs>3322</Paragraphs>
  <Slides>155</Slides>
  <Notes>65</Notes>
  <HiddenSlides>0</HiddenSlides>
  <MMClips>0</MMClips>
  <ScaleCrop>false</ScaleCrop>
  <HeadingPairs>
    <vt:vector size="6" baseType="variant">
      <vt:variant>
        <vt:lpstr>Fonts Used</vt:lpstr>
      </vt:variant>
      <vt:variant>
        <vt:i4>19</vt:i4>
      </vt:variant>
      <vt:variant>
        <vt:lpstr>Theme</vt:lpstr>
      </vt:variant>
      <vt:variant>
        <vt:i4>2</vt:i4>
      </vt:variant>
      <vt:variant>
        <vt:lpstr>Slide Titles</vt:lpstr>
      </vt:variant>
      <vt:variant>
        <vt:i4>155</vt:i4>
      </vt:variant>
    </vt:vector>
  </HeadingPairs>
  <TitlesOfParts>
    <vt:vector size="176" baseType="lpstr">
      <vt:lpstr>MS Mincho</vt:lpstr>
      <vt:lpstr>Adobe Fan Heiti Std B</vt:lpstr>
      <vt:lpstr>Aptos</vt:lpstr>
      <vt:lpstr>Aptos Display</vt:lpstr>
      <vt:lpstr>Arial</vt:lpstr>
      <vt:lpstr>Arial,Sans-Serif</vt:lpstr>
      <vt:lpstr>Calibri</vt:lpstr>
      <vt:lpstr>Calibri Light</vt:lpstr>
      <vt:lpstr>Calibri,Sans-Serif</vt:lpstr>
      <vt:lpstr>Courier New</vt:lpstr>
      <vt:lpstr>linea-basic-10</vt:lpstr>
      <vt:lpstr>Nexa Bold</vt:lpstr>
      <vt:lpstr>Roboto</vt:lpstr>
      <vt:lpstr>Segoe UI</vt:lpstr>
      <vt:lpstr>Söhne</vt:lpstr>
      <vt:lpstr>Symbol</vt:lpstr>
      <vt:lpstr>system-ui</vt:lpstr>
      <vt:lpstr>Times New Roman</vt:lpstr>
      <vt:lpstr>Wingdings</vt:lpstr>
      <vt:lpstr>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SUSTAINABLE DEVELOPMENT GOALS</vt:lpstr>
      <vt:lpstr>STATEMENT OF REQUIREMENTS</vt:lpstr>
      <vt:lpstr> Location and Environment</vt:lpstr>
      <vt:lpstr>STATEMENT OF REQUIREMENTS</vt:lpstr>
      <vt:lpstr>2. Functionality and operability </vt:lpstr>
      <vt:lpstr>STATEMENT OF REQUIREMENTS</vt:lpstr>
      <vt:lpstr>3. DESIGN </vt:lpstr>
      <vt:lpstr>STATEMENT OF REQUIREMENTS</vt:lpstr>
      <vt:lpstr>4. LIFE CYCLE </vt:lpstr>
      <vt:lpstr>PowerPoint Presentation</vt:lpstr>
      <vt:lpstr>PowerPoint Presentation</vt:lpstr>
      <vt:lpstr>TEAM INTEGRATION </vt:lpstr>
      <vt:lpstr>PowerPoint Presentation</vt:lpstr>
      <vt:lpstr>PowerPoint Presentation</vt:lpstr>
      <vt:lpstr>DESIGN OF THE ISLAND</vt:lpstr>
      <vt:lpstr>PowerPoint Presentation</vt:lpstr>
      <vt:lpstr>PowerPoint Presentation</vt:lpstr>
      <vt:lpstr>PROJECT        SCOPE</vt:lpstr>
      <vt:lpstr>GROUP STRUCTURE</vt:lpstr>
      <vt:lpstr>Process Overview</vt:lpstr>
      <vt:lpstr>STATEMENT OF REQUIREMENTS</vt:lpstr>
      <vt:lpstr>QUALITY MANAGEMENT</vt:lpstr>
      <vt:lpstr>PowerPoint Presentation</vt:lpstr>
      <vt:lpstr>GANTT CHART</vt:lpstr>
      <vt:lpstr>PowerPoint Presentation</vt:lpstr>
      <vt:lpstr>PowerPoint Presentation</vt:lpstr>
      <vt:lpstr>PowerPoint Presentation</vt:lpstr>
      <vt:lpstr>Materials</vt:lpstr>
      <vt:lpstr>Island Features</vt:lpstr>
      <vt:lpstr>PowerPoint Presentation</vt:lpstr>
      <vt:lpstr>PowerPoint Presentation</vt:lpstr>
      <vt:lpstr>PowerPoint Presentation</vt:lpstr>
      <vt:lpstr>PROJECT        SCOPE</vt:lpstr>
      <vt:lpstr>GROUP ROLES/ TASKS AND COMMUNICATION</vt:lpstr>
      <vt:lpstr>Process Overview</vt:lpstr>
      <vt:lpstr>PowerPoint Presentation</vt:lpstr>
      <vt:lpstr>High Level Product Design Specification</vt:lpstr>
      <vt:lpstr>QUALITY                         MANAGEMENT</vt:lpstr>
      <vt:lpstr>SECURITY                        MANAGEMENT</vt:lpstr>
      <vt:lpstr>FUNCTIONAL    ANALYSIS TREE</vt:lpstr>
      <vt:lpstr>TEAM INTEGRATION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PROJECT        SCOPE</vt:lpstr>
      <vt:lpstr>Group Roles/ Tasks and Communication</vt:lpstr>
      <vt:lpstr>GROUP STATEMENT OF REQUIREMENTS  </vt:lpstr>
      <vt:lpstr>QUALITY                            MANAGEMENT</vt:lpstr>
      <vt:lpstr>SECURITY                        MANAGEMENT</vt:lpstr>
      <vt:lpstr>GANTT CHART - PRESENTATION</vt:lpstr>
      <vt:lpstr>PowerPoint Presentation</vt:lpstr>
      <vt:lpstr>TEAM INTEGRATION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GANTT CHART – REPORT </vt:lpstr>
      <vt:lpstr>PowerPoint Presentation</vt:lpstr>
      <vt:lpstr>PowerPoint Presentation</vt:lpstr>
      <vt:lpstr>PowerPoint Presentation</vt:lpstr>
      <vt:lpstr>PROJECT        SCOPE</vt:lpstr>
      <vt:lpstr>Functional    Analysis Tree</vt:lpstr>
      <vt:lpstr>Work Delegation- Belbin Test</vt:lpstr>
      <vt:lpstr>PowerPoint Presentation</vt:lpstr>
      <vt:lpstr>PowerPoint Presentation</vt:lpstr>
      <vt:lpstr>Risk Matrix</vt:lpstr>
      <vt:lpstr>SECURITY                        MANAGEMENT</vt:lpstr>
      <vt:lpstr>Team Integration</vt:lpstr>
      <vt:lpstr>Group Statement of Requirements  </vt:lpstr>
      <vt:lpstr>QUALITY                         MANAGEMENT</vt:lpstr>
      <vt:lpstr>Constraints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PROJECT SCOPE &amp; TERMINOLOGY</vt:lpstr>
      <vt:lpstr>Group Tasks</vt:lpstr>
      <vt:lpstr>PowerPoint Presentation</vt:lpstr>
      <vt:lpstr>QUALITY MANAGEMENT</vt:lpstr>
      <vt:lpstr>PowerPoint Presentation</vt:lpstr>
      <vt:lpstr>PROJECT DESIGN SPECIFICATIONS (PDS)</vt:lpstr>
      <vt:lpstr>PROJECT DESIGN SPECIFICATIONS (PDS) CONT.</vt:lpstr>
      <vt:lpstr>PUGH MATRIX</vt:lpstr>
      <vt:lpstr>POWER OR-ING</vt:lpstr>
      <vt:lpstr>MPPT CONTROL SOLAR | WIND TURBINE | WAVE ENERGY CONVERTER</vt:lpstr>
      <vt:lpstr>TOP-LEVEL CONTROLLER</vt:lpstr>
      <vt:lpstr>RISK MATRIX</vt:lpstr>
      <vt:lpstr>PowerPoint Presentation</vt:lpstr>
      <vt:lpstr>PowerPoint Presentation</vt:lpstr>
      <vt:lpstr>ESSE RESILIENCE MEASURES &amp; SECURITY</vt:lpstr>
      <vt:lpstr>STAKEHOLDERS,  LEGISLATION &amp; COSTS</vt:lpstr>
      <vt:lpstr>GANTT CHART</vt:lpstr>
      <vt:lpstr>PowerPoint Presentation</vt:lpstr>
      <vt:lpstr>PowerPoint Presentation</vt:lpstr>
      <vt:lpstr>PowerPoint Presentation</vt:lpstr>
      <vt:lpstr>PowerPoint Presentation</vt:lpstr>
      <vt:lpstr>Group Roles/ Tasks and Communication</vt:lpstr>
      <vt:lpstr>PowerPoint Presentation</vt:lpstr>
      <vt:lpstr>SECURITY                        MANAGEMENT</vt:lpstr>
      <vt:lpstr>QUALITY                         MANAGEMENT</vt:lpstr>
      <vt:lpstr>Process Overview</vt:lpstr>
      <vt:lpstr>PowerPoint Presentation</vt:lpstr>
      <vt:lpstr>PowerPoint Presentation</vt:lpstr>
      <vt:lpstr>PowerPoint Presentation</vt:lpstr>
      <vt:lpstr>PowerPoint Presentation</vt:lpstr>
      <vt:lpstr>PowerPoint Presentation</vt:lpstr>
      <vt:lpstr>Sub-team group requirements</vt:lpstr>
      <vt:lpstr>PowerPoint Presentation</vt:lpstr>
      <vt:lpstr>Power transmission system layout</vt:lpstr>
      <vt:lpstr>Power transmission system initial ideas</vt:lpstr>
      <vt:lpstr>Substation</vt:lpstr>
      <vt:lpstr>PowerPoint Presentation</vt:lpstr>
      <vt:lpstr>PowerPoint Presentation</vt:lpstr>
      <vt:lpstr>PowerPoint Presentation</vt:lpstr>
      <vt:lpstr>PowerPoint Presentation</vt:lpstr>
      <vt:lpstr>PowerPoint Presentation</vt:lpstr>
      <vt:lpstr>Transmission line selection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Mahmood El-Mahalawy</dc:creator>
  <cp:lastModifiedBy>Mahmood el-Mahalawy (MEng Mechanical Engineering FT)</cp:lastModifiedBy>
  <cp:revision>7</cp:revision>
  <cp:lastPrinted>2024-09-20T16:25:23Z</cp:lastPrinted>
  <dcterms:created xsi:type="dcterms:W3CDTF">2024-02-20T17:45:17Z</dcterms:created>
  <dcterms:modified xsi:type="dcterms:W3CDTF">2024-10-02T00:01:28Z</dcterms:modified>
</cp:coreProperties>
</file>